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5" r:id="rId2"/>
    <p:sldId id="274" r:id="rId3"/>
    <p:sldId id="300" r:id="rId4"/>
    <p:sldId id="301" r:id="rId5"/>
    <p:sldId id="314" r:id="rId6"/>
    <p:sldId id="324" r:id="rId7"/>
    <p:sldId id="323" r:id="rId8"/>
    <p:sldId id="322" r:id="rId9"/>
    <p:sldId id="321" r:id="rId10"/>
    <p:sldId id="320" r:id="rId11"/>
    <p:sldId id="319" r:id="rId12"/>
    <p:sldId id="318" r:id="rId13"/>
    <p:sldId id="316" r:id="rId14"/>
    <p:sldId id="317" r:id="rId15"/>
    <p:sldId id="315" r:id="rId16"/>
    <p:sldId id="302" r:id="rId17"/>
    <p:sldId id="325" r:id="rId18"/>
    <p:sldId id="326" r:id="rId19"/>
    <p:sldId id="327" r:id="rId20"/>
    <p:sldId id="304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6816" userDrawn="1">
          <p15:clr>
            <a:srgbClr val="A4A3A4"/>
          </p15:clr>
        </p15:guide>
        <p15:guide id="3" pos="816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4" autoAdjust="0"/>
    <p:restoredTop sz="79559" autoAdjust="0"/>
  </p:normalViewPr>
  <p:slideViewPr>
    <p:cSldViewPr>
      <p:cViewPr varScale="1">
        <p:scale>
          <a:sx n="69" d="100"/>
          <a:sy n="69" d="100"/>
        </p:scale>
        <p:origin x="448" y="44"/>
      </p:cViewPr>
      <p:guideLst>
        <p:guide pos="3840"/>
        <p:guide pos="6816"/>
        <p:guide pos="816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57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10/18/2021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10/18/2021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sz="1200" b="0" i="1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10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un rising over grassy hill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" y="0"/>
            <a:ext cx="12188699" cy="47993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 bwMode="ltGray">
          <a:xfrm>
            <a:off x="-2" y="4754880"/>
            <a:ext cx="12192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 bwMode="white">
          <a:xfrm>
            <a:off x="-127" y="4724400"/>
            <a:ext cx="12188826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4800600"/>
            <a:ext cx="9144002" cy="114300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943600"/>
            <a:ext cx="9144002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Alternate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anchor="b">
            <a:normAutofit/>
          </a:bodyPr>
          <a:lstStyle>
            <a:lvl1pPr>
              <a:defRPr sz="3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2892" y="685800"/>
            <a:ext cx="637032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10/18/2021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93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731520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2362200"/>
            <a:ext cx="3200400" cy="1993392"/>
          </a:xfrm>
        </p:spPr>
        <p:txBody>
          <a:bodyPr anchor="b">
            <a:normAutofit/>
          </a:bodyPr>
          <a:lstStyle>
            <a:lvl1pPr>
              <a:defRPr sz="3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0" y="0"/>
            <a:ext cx="7315200" cy="6858000"/>
          </a:xfrm>
          <a:solidFill>
            <a:schemeClr val="bg2">
              <a:lumMod val="90000"/>
            </a:schemeClr>
          </a:solidFill>
        </p:spPr>
        <p:txBody>
          <a:bodyPr/>
          <a:lstStyle>
            <a:lvl1pPr marL="0" indent="0" algn="ctr"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4355592"/>
            <a:ext cx="3200400" cy="1644614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10/18/2021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10/18/2021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10/18/2021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10/18/2021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0"/>
            <a:ext cx="12188826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-1" y="4114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anchor="b">
            <a:normAutofit/>
          </a:bodyPr>
          <a:lstStyle>
            <a:lvl1pPr algn="ctr">
              <a:defRPr sz="5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3810000"/>
            <a:ext cx="91440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10/18/2021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lternate 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anchor="b">
            <a:normAutofit/>
          </a:bodyPr>
          <a:lstStyle>
            <a:lvl1pPr algn="ctr">
              <a:defRPr sz="5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3810000"/>
            <a:ext cx="91440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10/18/2021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04328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D43D-6574-4C7B-808D-C6C12215A4D4}" type="datetimeFigureOut">
              <a:rPr lang="en-US"/>
              <a:t>10/18/2021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E5F2-81AA-4605-B028-6FBA391056A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1707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1120" y="466344"/>
            <a:ext cx="9509760" cy="12344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10/18/2021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10/18/2021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10/18/2021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4212" y="685800"/>
            <a:ext cx="7239001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10/18/2021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1587" y="6583680"/>
            <a:ext cx="12188826" cy="2743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587" y="65836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/>
                </a:solidFill>
              </a:defRPr>
            </a:lvl1pPr>
          </a:lstStyle>
          <a:p>
            <a:fld id="{9E583DDF-CA54-461A-A486-592D2374C532}" type="datetimeFigureOut">
              <a:rPr lang="en-US" smtClean="0"/>
              <a:pPr/>
              <a:t>10/18/2021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/>
                </a:solidFill>
              </a:defRPr>
            </a:lvl1pPr>
          </a:lstStyle>
          <a:p>
            <a:fld id="{CA8D9AD5-F248-4919-864A-CFD76CC027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61" r:id="rId5"/>
    <p:sldLayoutId id="2147483653" r:id="rId6"/>
    <p:sldLayoutId id="2147483654" r:id="rId7"/>
    <p:sldLayoutId id="2147483655" r:id="rId8"/>
    <p:sldLayoutId id="2147483656" r:id="rId9"/>
    <p:sldLayoutId id="2147483663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80000"/>
        <a:buFont typeface="Wingdings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60">
          <p15:clr>
            <a:srgbClr val="F26B43"/>
          </p15:clr>
        </p15:guide>
        <p15:guide id="2" pos="40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95" y="5085184"/>
            <a:ext cx="2783632" cy="500608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i="1" u="sng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Founding  Team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BDDC61-BE42-47C3-9AFA-FD75325BDB21}"/>
              </a:ext>
            </a:extLst>
          </p:cNvPr>
          <p:cNvSpPr txBox="1"/>
          <p:nvPr/>
        </p:nvSpPr>
        <p:spPr>
          <a:xfrm>
            <a:off x="4033593" y="195618"/>
            <a:ext cx="4121641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3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E - LAB</a:t>
            </a:r>
          </a:p>
          <a:p>
            <a:pPr algn="ctr"/>
            <a:endParaRPr lang="en-IN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  <a:p>
            <a:pPr algn="ctr"/>
            <a:r>
              <a:rPr lang="en-IN" sz="44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BUSINESS PLAN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5C2363C4-4070-4ACC-8BD9-71EE36139D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749" y="6024963"/>
            <a:ext cx="11953328" cy="624968"/>
          </a:xfrm>
        </p:spPr>
        <p:txBody>
          <a:bodyPr>
            <a:noAutofit/>
          </a:bodyPr>
          <a:lstStyle/>
          <a:p>
            <a:pPr algn="l"/>
            <a:r>
              <a:rPr lang="en-IN" b="0" i="1" u="none" strike="noStrike" baseline="0" dirty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Prachi Singh (20DM153)                                    Rashi Arora (20DM169)                                        Ritika Gupta (20DM176)</a:t>
            </a:r>
          </a:p>
          <a:p>
            <a:pPr algn="l"/>
            <a:r>
              <a:rPr lang="en-IN" b="0" i="1" u="none" strike="noStrike" baseline="0" dirty="0">
                <a:solidFill>
                  <a:schemeClr val="accent6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Sangeet Khandelwal (20DM186)                     Sanya Arora (20DM188)                                 Saransh Neerad (20DM189) </a:t>
            </a:r>
            <a:endParaRPr lang="en-IN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1B968-33F2-4368-919C-4493259F9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085" y="159837"/>
            <a:ext cx="12000656" cy="820891"/>
          </a:xfrm>
        </p:spPr>
        <p:txBody>
          <a:bodyPr>
            <a:normAutofit fontScale="90000"/>
          </a:bodyPr>
          <a:lstStyle/>
          <a:p>
            <a:r>
              <a:rPr lang="en-US" sz="5400" i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Trebuchet MS" panose="020B0603020202020204" pitchFamily="34" charset="0"/>
                <a:ea typeface="+mj-ea"/>
                <a:cs typeface="+mj-cs"/>
              </a:rPr>
              <a:t>PESTE Analysis of Business </a:t>
            </a:r>
            <a:r>
              <a:rPr lang="en-US" sz="4800" i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Trebuchet MS" panose="020B0603020202020204" pitchFamily="34" charset="0"/>
                <a:ea typeface="+mj-ea"/>
                <a:cs typeface="+mj-cs"/>
              </a:rPr>
              <a:t>Environment</a:t>
            </a: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48BE09-1D78-496B-AEDE-5809674AD8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5877272"/>
            <a:ext cx="864096" cy="820891"/>
          </a:xfrm>
          <a:prstGeom prst="rect">
            <a:avLst/>
          </a:prstGeom>
        </p:spPr>
      </p:pic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8653B36-2D2E-4756-8CBF-58DCD11EAB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428155"/>
              </p:ext>
            </p:extLst>
          </p:nvPr>
        </p:nvGraphicFramePr>
        <p:xfrm>
          <a:off x="405780" y="1163582"/>
          <a:ext cx="11377266" cy="496288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96211">
                  <a:extLst>
                    <a:ext uri="{9D8B030D-6E8A-4147-A177-3AD203B41FA5}">
                      <a16:colId xmlns:a16="http://schemas.microsoft.com/office/drawing/2014/main" val="380862819"/>
                    </a:ext>
                  </a:extLst>
                </a:gridCol>
                <a:gridCol w="1896211">
                  <a:extLst>
                    <a:ext uri="{9D8B030D-6E8A-4147-A177-3AD203B41FA5}">
                      <a16:colId xmlns:a16="http://schemas.microsoft.com/office/drawing/2014/main" val="2968704388"/>
                    </a:ext>
                  </a:extLst>
                </a:gridCol>
                <a:gridCol w="1896211">
                  <a:extLst>
                    <a:ext uri="{9D8B030D-6E8A-4147-A177-3AD203B41FA5}">
                      <a16:colId xmlns:a16="http://schemas.microsoft.com/office/drawing/2014/main" val="2660873539"/>
                    </a:ext>
                  </a:extLst>
                </a:gridCol>
                <a:gridCol w="1896211">
                  <a:extLst>
                    <a:ext uri="{9D8B030D-6E8A-4147-A177-3AD203B41FA5}">
                      <a16:colId xmlns:a16="http://schemas.microsoft.com/office/drawing/2014/main" val="1011104572"/>
                    </a:ext>
                  </a:extLst>
                </a:gridCol>
                <a:gridCol w="1896211">
                  <a:extLst>
                    <a:ext uri="{9D8B030D-6E8A-4147-A177-3AD203B41FA5}">
                      <a16:colId xmlns:a16="http://schemas.microsoft.com/office/drawing/2014/main" val="3505413165"/>
                    </a:ext>
                  </a:extLst>
                </a:gridCol>
                <a:gridCol w="1896211">
                  <a:extLst>
                    <a:ext uri="{9D8B030D-6E8A-4147-A177-3AD203B41FA5}">
                      <a16:colId xmlns:a16="http://schemas.microsoft.com/office/drawing/2014/main" val="2472131686"/>
                    </a:ext>
                  </a:extLst>
                </a:gridCol>
              </a:tblGrid>
              <a:tr h="1488165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</a:rPr>
                        <a:t>POLITICAL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</a:rPr>
                        <a:t>(Govt. Policy/ Regulatory)</a:t>
                      </a:r>
                    </a:p>
                    <a:p>
                      <a:pPr algn="ctr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</a:rPr>
                        <a:t>ECONOMIC (Growth, Inflation, interest rates etc.)</a:t>
                      </a:r>
                    </a:p>
                    <a:p>
                      <a:pPr algn="ctr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</a:rPr>
                        <a:t>SOCIAL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</a:rPr>
                        <a:t>( Behavior changes, Buying patterns)</a:t>
                      </a:r>
                    </a:p>
                    <a:p>
                      <a:pPr algn="ctr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</a:rPr>
                        <a:t>TECHNICAL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</a:rPr>
                        <a:t> (R&amp;D, Automation, Digitization)</a:t>
                      </a:r>
                    </a:p>
                    <a:p>
                      <a:pPr algn="ctr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</a:rPr>
                        <a:t>ENVIRONMENTAL (Ecological &amp; Environmental changes)</a:t>
                      </a:r>
                    </a:p>
                    <a:p>
                      <a:pPr algn="ctr"/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504668"/>
                  </a:ext>
                </a:extLst>
              </a:tr>
              <a:tr h="1488165">
                <a:tc>
                  <a:txBody>
                    <a:bodyPr/>
                    <a:lstStyle/>
                    <a:p>
                      <a:pPr algn="ctr"/>
                      <a:r>
                        <a:rPr lang="en-IN" b="1" dirty="0"/>
                        <a:t>Favourable</a:t>
                      </a:r>
                      <a:endParaRPr lang="en-IN" b="1" dirty="0">
                        <a:latin typeface="Candara Light" panose="020E050203030302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Positive Intent ; Willing to spend in Infrastructure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Post-COVID Economic recovery is fast. Demand up from all quarters.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Awareness for hygiene and cleanliness.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Latest Technological trends in line with our product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Increasing pollution levels, pandemic etc. incentive for our business.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386302"/>
                  </a:ext>
                </a:extLst>
              </a:tr>
              <a:tr h="148816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800" b="1" kern="1200" dirty="0">
                          <a:solidFill>
                            <a:schemeClr val="dk1"/>
                          </a:solidFill>
                        </a:rPr>
                        <a:t>Unfavourable</a:t>
                      </a:r>
                      <a:endParaRPr lang="en-IN" sz="1800" b="1" kern="1200" dirty="0">
                        <a:solidFill>
                          <a:schemeClr val="dk1"/>
                        </a:solidFill>
                        <a:latin typeface="Candara Light" panose="020E050203030302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Red Tapism ; Lack of cohesion between centre and states.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Although interest rates are low but fund raising is difficult. Banks unwilling to give loans.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  <a:p>
                      <a:pPr algn="ctr"/>
                      <a:endParaRPr lang="en-IN" dirty="0"/>
                    </a:p>
                    <a:p>
                      <a:pPr algn="ctr"/>
                      <a:r>
                        <a:rPr lang="en-IN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  <a:p>
                      <a:pPr algn="ctr"/>
                      <a:endParaRPr lang="en-IN" dirty="0"/>
                    </a:p>
                    <a:p>
                      <a:pPr algn="ctr"/>
                      <a:r>
                        <a:rPr lang="en-IN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  <a:p>
                      <a:pPr algn="ctr"/>
                      <a:endParaRPr lang="en-IN" dirty="0"/>
                    </a:p>
                    <a:p>
                      <a:pPr algn="ctr"/>
                      <a:r>
                        <a:rPr lang="en-IN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6622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3793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1B968-33F2-4368-919C-4493259F9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6632"/>
            <a:ext cx="9144000" cy="773832"/>
          </a:xfrm>
        </p:spPr>
        <p:txBody>
          <a:bodyPr/>
          <a:lstStyle/>
          <a:p>
            <a:r>
              <a:rPr lang="en-US" sz="4900" i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Trebuchet MS" panose="020B0603020202020204" pitchFamily="34" charset="0"/>
              </a:rPr>
              <a:t>Competition Analysis</a:t>
            </a: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48BE09-1D78-496B-AEDE-5809674AD8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5877272"/>
            <a:ext cx="864096" cy="820891"/>
          </a:xfrm>
          <a:prstGeom prst="rect">
            <a:avLst/>
          </a:prstGeom>
        </p:spPr>
      </p:pic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C50DA3D9-433C-4852-8833-32C921859D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833514"/>
              </p:ext>
            </p:extLst>
          </p:nvPr>
        </p:nvGraphicFramePr>
        <p:xfrm>
          <a:off x="1016000" y="1556792"/>
          <a:ext cx="10120560" cy="38884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73520">
                  <a:extLst>
                    <a:ext uri="{9D8B030D-6E8A-4147-A177-3AD203B41FA5}">
                      <a16:colId xmlns:a16="http://schemas.microsoft.com/office/drawing/2014/main" val="1724075959"/>
                    </a:ext>
                  </a:extLst>
                </a:gridCol>
                <a:gridCol w="3373520">
                  <a:extLst>
                    <a:ext uri="{9D8B030D-6E8A-4147-A177-3AD203B41FA5}">
                      <a16:colId xmlns:a16="http://schemas.microsoft.com/office/drawing/2014/main" val="3227061055"/>
                    </a:ext>
                  </a:extLst>
                </a:gridCol>
                <a:gridCol w="3373520">
                  <a:extLst>
                    <a:ext uri="{9D8B030D-6E8A-4147-A177-3AD203B41FA5}">
                      <a16:colId xmlns:a16="http://schemas.microsoft.com/office/drawing/2014/main" val="715244603"/>
                    </a:ext>
                  </a:extLst>
                </a:gridCol>
              </a:tblGrid>
              <a:tr h="413784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Traditional Dustbins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BinClean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744588"/>
                  </a:ext>
                </a:extLst>
              </a:tr>
              <a:tr h="102028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I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 No formal installation</a:t>
                      </a:r>
                    </a:p>
                    <a:p>
                      <a:pPr marL="0" algn="l" defTabSz="914400" rtl="0" eaLnBrk="1" latinLnBrk="0" hangingPunct="1"/>
                      <a:r>
                        <a:rPr lang="en-I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 Easy to 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I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 Variety of sensors to  detect garbage overflow and Bin Health</a:t>
                      </a:r>
                    </a:p>
                    <a:p>
                      <a:pPr marL="0" algn="l" defTabSz="914400" rtl="0" eaLnBrk="1" latinLnBrk="0" hangingPunct="1"/>
                      <a:r>
                        <a:rPr lang="en-I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 Fixed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159814"/>
                  </a:ext>
                </a:extLst>
              </a:tr>
              <a:tr h="102028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Weakness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I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 Garbage Overflow</a:t>
                      </a:r>
                    </a:p>
                    <a:p>
                      <a:pPr marL="0" algn="l" defTabSz="914400" rtl="0" eaLnBrk="1" latinLnBrk="0" hangingPunct="1"/>
                      <a:r>
                        <a:rPr lang="en-I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 Can be easily stolen</a:t>
                      </a:r>
                    </a:p>
                    <a:p>
                      <a:pPr marL="0" algn="l" defTabSz="914400" rtl="0" eaLnBrk="1" latinLnBrk="0" hangingPunct="1"/>
                      <a:r>
                        <a:rPr lang="en-I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 Bad quality of body material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I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 Repaired only by technicians.</a:t>
                      </a:r>
                    </a:p>
                    <a:p>
                      <a:pPr marL="0" algn="l" defTabSz="914400" rtl="0" eaLnBrk="1" latinLnBrk="0" hangingPunct="1"/>
                      <a:r>
                        <a:rPr lang="en-I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 Immobile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442559"/>
                  </a:ext>
                </a:extLst>
              </a:tr>
              <a:tr h="41378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Price 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I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3000-4000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I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5000-5300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147962"/>
                  </a:ext>
                </a:extLst>
              </a:tr>
              <a:tr h="102028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IN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UVP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I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Mobile Garbage Dustbin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I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Garbage Bin with waste compressor and overflow </a:t>
                      </a:r>
                      <a:r>
                        <a:rPr lang="en-IN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Sos</a:t>
                      </a:r>
                      <a:r>
                        <a:rPr lang="en-I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indicator.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4854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06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1B968-33F2-4368-919C-4493259F9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260648"/>
            <a:ext cx="9144000" cy="845840"/>
          </a:xfrm>
        </p:spPr>
        <p:txBody>
          <a:bodyPr/>
          <a:lstStyle/>
          <a:p>
            <a:pPr algn="l"/>
            <a:r>
              <a:rPr lang="en-US" sz="5400" i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Trebuchet MS" panose="020B0603020202020204" pitchFamily="34" charset="0"/>
              </a:rPr>
              <a:t>Operational Plan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3D15A-C3D8-493A-B05E-F18F057B3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8466" y="1192083"/>
            <a:ext cx="11832189" cy="5506079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IN" sz="2300" dirty="0"/>
              <a:t>Key Resources</a:t>
            </a:r>
          </a:p>
          <a:p>
            <a:pPr algn="l"/>
            <a:endParaRPr lang="en-IN" sz="2300" dirty="0"/>
          </a:p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en-IN" sz="2300" dirty="0"/>
              <a:t>Physical : Dustbins, Sensors, Solar Panels, Machinery, Storage Facilities, Transportation Vehicles</a:t>
            </a:r>
          </a:p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en-IN" sz="2300" dirty="0"/>
              <a:t>Human : Engineers, Factory Workers, Marketing Team, Other Office Staffs.</a:t>
            </a:r>
          </a:p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en-IN" sz="2300" dirty="0"/>
              <a:t>Intellectual : Brand, Partnerships, Patents</a:t>
            </a:r>
          </a:p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en-IN" sz="2300" dirty="0"/>
              <a:t>Technological : Software</a:t>
            </a:r>
          </a:p>
          <a:p>
            <a:pPr algn="l"/>
            <a:endParaRPr lang="en-IN" sz="2300" dirty="0"/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IN" sz="2300" dirty="0"/>
              <a:t>Key Activities</a:t>
            </a:r>
          </a:p>
          <a:p>
            <a:pPr algn="l"/>
            <a:endParaRPr lang="en-IN" sz="2300" dirty="0"/>
          </a:p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en-IN" sz="2300" dirty="0"/>
              <a:t>Manufacturing Smart Dustbins</a:t>
            </a:r>
          </a:p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en-IN" sz="2300" dirty="0"/>
              <a:t>Installation and Control Centre Set-up.</a:t>
            </a:r>
          </a:p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en-IN" sz="2300" dirty="0"/>
              <a:t>After sales service.</a:t>
            </a:r>
          </a:p>
          <a:p>
            <a:pPr algn="l"/>
            <a:endParaRPr lang="en-IN" sz="2300" dirty="0"/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IN" sz="2300" dirty="0"/>
              <a:t>Key Milestones</a:t>
            </a:r>
          </a:p>
          <a:p>
            <a:pPr algn="l"/>
            <a:endParaRPr lang="en-IN" sz="2300" dirty="0"/>
          </a:p>
          <a:p>
            <a:pPr marL="342900" indent="-342900" algn="l">
              <a:buFont typeface="Courier New" panose="02070309020205020404" pitchFamily="49" charset="0"/>
              <a:buChar char="o"/>
            </a:pPr>
            <a:r>
              <a:rPr lang="en-IN" sz="2300" dirty="0"/>
              <a:t>From Local Bodies -&gt; SEZ, IT/Industrial Parks -&gt; Malls, Shopping Centres -&gt; Rural Areas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48BE09-1D78-496B-AEDE-5809674AD8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5877272"/>
            <a:ext cx="864096" cy="820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095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1B968-33F2-4368-919C-4493259F9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188640"/>
            <a:ext cx="9144000" cy="773832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i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Trebuchet MS" panose="020B0603020202020204" pitchFamily="34" charset="0"/>
              </a:rPr>
              <a:t>Legal Identity</a:t>
            </a:r>
            <a:endParaRPr lang="en-IN" sz="5400" i="1" u="sng" dirty="0">
              <a:solidFill>
                <a:schemeClr val="accent2">
                  <a:lumMod val="40000"/>
                  <a:lumOff val="6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3D15A-C3D8-493A-B05E-F18F057B3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5360" y="1268760"/>
            <a:ext cx="9144000" cy="5256584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IN" sz="2300" dirty="0"/>
              <a:t>Company Incorporation Year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IN" sz="2300" dirty="0"/>
          </a:p>
          <a:p>
            <a:pPr marL="804863" indent="-177800" algn="l">
              <a:buFont typeface="Courier New" panose="02070309020205020404" pitchFamily="49" charset="0"/>
              <a:buChar char="o"/>
            </a:pPr>
            <a:r>
              <a:rPr lang="en-IN" sz="23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2019</a:t>
            </a:r>
          </a:p>
          <a:p>
            <a:pPr algn="l"/>
            <a:endParaRPr lang="en-IN" sz="28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355600" indent="-355600" algn="l">
              <a:buFont typeface="Wingdings" panose="05000000000000000000" pitchFamily="2" charset="2"/>
              <a:buChar char="q"/>
            </a:pPr>
            <a:r>
              <a:rPr lang="en-IN" sz="2300" dirty="0"/>
              <a:t>Key Compliance</a:t>
            </a:r>
          </a:p>
          <a:p>
            <a:pPr marL="355600" indent="-355600" algn="l">
              <a:buFont typeface="Wingdings" panose="05000000000000000000" pitchFamily="2" charset="2"/>
              <a:buChar char="q"/>
            </a:pPr>
            <a:endParaRPr lang="en-IN" sz="2300" dirty="0"/>
          </a:p>
          <a:p>
            <a:pPr marL="627063" indent="271463" algn="l">
              <a:buFont typeface="Courier New" panose="02070309020205020404" pitchFamily="49" charset="0"/>
              <a:buChar char="o"/>
            </a:pPr>
            <a:r>
              <a:rPr lang="en-IN" sz="2300" dirty="0"/>
              <a:t>Statutory Auditor Appointed</a:t>
            </a:r>
          </a:p>
          <a:p>
            <a:pPr marL="627063" indent="271463" algn="l">
              <a:buFont typeface="Courier New" panose="02070309020205020404" pitchFamily="49" charset="0"/>
              <a:buChar char="o"/>
            </a:pPr>
            <a:r>
              <a:rPr lang="en-IN" sz="2300" dirty="0"/>
              <a:t>Board Meeting held within 30 days of incorporation.</a:t>
            </a:r>
          </a:p>
          <a:p>
            <a:pPr marL="627063" indent="271463" algn="l">
              <a:buFont typeface="Courier New" panose="02070309020205020404" pitchFamily="49" charset="0"/>
              <a:buChar char="o"/>
            </a:pPr>
            <a:r>
              <a:rPr lang="en-IN" sz="2300" dirty="0"/>
              <a:t>Directors Appointed</a:t>
            </a:r>
          </a:p>
          <a:p>
            <a:pPr marL="627063" indent="271463" algn="l">
              <a:buFont typeface="Courier New" panose="02070309020205020404" pitchFamily="49" charset="0"/>
              <a:buChar char="o"/>
            </a:pPr>
            <a:r>
              <a:rPr lang="en-IN" sz="2300" dirty="0"/>
              <a:t>AGM held in April,2020</a:t>
            </a:r>
          </a:p>
          <a:p>
            <a:pPr marL="627063" indent="271463" algn="l">
              <a:buFont typeface="Courier New" panose="02070309020205020404" pitchFamily="49" charset="0"/>
              <a:buChar char="o"/>
            </a:pPr>
            <a:r>
              <a:rPr lang="en-IN" sz="2300" dirty="0"/>
              <a:t>Financial Reports circulated amongst members of the company. </a:t>
            </a:r>
          </a:p>
          <a:p>
            <a:pPr marL="627063" indent="271463" algn="l">
              <a:buFont typeface="Courier New" panose="02070309020205020404" pitchFamily="49" charset="0"/>
              <a:buChar char="o"/>
            </a:pPr>
            <a:endParaRPr lang="en-IN" sz="2300" dirty="0"/>
          </a:p>
          <a:p>
            <a:pPr algn="l"/>
            <a:endParaRPr lang="en-IN" sz="2300" dirty="0"/>
          </a:p>
          <a:p>
            <a:pPr algn="l"/>
            <a:endParaRPr lang="en-IN" sz="36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48BE09-1D78-496B-AEDE-5809674AD8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5877272"/>
            <a:ext cx="864096" cy="820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556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1B968-33F2-4368-919C-4493259F9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19275"/>
            <a:ext cx="9144000" cy="845840"/>
          </a:xfrm>
        </p:spPr>
        <p:txBody>
          <a:bodyPr/>
          <a:lstStyle/>
          <a:p>
            <a:pPr algn="l"/>
            <a:r>
              <a:rPr lang="en-US" sz="5400" i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Trebuchet MS" panose="020B0603020202020204" pitchFamily="34" charset="0"/>
              </a:rPr>
              <a:t>Organizational Plan - Team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3D15A-C3D8-493A-B05E-F18F057B3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795" y="1551213"/>
            <a:ext cx="11593288" cy="4752528"/>
          </a:xfrm>
        </p:spPr>
        <p:txBody>
          <a:bodyPr>
            <a:normAutofit/>
          </a:bodyPr>
          <a:lstStyle/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IN" dirty="0"/>
              <a:t>Founding team comprises of Engineers (Computer Science &amp; Mechanical) , Commerce, Economics and Management Graduates.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IN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IN" dirty="0"/>
              <a:t>Team Members have experience of working with various MNCs and executing several projects along similar lines.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IN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IN" dirty="0"/>
              <a:t>Initial Funding in the business came from the founders.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IN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IN" dirty="0"/>
              <a:t>For further growth, they are planning to part some stake in their company and raise funds.</a:t>
            </a:r>
          </a:p>
          <a:p>
            <a:pPr marL="342900" indent="-342900" algn="l">
              <a:buFont typeface="Courier New" panose="02070309020205020404" pitchFamily="49" charset="0"/>
              <a:buChar char="o"/>
            </a:pPr>
            <a:endParaRPr lang="en-IN" dirty="0"/>
          </a:p>
          <a:p>
            <a:pPr marL="342900" indent="-342900" algn="l">
              <a:buFont typeface="Courier New" panose="02070309020205020404" pitchFamily="49" charset="0"/>
              <a:buChar char="o"/>
            </a:pP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48BE09-1D78-496B-AEDE-5809674AD8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5877272"/>
            <a:ext cx="864096" cy="820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012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705F4-581A-4B8A-80E4-8F1109279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188640"/>
            <a:ext cx="9144000" cy="773832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i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Trebuchet MS" panose="020B0603020202020204" pitchFamily="34" charset="0"/>
              </a:rPr>
              <a:t>Milestones</a:t>
            </a:r>
            <a:endParaRPr lang="en-IN" sz="5400" i="1" u="sng" dirty="0">
              <a:solidFill>
                <a:schemeClr val="accent2">
                  <a:lumMod val="40000"/>
                  <a:lumOff val="6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621EE6-3715-492F-A76B-4B20DAF20A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299" y="1412776"/>
            <a:ext cx="11593288" cy="4464496"/>
          </a:xfrm>
        </p:spPr>
        <p:txBody>
          <a:bodyPr>
            <a:normAutofit/>
          </a:bodyPr>
          <a:lstStyle/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IN" sz="2800" dirty="0"/>
              <a:t>Successfully implemented the project across 12 Municipalities across  3 states.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IN" sz="2800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IN" sz="2800" dirty="0"/>
              <a:t>Supplied around 5000 dustbins and established the control centres.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IN" sz="2800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IN" sz="2800" dirty="0"/>
              <a:t>Only 50 dustbins were replaced post installation due to manufacturing defects, thus, keeping the defect rate at a meagre 1 %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IN" sz="2800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IN" sz="2800" dirty="0"/>
              <a:t>Revenues - ₹ 26 Mn in first year of operation ; Profit - ₹ 2.34 Mn </a:t>
            </a:r>
          </a:p>
          <a:p>
            <a:pPr marL="342900" indent="-342900" algn="l">
              <a:buFont typeface="Courier New" panose="02070309020205020404" pitchFamily="49" charset="0"/>
              <a:buChar char="o"/>
            </a:pPr>
            <a:endParaRPr lang="en-IN" sz="2000" dirty="0"/>
          </a:p>
          <a:p>
            <a:pPr algn="l"/>
            <a:endParaRPr lang="en-IN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EC28FFF-BCDD-4A95-9023-4B7A1CE50D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5877272"/>
            <a:ext cx="864096" cy="820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976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DA841-8954-4009-ADEB-13B01940B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188640"/>
            <a:ext cx="9144000" cy="773832"/>
          </a:xfrm>
        </p:spPr>
        <p:txBody>
          <a:bodyPr>
            <a:normAutofit/>
          </a:bodyPr>
          <a:lstStyle/>
          <a:p>
            <a:pPr algn="l"/>
            <a:r>
              <a:rPr lang="en-US" sz="4900" i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Trebuchet MS" panose="020B0603020202020204" pitchFamily="34" charset="0"/>
              </a:rPr>
              <a:t>Risk Analysis</a:t>
            </a:r>
            <a:endParaRPr lang="en-IN" sz="4900" i="1" u="sng" dirty="0">
              <a:solidFill>
                <a:schemeClr val="accent2">
                  <a:lumMod val="40000"/>
                  <a:lumOff val="6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7AC7BE-24F2-4F18-84BE-A9C1568B8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1504" y="1196752"/>
            <a:ext cx="11635136" cy="4968552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IN" dirty="0"/>
              <a:t>Financial Risk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</a:rPr>
              <a:t>Investor withdrawing their investment.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</a:rPr>
              <a:t>Volatile Profit Margins may lead to higher product cost.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2400" dirty="0">
              <a:solidFill>
                <a:schemeClr val="tx1"/>
              </a:solidFill>
            </a:endParaRPr>
          </a:p>
          <a:p>
            <a:pPr lvl="1" indent="-457200">
              <a:buFont typeface="Wingdings" panose="05000000000000000000" pitchFamily="2" charset="2"/>
              <a:buChar char="q"/>
            </a:pPr>
            <a:r>
              <a:rPr lang="en-US" sz="2400" spc="10" dirty="0">
                <a:latin typeface="Franklin Gothic Book"/>
                <a:cs typeface="Franklin Gothic Book"/>
              </a:rPr>
              <a:t>Strategic Risk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</a:rPr>
              <a:t>Idea may sometime not look feasible to our target customer.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</a:rPr>
              <a:t>Partners adopting the same technology in near future.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2400" spc="10" dirty="0">
              <a:latin typeface="Franklin Gothic Book"/>
            </a:endParaRPr>
          </a:p>
          <a:p>
            <a:pPr marL="342900" lvl="1" indent="-457200">
              <a:buFont typeface="Wingdings" panose="05000000000000000000" pitchFamily="2" charset="2"/>
              <a:buChar char="q"/>
            </a:pPr>
            <a:r>
              <a:rPr lang="en-US" sz="2400" spc="10" dirty="0">
                <a:latin typeface="Franklin Gothic Book"/>
              </a:rPr>
              <a:t> Operational Risk</a:t>
            </a:r>
          </a:p>
          <a:p>
            <a:pPr marL="450850" lvl="1">
              <a:buFont typeface="Courier New" panose="02070309020205020404" pitchFamily="49" charset="0"/>
              <a:buChar char="o"/>
            </a:pPr>
            <a:r>
              <a:rPr lang="en-US" sz="2400" spc="10" dirty="0">
                <a:latin typeface="Franklin Gothic Book"/>
              </a:rPr>
              <a:t>    Inefficient Workforce</a:t>
            </a:r>
            <a:endParaRPr lang="en-IN" sz="2400" spc="10" dirty="0">
              <a:latin typeface="Franklin Gothic Book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BD02B4-92B5-44EA-B005-DDAD431FF3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5877272"/>
            <a:ext cx="864096" cy="820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292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77457-5B1D-4CF2-A7C2-F3BE8EA43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60648"/>
            <a:ext cx="9144000" cy="773832"/>
          </a:xfrm>
        </p:spPr>
        <p:txBody>
          <a:bodyPr/>
          <a:lstStyle/>
          <a:p>
            <a:r>
              <a:rPr lang="en-IN" sz="4900" i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Trebuchet MS" panose="020B0603020202020204" pitchFamily="34" charset="0"/>
              </a:rPr>
              <a:t>Market Survey Screenshots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923E67-FA23-43F1-960C-E6FADB66A2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5877272"/>
            <a:ext cx="864096" cy="82089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53D38FD-5FDB-4C89-B428-20F994120A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988840"/>
            <a:ext cx="9252520" cy="35283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9608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55BF3EE-254E-44B8-908C-73D9AB4A88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5877272"/>
            <a:ext cx="864096" cy="82089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30C90B4-1408-4172-9107-8B30FDC6F8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536" y="1847629"/>
            <a:ext cx="8712968" cy="35255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68628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CBB9CB9-35BF-4AAF-BBDA-6D7431A477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5877272"/>
            <a:ext cx="864096" cy="82089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B8D6AC5-EB90-4053-AB19-8DD9988B23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524" y="1551610"/>
            <a:ext cx="8568952" cy="37547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01512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408124"/>
            <a:ext cx="9144000" cy="77383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BinClean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1524000" y="4348948"/>
            <a:ext cx="9144000" cy="430648"/>
          </a:xfrm>
        </p:spPr>
        <p:txBody>
          <a:bodyPr/>
          <a:lstStyle/>
          <a:p>
            <a:pPr lvl="0"/>
            <a:r>
              <a:rPr lang="en-US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“Removing </a:t>
            </a:r>
            <a:r>
              <a:rPr lang="en-US" i="1" dirty="0">
                <a:solidFill>
                  <a:srgbClr val="FFFF00"/>
                </a:solidFill>
              </a:rPr>
              <a:t>Waste</a:t>
            </a:r>
            <a:r>
              <a:rPr lang="en-US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for a better </a:t>
            </a:r>
            <a:r>
              <a:rPr lang="en-US" i="1" dirty="0">
                <a:solidFill>
                  <a:srgbClr val="FFFF00"/>
                </a:solidFill>
              </a:rPr>
              <a:t>Nest”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A23E57A-5020-404E-A041-AC98174848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750" y="885117"/>
            <a:ext cx="2476500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81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58321-113E-46B4-B0C2-68056D1DA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3078088"/>
            <a:ext cx="9144000" cy="701824"/>
          </a:xfrm>
        </p:spPr>
        <p:txBody>
          <a:bodyPr>
            <a:normAutofit fontScale="90000"/>
          </a:bodyPr>
          <a:lstStyle/>
          <a:p>
            <a:r>
              <a:rPr lang="en-IN" dirty="0">
                <a:latin typeface="Britannic Bold" panose="020B0903060703020204" pitchFamily="34" charset="0"/>
              </a:rPr>
              <a:t>Thank you..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3CDFE8E-0009-4F04-8BA6-5DD1282C83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5877272"/>
            <a:ext cx="864096" cy="820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472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39776-00E4-41D1-B523-533133591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116632"/>
            <a:ext cx="5544616" cy="864096"/>
          </a:xfrm>
        </p:spPr>
        <p:txBody>
          <a:bodyPr>
            <a:normAutofit/>
          </a:bodyPr>
          <a:lstStyle/>
          <a:p>
            <a:pPr algn="just"/>
            <a:r>
              <a:rPr lang="en-IN" sz="4000" i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Trebuchet MS" panose="020B0603020202020204" pitchFamily="34" charset="0"/>
              </a:rPr>
              <a:t>Genesis of the </a:t>
            </a:r>
            <a:r>
              <a:rPr lang="en-IN" sz="3600" i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Trebuchet MS" panose="020B0603020202020204" pitchFamily="34" charset="0"/>
              </a:rPr>
              <a:t>Idea</a:t>
            </a:r>
            <a:endParaRPr lang="en-IN" sz="4000" i="1" u="sng" dirty="0">
              <a:solidFill>
                <a:schemeClr val="accent2">
                  <a:lumMod val="40000"/>
                  <a:lumOff val="6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73F425-02F7-4FBB-9EF7-320F8C8EE9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8163" y="1340768"/>
            <a:ext cx="9144000" cy="4536504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IN" sz="2800" dirty="0">
                <a:latin typeface="Candara" panose="020E0502030303020204" pitchFamily="34" charset="0"/>
              </a:rPr>
              <a:t>Traditional overflowing Dustbins (often without lids).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endParaRPr lang="en-IN" sz="2800" dirty="0">
              <a:latin typeface="Candara" panose="020E0502030303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IN" sz="2800" dirty="0">
                <a:latin typeface="Candara" panose="020E0502030303020204" pitchFamily="34" charset="0"/>
              </a:rPr>
              <a:t>No routine clean up of dustbins.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endParaRPr lang="en-IN" sz="2800" dirty="0">
              <a:latin typeface="Candara" panose="020E0502030303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IN" sz="2800" dirty="0">
                <a:latin typeface="Candara" panose="020E0502030303020204" pitchFamily="34" charset="0"/>
              </a:rPr>
              <a:t>Lack of synchronisation between sanitation workers.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endParaRPr lang="en-IN" sz="2800" dirty="0">
              <a:latin typeface="Candara" panose="020E0502030303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IN" sz="2800" dirty="0">
                <a:latin typeface="Candara" panose="020E0502030303020204" pitchFamily="34" charset="0"/>
              </a:rPr>
              <a:t>Concern for hygiene and cleanliness.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endParaRPr lang="en-IN" dirty="0">
              <a:latin typeface="Candara" panose="020E0502030303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endParaRPr lang="en-IN" dirty="0">
              <a:latin typeface="Candara" panose="020E0502030303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3852255-FEB3-479B-868D-643AA72A7D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5877272"/>
            <a:ext cx="864096" cy="82089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4BE5F22-8C52-40BA-8422-3A0CDBF2410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00"/>
          <a:stretch/>
        </p:blipFill>
        <p:spPr>
          <a:xfrm>
            <a:off x="8904312" y="404664"/>
            <a:ext cx="2897436" cy="3240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3220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1B968-33F2-4368-919C-4493259F9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116632"/>
            <a:ext cx="5437683" cy="629816"/>
          </a:xfrm>
        </p:spPr>
        <p:txBody>
          <a:bodyPr>
            <a:normAutofit fontScale="90000"/>
          </a:bodyPr>
          <a:lstStyle/>
          <a:p>
            <a:pPr algn="l"/>
            <a:r>
              <a:rPr lang="en-IN" sz="4000" i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Trebuchet MS" panose="020B0603020202020204" pitchFamily="34" charset="0"/>
              </a:rPr>
              <a:t>Options before Founders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3D15A-C3D8-493A-B05E-F18F057B3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9336" y="836712"/>
            <a:ext cx="9505056" cy="5760640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IN" b="1" dirty="0">
                <a:latin typeface="Century Gothic" panose="020B0502020202020204" pitchFamily="34" charset="0"/>
              </a:rPr>
              <a:t>Campaign  (Educational / Psychological )</a:t>
            </a:r>
          </a:p>
          <a:p>
            <a:pPr algn="l"/>
            <a:endParaRPr lang="en-IN" dirty="0">
              <a:latin typeface="Century Gothic" panose="020B0502020202020204" pitchFamily="34" charset="0"/>
            </a:endParaRPr>
          </a:p>
          <a:p>
            <a:pPr marL="615950" indent="-342900" algn="just">
              <a:buFont typeface="Courier New" panose="02070309020205020404" pitchFamily="49" charset="0"/>
              <a:buChar char="o"/>
            </a:pPr>
            <a:r>
              <a:rPr lang="en-IN" dirty="0">
                <a:latin typeface="Candara" panose="020E0502030303020204" pitchFamily="34" charset="0"/>
              </a:rPr>
              <a:t>Set-up  a Non-Profit Organisation / NGO</a:t>
            </a:r>
          </a:p>
          <a:p>
            <a:pPr marL="615950" indent="-342900" algn="just">
              <a:buFont typeface="Courier New" panose="02070309020205020404" pitchFamily="49" charset="0"/>
              <a:buChar char="o"/>
            </a:pPr>
            <a:r>
              <a:rPr lang="en-IN" dirty="0">
                <a:latin typeface="Candara" panose="020E0502030303020204" pitchFamily="34" charset="0"/>
              </a:rPr>
              <a:t>Collaborate with Government Campaign like “Swachh Bharat Mission”</a:t>
            </a:r>
          </a:p>
          <a:p>
            <a:pPr marL="615950" indent="-342900" algn="just">
              <a:buFont typeface="Courier New" panose="02070309020205020404" pitchFamily="49" charset="0"/>
              <a:buChar char="o"/>
            </a:pPr>
            <a:r>
              <a:rPr lang="en-IN" dirty="0">
                <a:latin typeface="Candara" panose="020E0502030303020204" pitchFamily="34" charset="0"/>
              </a:rPr>
              <a:t>Educate people on cleanliness and hygiene.</a:t>
            </a:r>
          </a:p>
          <a:p>
            <a:pPr marL="615950" indent="-342900" algn="just">
              <a:buFont typeface="Courier New" panose="02070309020205020404" pitchFamily="49" charset="0"/>
              <a:buChar char="o"/>
            </a:pPr>
            <a:r>
              <a:rPr lang="en-IN" dirty="0">
                <a:latin typeface="Candara" panose="020E0502030303020204" pitchFamily="34" charset="0"/>
              </a:rPr>
              <a:t>Working with local bodies.</a:t>
            </a:r>
          </a:p>
          <a:p>
            <a:pPr marL="273050" algn="l"/>
            <a:endParaRPr lang="en-IN" b="1" dirty="0">
              <a:latin typeface="Century Gothic" panose="020B0502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IN" b="1" dirty="0">
                <a:latin typeface="Century Gothic" panose="020B0502020202020204" pitchFamily="34" charset="0"/>
              </a:rPr>
              <a:t>Product based Solution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IN" b="1" dirty="0">
              <a:latin typeface="Century Gothic" panose="020B0502020202020204" pitchFamily="34" charset="0"/>
            </a:endParaRPr>
          </a:p>
          <a:p>
            <a:pPr marL="531813" indent="-258763" algn="just">
              <a:buFont typeface="Courier New" panose="02070309020205020404" pitchFamily="49" charset="0"/>
              <a:buChar char="o"/>
            </a:pPr>
            <a:r>
              <a:rPr lang="en-IN" dirty="0">
                <a:latin typeface="Candara" panose="020E0502030303020204" pitchFamily="34" charset="0"/>
              </a:rPr>
              <a:t>Design and implement an advanced set-up to remove the waste disposal bottlenecks</a:t>
            </a:r>
          </a:p>
          <a:p>
            <a:pPr marL="342900" indent="-69850" algn="just">
              <a:buFont typeface="Courier New" panose="02070309020205020404" pitchFamily="49" charset="0"/>
              <a:buChar char="o"/>
            </a:pPr>
            <a:r>
              <a:rPr lang="en-IN" dirty="0">
                <a:latin typeface="Candara" panose="020E0502030303020204" pitchFamily="34" charset="0"/>
              </a:rPr>
              <a:t>  Modern Dustbins</a:t>
            </a:r>
          </a:p>
          <a:p>
            <a:pPr marL="531813" indent="-258763" algn="just">
              <a:buFont typeface="Courier New" panose="02070309020205020404" pitchFamily="49" charset="0"/>
              <a:buChar char="o"/>
            </a:pPr>
            <a:r>
              <a:rPr lang="en-IN" dirty="0">
                <a:latin typeface="Candara" panose="020E0502030303020204" pitchFamily="34" charset="0"/>
              </a:rPr>
              <a:t>Sensors in bins to predict overflow levels (press garbage) and   detect  overflow status (send </a:t>
            </a:r>
            <a:r>
              <a:rPr lang="en-IN" dirty="0" err="1">
                <a:latin typeface="Candara" panose="020E0502030303020204" pitchFamily="34" charset="0"/>
              </a:rPr>
              <a:t>SoS</a:t>
            </a:r>
            <a:r>
              <a:rPr lang="en-IN" dirty="0">
                <a:latin typeface="Candara" panose="020E0502030303020204" pitchFamily="34" charset="0"/>
              </a:rPr>
              <a:t>)</a:t>
            </a:r>
          </a:p>
          <a:p>
            <a:pPr marL="531813" indent="-258763" algn="just">
              <a:buFont typeface="Courier New" panose="02070309020205020404" pitchFamily="49" charset="0"/>
              <a:buChar char="o"/>
            </a:pPr>
            <a:r>
              <a:rPr lang="en-IN" dirty="0">
                <a:latin typeface="Candara" panose="020E0502030303020204" pitchFamily="34" charset="0"/>
              </a:rPr>
              <a:t>Using IoT to connect bins and Central Station ; Station alerts Garbage Trucks and bins cleared.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IN" b="1" dirty="0">
              <a:latin typeface="Century Gothic" panose="020B0502020202020204" pitchFamily="34" charset="0"/>
            </a:endParaRPr>
          </a:p>
          <a:p>
            <a:pPr marL="342900" indent="-69850" algn="l">
              <a:buFont typeface="Courier New" panose="02070309020205020404" pitchFamily="49" charset="0"/>
              <a:buChar char="o"/>
            </a:pPr>
            <a:endParaRPr lang="en-IN" b="1" dirty="0">
              <a:latin typeface="Century Gothic" panose="020B0502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IN" dirty="0">
              <a:latin typeface="Candara" panose="020E0502030303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48BE09-1D78-496B-AEDE-5809674AD8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5877272"/>
            <a:ext cx="864096" cy="820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44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1B968-33F2-4368-919C-4493259F9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188640"/>
            <a:ext cx="3312368" cy="629816"/>
          </a:xfrm>
        </p:spPr>
        <p:txBody>
          <a:bodyPr/>
          <a:lstStyle/>
          <a:p>
            <a:pPr algn="l"/>
            <a:r>
              <a:rPr lang="en-IN" sz="3600" i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Trebuchet MS" panose="020B0603020202020204" pitchFamily="34" charset="0"/>
              </a:rPr>
              <a:t>Why BinClean 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3D15A-C3D8-493A-B05E-F18F057B3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3815" y="1552541"/>
            <a:ext cx="9144000" cy="5112568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IN" sz="2800" dirty="0">
                <a:latin typeface="Candara" panose="020E0502030303020204" pitchFamily="34" charset="0"/>
              </a:rPr>
              <a:t>Already existing ; No Novelty in NGO approach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endParaRPr lang="en-IN" sz="2800" dirty="0">
              <a:latin typeface="Candara" panose="020E0502030303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IN" sz="2800" dirty="0">
                <a:latin typeface="Candara" panose="020E0502030303020204" pitchFamily="34" charset="0"/>
              </a:rPr>
              <a:t>Campaign is a long term idea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endParaRPr lang="en-IN" sz="2800" dirty="0">
              <a:latin typeface="Candara" panose="020E0502030303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IN" sz="2800" dirty="0">
                <a:latin typeface="Candara" panose="020E0502030303020204" pitchFamily="34" charset="0"/>
              </a:rPr>
              <a:t>Use of founder teams’ technical knowhow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endParaRPr lang="en-IN" sz="2800" dirty="0">
              <a:latin typeface="Candara" panose="020E0502030303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IN" sz="2800" dirty="0">
                <a:latin typeface="Candara" panose="020E0502030303020204" pitchFamily="34" charset="0"/>
              </a:rPr>
              <a:t>Scalable Model (Technology and  Target wise)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48BE09-1D78-496B-AEDE-5809674AD8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5877272"/>
            <a:ext cx="864096" cy="820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945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D48BE09-1D78-496B-AEDE-5809674AD8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5877272"/>
            <a:ext cx="864096" cy="82089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BBF9A48-DB94-4702-AF62-9388D0D0C4D8}"/>
              </a:ext>
            </a:extLst>
          </p:cNvPr>
          <p:cNvSpPr txBox="1"/>
          <p:nvPr/>
        </p:nvSpPr>
        <p:spPr>
          <a:xfrm>
            <a:off x="263352" y="188640"/>
            <a:ext cx="60937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3600" i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Trebuchet MS" panose="020B0603020202020204" pitchFamily="34" charset="0"/>
                <a:ea typeface="+mj-ea"/>
                <a:cs typeface="+mj-cs"/>
              </a:rPr>
              <a:t>Problem Statement</a:t>
            </a:r>
            <a:endParaRPr lang="en-IN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64F7BB73-E096-4FB0-9F10-4663C8F30151}"/>
              </a:ext>
            </a:extLst>
          </p:cNvPr>
          <p:cNvSpPr/>
          <p:nvPr/>
        </p:nvSpPr>
        <p:spPr>
          <a:xfrm>
            <a:off x="263352" y="188640"/>
            <a:ext cx="11665295" cy="6336704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3E053CB-6B6E-4EC8-ADE6-CDF730EA7B7C}"/>
              </a:ext>
            </a:extLst>
          </p:cNvPr>
          <p:cNvSpPr/>
          <p:nvPr/>
        </p:nvSpPr>
        <p:spPr>
          <a:xfrm>
            <a:off x="407368" y="1988840"/>
            <a:ext cx="2664296" cy="27334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DE8F283-791F-47F6-9A94-1502E4D7700B}"/>
              </a:ext>
            </a:extLst>
          </p:cNvPr>
          <p:cNvSpPr/>
          <p:nvPr/>
        </p:nvSpPr>
        <p:spPr>
          <a:xfrm>
            <a:off x="3215680" y="1988840"/>
            <a:ext cx="2664296" cy="27334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98D63ADE-9DB0-4259-B511-AFB30DC98201}"/>
              </a:ext>
            </a:extLst>
          </p:cNvPr>
          <p:cNvSpPr/>
          <p:nvPr/>
        </p:nvSpPr>
        <p:spPr>
          <a:xfrm>
            <a:off x="6023992" y="1976782"/>
            <a:ext cx="2664296" cy="27334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D66BCE51-EA81-492E-8539-1B5AAEE3C5C5}"/>
              </a:ext>
            </a:extLst>
          </p:cNvPr>
          <p:cNvSpPr/>
          <p:nvPr/>
        </p:nvSpPr>
        <p:spPr>
          <a:xfrm>
            <a:off x="8830344" y="1976782"/>
            <a:ext cx="2664296" cy="27334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B14EEA1-0B9B-4831-AE04-4F8337269BB3}"/>
              </a:ext>
            </a:extLst>
          </p:cNvPr>
          <p:cNvSpPr txBox="1"/>
          <p:nvPr/>
        </p:nvSpPr>
        <p:spPr>
          <a:xfrm>
            <a:off x="530736" y="2204864"/>
            <a:ext cx="23969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b="1" i="1" dirty="0">
                <a:solidFill>
                  <a:schemeClr val="bg1"/>
                </a:solidFill>
                <a:latin typeface="Candara Light" panose="020E0502030303020204" pitchFamily="34" charset="0"/>
              </a:rPr>
              <a:t>Problem</a:t>
            </a:r>
          </a:p>
          <a:p>
            <a:endParaRPr lang="en-IN" dirty="0"/>
          </a:p>
          <a:p>
            <a:pPr algn="ctr"/>
            <a:r>
              <a:rPr lang="en-IN" dirty="0"/>
              <a:t>Waste spillover on roads and other areas due to overflow from dustbins and  lack of timely clean-up by local authorities.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A5EC391-14D3-43E4-832C-7787D92E8876}"/>
              </a:ext>
            </a:extLst>
          </p:cNvPr>
          <p:cNvSpPr txBox="1"/>
          <p:nvPr/>
        </p:nvSpPr>
        <p:spPr>
          <a:xfrm>
            <a:off x="3359696" y="2204864"/>
            <a:ext cx="237626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000" b="1" i="1" dirty="0">
                <a:solidFill>
                  <a:schemeClr val="bg1"/>
                </a:solidFill>
                <a:latin typeface="Candara Light" panose="020E0502030303020204" pitchFamily="34" charset="0"/>
              </a:rPr>
              <a:t>Who has it ?</a:t>
            </a:r>
          </a:p>
          <a:p>
            <a:pPr algn="ctr"/>
            <a:endParaRPr lang="en-IN" sz="2000" b="1" i="1" dirty="0">
              <a:solidFill>
                <a:schemeClr val="bg1"/>
              </a:solidFill>
              <a:latin typeface="Candara Light" panose="020E0502030303020204" pitchFamily="34" charset="0"/>
            </a:endParaRPr>
          </a:p>
          <a:p>
            <a:pPr algn="ctr"/>
            <a:r>
              <a:rPr lang="en-IN" dirty="0"/>
              <a:t> </a:t>
            </a:r>
            <a:r>
              <a:rPr lang="en-IN" sz="2400" dirty="0"/>
              <a:t>Common Public</a:t>
            </a:r>
            <a:endParaRPr lang="en-IN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C916804-408E-45BF-80DE-3F4BE18846BD}"/>
              </a:ext>
            </a:extLst>
          </p:cNvPr>
          <p:cNvSpPr txBox="1"/>
          <p:nvPr/>
        </p:nvSpPr>
        <p:spPr>
          <a:xfrm>
            <a:off x="6095999" y="2204864"/>
            <a:ext cx="2520281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000" b="1" i="1" dirty="0">
                <a:solidFill>
                  <a:schemeClr val="bg1"/>
                </a:solidFill>
                <a:latin typeface="Candara Light" panose="020E0502030303020204" pitchFamily="34" charset="0"/>
              </a:rPr>
              <a:t>Why is it Pressing ?</a:t>
            </a:r>
          </a:p>
          <a:p>
            <a:endParaRPr lang="en-IN" dirty="0"/>
          </a:p>
          <a:p>
            <a:pPr algn="ctr"/>
            <a:r>
              <a:rPr lang="en-IN" dirty="0"/>
              <a:t>Leaves surrounding dirty  and makes environment unhygienic. Spillover from bins will also lead to air/water/land pollution.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18F0849-E9C4-4033-BE83-C0628B713DB1}"/>
              </a:ext>
            </a:extLst>
          </p:cNvPr>
          <p:cNvSpPr txBox="1"/>
          <p:nvPr/>
        </p:nvSpPr>
        <p:spPr>
          <a:xfrm>
            <a:off x="8904312" y="2204864"/>
            <a:ext cx="2520280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000" b="1" i="1" dirty="0">
                <a:solidFill>
                  <a:schemeClr val="bg1"/>
                </a:solidFill>
                <a:latin typeface="Candara Light" panose="020E0502030303020204" pitchFamily="34" charset="0"/>
              </a:rPr>
              <a:t>How do you know ?</a:t>
            </a:r>
          </a:p>
          <a:p>
            <a:endParaRPr lang="en-IN" dirty="0"/>
          </a:p>
          <a:p>
            <a:pPr algn="ctr"/>
            <a:r>
              <a:rPr lang="en-IN" dirty="0"/>
              <a:t>It is seen everywhere. Interaction with people.</a:t>
            </a:r>
          </a:p>
          <a:p>
            <a:pPr algn="ctr"/>
            <a:r>
              <a:rPr lang="en-IN" dirty="0"/>
              <a:t>Survey done online.</a:t>
            </a:r>
          </a:p>
        </p:txBody>
      </p:sp>
    </p:spTree>
    <p:extLst>
      <p:ext uri="{BB962C8B-B14F-4D97-AF65-F5344CB8AC3E}">
        <p14:creationId xmlns:p14="http://schemas.microsoft.com/office/powerpoint/2010/main" val="226998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1B968-33F2-4368-919C-4493259F9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188640"/>
            <a:ext cx="2736304" cy="845840"/>
          </a:xfrm>
        </p:spPr>
        <p:txBody>
          <a:bodyPr>
            <a:normAutofit/>
          </a:bodyPr>
          <a:lstStyle/>
          <a:p>
            <a:pPr algn="l"/>
            <a:r>
              <a:rPr lang="en-IN" sz="5400" i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Trebuchet MS" panose="020B0603020202020204" pitchFamily="34" charset="0"/>
                <a:ea typeface="+mj-ea"/>
                <a:cs typeface="+mj-cs"/>
              </a:rPr>
              <a:t>Solution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3D15A-C3D8-493A-B05E-F18F057B3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1343" y="1196752"/>
            <a:ext cx="6917377" cy="5472608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IN" sz="2300" dirty="0"/>
              <a:t>Product</a:t>
            </a:r>
          </a:p>
          <a:p>
            <a:pPr algn="l"/>
            <a:endParaRPr lang="en-IN" sz="2300" dirty="0"/>
          </a:p>
          <a:p>
            <a:pPr marL="355600" indent="271463" algn="just">
              <a:buFont typeface="Courier New" panose="02070309020205020404" pitchFamily="49" charset="0"/>
              <a:buChar char="o"/>
            </a:pPr>
            <a:r>
              <a:rPr lang="en-IN" sz="2300" b="1" i="1" dirty="0">
                <a:solidFill>
                  <a:schemeClr val="accent2">
                    <a:lumMod val="75000"/>
                  </a:schemeClr>
                </a:solidFill>
              </a:rPr>
              <a:t>Smart Dustbin </a:t>
            </a:r>
            <a:r>
              <a:rPr lang="en-IN" sz="2300" dirty="0"/>
              <a:t>with multiple sensors.</a:t>
            </a:r>
          </a:p>
          <a:p>
            <a:pPr marL="342900" indent="12700" algn="just">
              <a:buFont typeface="Courier New" panose="02070309020205020404" pitchFamily="49" charset="0"/>
              <a:buChar char="o"/>
            </a:pPr>
            <a:endParaRPr lang="en-IN" sz="2300" dirty="0"/>
          </a:p>
          <a:p>
            <a:pPr marL="627063" indent="-271463" algn="just">
              <a:buFont typeface="Courier New" panose="02070309020205020404" pitchFamily="49" charset="0"/>
              <a:buChar char="o"/>
            </a:pPr>
            <a:r>
              <a:rPr lang="en-IN" sz="2300" dirty="0"/>
              <a:t>One set of sensors to detect garbage level in    the bin and press them.</a:t>
            </a:r>
          </a:p>
          <a:p>
            <a:pPr marL="342900" indent="12700" algn="just">
              <a:buFont typeface="Courier New" panose="02070309020205020404" pitchFamily="49" charset="0"/>
              <a:buChar char="o"/>
            </a:pPr>
            <a:endParaRPr lang="en-IN" sz="2300" dirty="0"/>
          </a:p>
          <a:p>
            <a:pPr marL="627063" indent="-271463" algn="just">
              <a:buFont typeface="Courier New" panose="02070309020205020404" pitchFamily="49" charset="0"/>
              <a:buChar char="o"/>
            </a:pPr>
            <a:r>
              <a:rPr lang="en-IN" sz="2300" dirty="0"/>
              <a:t>Second set of sensors sends information to  nearest control centre which is then forwarded to nearest waste collection van.</a:t>
            </a:r>
          </a:p>
          <a:p>
            <a:pPr marL="342900" indent="12700" algn="just">
              <a:buFont typeface="Courier New" panose="02070309020205020404" pitchFamily="49" charset="0"/>
              <a:buChar char="o"/>
            </a:pPr>
            <a:endParaRPr lang="en-IN" sz="2300" dirty="0"/>
          </a:p>
          <a:p>
            <a:pPr marL="627063" indent="-271463" algn="just">
              <a:buFont typeface="Courier New" panose="02070309020205020404" pitchFamily="49" charset="0"/>
              <a:buChar char="o"/>
            </a:pPr>
            <a:r>
              <a:rPr lang="en-IN" sz="2300" dirty="0"/>
              <a:t>Few other sensors give information about health of dustbin or any  damage caused.</a:t>
            </a:r>
          </a:p>
          <a:p>
            <a:pPr marL="627063" indent="-271463" algn="just">
              <a:buFont typeface="Courier New" panose="02070309020205020404" pitchFamily="49" charset="0"/>
              <a:buChar char="o"/>
            </a:pPr>
            <a:endParaRPr lang="en-IN" sz="2300" dirty="0"/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IN" sz="2300" dirty="0"/>
              <a:t>Service</a:t>
            </a:r>
          </a:p>
          <a:p>
            <a:pPr algn="l"/>
            <a:endParaRPr lang="en-IN" sz="2300" dirty="0"/>
          </a:p>
          <a:p>
            <a:pPr marL="804863" indent="-342900" algn="just">
              <a:buFont typeface="Courier New" panose="02070309020205020404" pitchFamily="49" charset="0"/>
              <a:buChar char="o"/>
            </a:pPr>
            <a:r>
              <a:rPr lang="en-IN" sz="2300" dirty="0"/>
              <a:t>Installation of bins</a:t>
            </a:r>
          </a:p>
          <a:p>
            <a:pPr marL="804863" indent="-342900" algn="just">
              <a:buFont typeface="Courier New" panose="02070309020205020404" pitchFamily="49" charset="0"/>
              <a:buChar char="o"/>
            </a:pPr>
            <a:r>
              <a:rPr lang="en-IN" sz="2300" dirty="0"/>
              <a:t>Setting Up the Control Centre</a:t>
            </a:r>
          </a:p>
          <a:p>
            <a:pPr marL="804863" indent="-342900" algn="just">
              <a:buFont typeface="Courier New" panose="02070309020205020404" pitchFamily="49" charset="0"/>
              <a:buChar char="o"/>
            </a:pPr>
            <a:r>
              <a:rPr lang="en-IN" sz="2300" dirty="0"/>
              <a:t>6 Months after sales service (Free)</a:t>
            </a:r>
          </a:p>
          <a:p>
            <a:pPr marL="355600" algn="just"/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48BE09-1D78-496B-AEDE-5809674AD8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5877272"/>
            <a:ext cx="864096" cy="820891"/>
          </a:xfrm>
          <a:prstGeom prst="rect">
            <a:avLst/>
          </a:prstGeom>
        </p:spPr>
      </p:pic>
      <p:sp>
        <p:nvSpPr>
          <p:cNvPr id="5" name="Flowchart: Magnetic Disk 4">
            <a:extLst>
              <a:ext uri="{FF2B5EF4-FFF2-40B4-BE49-F238E27FC236}">
                <a16:creationId xmlns:a16="http://schemas.microsoft.com/office/drawing/2014/main" id="{038820D9-A244-4FDD-A9E4-0AA181FFEB78}"/>
              </a:ext>
            </a:extLst>
          </p:cNvPr>
          <p:cNvSpPr/>
          <p:nvPr/>
        </p:nvSpPr>
        <p:spPr>
          <a:xfrm>
            <a:off x="8112224" y="2276872"/>
            <a:ext cx="2592288" cy="3600400"/>
          </a:xfrm>
          <a:prstGeom prst="flowChartMagneticDisk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Arrow: Chevron 5">
            <a:extLst>
              <a:ext uri="{FF2B5EF4-FFF2-40B4-BE49-F238E27FC236}">
                <a16:creationId xmlns:a16="http://schemas.microsoft.com/office/drawing/2014/main" id="{6050EDC5-A77C-494F-9D54-1AABA2ABB633}"/>
              </a:ext>
            </a:extLst>
          </p:cNvPr>
          <p:cNvSpPr/>
          <p:nvPr/>
        </p:nvSpPr>
        <p:spPr>
          <a:xfrm rot="797387">
            <a:off x="10604540" y="2514755"/>
            <a:ext cx="432048" cy="792088"/>
          </a:xfrm>
          <a:prstGeom prst="chevron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7" name="Flowchart: Direct Access Storage 6">
            <a:extLst>
              <a:ext uri="{FF2B5EF4-FFF2-40B4-BE49-F238E27FC236}">
                <a16:creationId xmlns:a16="http://schemas.microsoft.com/office/drawing/2014/main" id="{1C552188-95A0-4AE3-BBFD-243DCAFB94DA}"/>
              </a:ext>
            </a:extLst>
          </p:cNvPr>
          <p:cNvSpPr/>
          <p:nvPr/>
        </p:nvSpPr>
        <p:spPr>
          <a:xfrm rot="20640839">
            <a:off x="10273705" y="201059"/>
            <a:ext cx="504056" cy="2676409"/>
          </a:xfrm>
          <a:prstGeom prst="flowChartMagneticDrum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063AC5B-A6C1-4ED8-B139-9B5791313C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319397">
            <a:off x="9747926" y="337008"/>
            <a:ext cx="1055098" cy="4768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A6E3C43-DA59-4314-9E8F-0C4207A750D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319397">
            <a:off x="9906977" y="846395"/>
            <a:ext cx="1055098" cy="50867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ADE1A4C-6F18-4F35-A003-40E30E94A47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319397">
            <a:off x="10070540" y="1369704"/>
            <a:ext cx="1055098" cy="50024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8D0586C-997E-4560-8C53-5871F0ADF7F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319397">
            <a:off x="10229014" y="1929099"/>
            <a:ext cx="1055098" cy="473646"/>
          </a:xfrm>
          <a:prstGeom prst="rect">
            <a:avLst/>
          </a:prstGeom>
        </p:spPr>
      </p:pic>
      <p:sp>
        <p:nvSpPr>
          <p:cNvPr id="15" name="Flowchart: Direct Access Storage 14">
            <a:extLst>
              <a:ext uri="{FF2B5EF4-FFF2-40B4-BE49-F238E27FC236}">
                <a16:creationId xmlns:a16="http://schemas.microsoft.com/office/drawing/2014/main" id="{CEB6FDDB-754B-4D00-9841-501DB7D32934}"/>
              </a:ext>
            </a:extLst>
          </p:cNvPr>
          <p:cNvSpPr/>
          <p:nvPr/>
        </p:nvSpPr>
        <p:spPr>
          <a:xfrm rot="20571262" flipH="1">
            <a:off x="10107128" y="301231"/>
            <a:ext cx="78101" cy="594666"/>
          </a:xfrm>
          <a:prstGeom prst="flowChartMagneticDrum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Flowchart: Direct Access Storage 15">
            <a:extLst>
              <a:ext uri="{FF2B5EF4-FFF2-40B4-BE49-F238E27FC236}">
                <a16:creationId xmlns:a16="http://schemas.microsoft.com/office/drawing/2014/main" id="{621AF756-C743-4127-99FE-0F268526D433}"/>
              </a:ext>
            </a:extLst>
          </p:cNvPr>
          <p:cNvSpPr/>
          <p:nvPr/>
        </p:nvSpPr>
        <p:spPr>
          <a:xfrm rot="20571262" flipH="1">
            <a:off x="10257976" y="822247"/>
            <a:ext cx="78101" cy="594666"/>
          </a:xfrm>
          <a:prstGeom prst="flowChartMagneticDrum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Flowchart: Direct Access Storage 16">
            <a:extLst>
              <a:ext uri="{FF2B5EF4-FFF2-40B4-BE49-F238E27FC236}">
                <a16:creationId xmlns:a16="http://schemas.microsoft.com/office/drawing/2014/main" id="{33A0778D-8BFB-4EF0-8710-71FA48047950}"/>
              </a:ext>
            </a:extLst>
          </p:cNvPr>
          <p:cNvSpPr/>
          <p:nvPr/>
        </p:nvSpPr>
        <p:spPr>
          <a:xfrm rot="20571262" flipH="1">
            <a:off x="10397576" y="1300930"/>
            <a:ext cx="78101" cy="594666"/>
          </a:xfrm>
          <a:prstGeom prst="flowChartMagneticDrum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Flowchart: Direct Access Storage 17">
            <a:extLst>
              <a:ext uri="{FF2B5EF4-FFF2-40B4-BE49-F238E27FC236}">
                <a16:creationId xmlns:a16="http://schemas.microsoft.com/office/drawing/2014/main" id="{8B236D33-FEF8-42F5-83C0-C4F2217B23CF}"/>
              </a:ext>
            </a:extLst>
          </p:cNvPr>
          <p:cNvSpPr/>
          <p:nvPr/>
        </p:nvSpPr>
        <p:spPr>
          <a:xfrm rot="20571262" flipH="1">
            <a:off x="10579122" y="1882739"/>
            <a:ext cx="78101" cy="594666"/>
          </a:xfrm>
          <a:prstGeom prst="flowChartMagneticDrum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04367533-662C-4C58-99DF-DB77D0CD0A6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434526" y="3342141"/>
            <a:ext cx="316589" cy="20779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8CFE87C-7930-4C75-B268-7C5E7D14DE6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232532" y="3480944"/>
            <a:ext cx="316589" cy="20779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AEB91EC-69B6-4F8B-A867-E74677986B9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448355" y="3544388"/>
            <a:ext cx="316589" cy="20779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F50DCC6C-712D-4E19-9D54-05C9161CEFF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657960" y="3631703"/>
            <a:ext cx="316589" cy="20779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DF470409-2A52-4E96-9FD3-24394CD1F6C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16861" y="3695664"/>
            <a:ext cx="316589" cy="207794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F7AD7E80-C470-4EA6-A3A1-A138E481874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448053" y="3699208"/>
            <a:ext cx="316589" cy="20779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4E5D284-1CA2-443B-9676-06A4C8B8900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254461" y="5666795"/>
            <a:ext cx="316589" cy="20779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3CBAD3C2-28EB-497F-AF1C-10FA42E0D58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054922" y="3351218"/>
            <a:ext cx="316589" cy="207794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6E856D4-DA58-417F-80E1-9A2DFD8D060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688450" y="3664336"/>
            <a:ext cx="316589" cy="207794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973AC466-38EA-4B5A-BAE4-B34273EC3CF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862915" y="3605774"/>
            <a:ext cx="316588" cy="207793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D8B07A50-DB86-455A-B1AA-1A3A8D77442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069770" y="3519467"/>
            <a:ext cx="316589" cy="207794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43A9B68D-ADDF-4DC0-9A4C-7CB7514D71A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250864" y="3423909"/>
            <a:ext cx="316589" cy="20779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E1A33F02-9E6E-4F85-98BE-40A20E350B8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254461" y="4501220"/>
            <a:ext cx="316589" cy="207794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F2AB8A92-8D32-4F16-8CF8-25C5BEDCEEB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214946" y="3698185"/>
            <a:ext cx="316589" cy="20779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125B9BE2-6B9A-4A4C-AEC5-E0E1348EBE3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056377" y="4336657"/>
            <a:ext cx="316589" cy="207794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6ADA54C6-06B7-4C24-8CB8-A22AD115C94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252603" y="4362486"/>
            <a:ext cx="316589" cy="207794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AE954EB9-2E11-497D-B89E-E4E3CB1E546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498438" y="4408941"/>
            <a:ext cx="316589" cy="207794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350D94D8-ED22-47FC-B75B-C9A27FDB0BC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747637" y="4449452"/>
            <a:ext cx="316589" cy="20779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A8EFEBB3-AE2F-489D-8E16-F5001F7CF8F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005262" y="4475336"/>
            <a:ext cx="316589" cy="207794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29F4E3DC-4DCF-44B3-B8CD-1AC0998DD71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27733" y="4475336"/>
            <a:ext cx="316589" cy="207794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1C731ADB-0F6D-43C6-8204-9FE2E199127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753181" y="4413946"/>
            <a:ext cx="316589" cy="207794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BDA4A45-3D4C-41FC-985C-4337109C4D5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217243" y="4334684"/>
            <a:ext cx="316589" cy="207794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19D1C3E4-5DA6-4B30-8E2D-1B86E5C60B9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002380" y="4395017"/>
            <a:ext cx="316589" cy="207794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E84BF4C-C0DD-45EA-8759-632AACE5710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411902" y="4274351"/>
            <a:ext cx="316589" cy="207794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3CC2E1CA-C4EE-44FF-850B-BE86CBD78DE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094308" y="5181983"/>
            <a:ext cx="316589" cy="207794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B56FCF5F-150C-444A-AEE2-FD5B032900E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429632" y="5181983"/>
            <a:ext cx="316589" cy="207794"/>
          </a:xfrm>
          <a:prstGeom prst="rect">
            <a:avLst/>
          </a:prstGeom>
        </p:spPr>
      </p:pic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9D013DF3-6EAD-4205-B1B1-A5BC18B0DA29}"/>
              </a:ext>
            </a:extLst>
          </p:cNvPr>
          <p:cNvCxnSpPr>
            <a:stCxn id="6" idx="3"/>
          </p:cNvCxnSpPr>
          <p:nvPr/>
        </p:nvCxnSpPr>
        <p:spPr>
          <a:xfrm>
            <a:off x="11030803" y="2960458"/>
            <a:ext cx="249773" cy="520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0F42A2E3-DFE2-4A7E-AFA2-F83D9FA8DAB5}"/>
              </a:ext>
            </a:extLst>
          </p:cNvPr>
          <p:cNvCxnSpPr>
            <a:cxnSpLocks/>
            <a:stCxn id="27" idx="2"/>
          </p:cNvCxnSpPr>
          <p:nvPr/>
        </p:nvCxnSpPr>
        <p:spPr>
          <a:xfrm flipH="1">
            <a:off x="7809275" y="3559012"/>
            <a:ext cx="403941" cy="9073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C1855435-4323-4B64-863B-1C7C44DDFA44}"/>
              </a:ext>
            </a:extLst>
          </p:cNvPr>
          <p:cNvCxnSpPr>
            <a:cxnSpLocks/>
          </p:cNvCxnSpPr>
          <p:nvPr/>
        </p:nvCxnSpPr>
        <p:spPr>
          <a:xfrm flipH="1">
            <a:off x="7764512" y="4424969"/>
            <a:ext cx="354786" cy="1283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C4C0FF17-F12D-45E1-A7F7-92C3F654E722}"/>
              </a:ext>
            </a:extLst>
          </p:cNvPr>
          <p:cNvCxnSpPr>
            <a:cxnSpLocks/>
          </p:cNvCxnSpPr>
          <p:nvPr/>
        </p:nvCxnSpPr>
        <p:spPr>
          <a:xfrm flipH="1" flipV="1">
            <a:off x="7742293" y="4694488"/>
            <a:ext cx="415214" cy="5889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ED5F2879-1668-4206-AB79-5D48DB047583}"/>
              </a:ext>
            </a:extLst>
          </p:cNvPr>
          <p:cNvCxnSpPr>
            <a:cxnSpLocks/>
          </p:cNvCxnSpPr>
          <p:nvPr/>
        </p:nvCxnSpPr>
        <p:spPr>
          <a:xfrm flipH="1" flipV="1">
            <a:off x="9627051" y="575410"/>
            <a:ext cx="487689" cy="50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6714C5B0-A05C-445D-9974-D7E87F4A4D27}"/>
              </a:ext>
            </a:extLst>
          </p:cNvPr>
          <p:cNvCxnSpPr>
            <a:cxnSpLocks/>
          </p:cNvCxnSpPr>
          <p:nvPr/>
        </p:nvCxnSpPr>
        <p:spPr>
          <a:xfrm flipV="1">
            <a:off x="10553356" y="798517"/>
            <a:ext cx="294487" cy="2949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AB79B42C-9091-48BA-99D3-479AF33DA3B1}"/>
              </a:ext>
            </a:extLst>
          </p:cNvPr>
          <p:cNvSpPr txBox="1"/>
          <p:nvPr/>
        </p:nvSpPr>
        <p:spPr>
          <a:xfrm>
            <a:off x="10847843" y="611560"/>
            <a:ext cx="1344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Spring Motor Mechanism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072D6AB-85BB-4E71-8A60-72196B178770}"/>
              </a:ext>
            </a:extLst>
          </p:cNvPr>
          <p:cNvSpPr txBox="1"/>
          <p:nvPr/>
        </p:nvSpPr>
        <p:spPr>
          <a:xfrm>
            <a:off x="8784274" y="442421"/>
            <a:ext cx="133046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Push Plates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389A21F-0B9C-4FC3-A5A0-B9B94F763A1D}"/>
              </a:ext>
            </a:extLst>
          </p:cNvPr>
          <p:cNvSpPr txBox="1"/>
          <p:nvPr/>
        </p:nvSpPr>
        <p:spPr>
          <a:xfrm>
            <a:off x="11201975" y="3432671"/>
            <a:ext cx="75440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Hinge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30A1694-AB81-43F6-A309-A40B742161F9}"/>
              </a:ext>
            </a:extLst>
          </p:cNvPr>
          <p:cNvSpPr txBox="1"/>
          <p:nvPr/>
        </p:nvSpPr>
        <p:spPr>
          <a:xfrm>
            <a:off x="7150430" y="4411115"/>
            <a:ext cx="104243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Sensors</a:t>
            </a:r>
            <a:endParaRPr lang="en-IN" sz="18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025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D48BE09-1D78-496B-AEDE-5809674AD8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5877272"/>
            <a:ext cx="864096" cy="82089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086293F-9782-4AB6-8FBA-9703FAFFE13E}"/>
              </a:ext>
            </a:extLst>
          </p:cNvPr>
          <p:cNvSpPr txBox="1"/>
          <p:nvPr/>
        </p:nvSpPr>
        <p:spPr>
          <a:xfrm>
            <a:off x="119336" y="116632"/>
            <a:ext cx="993710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5400" i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Trebuchet MS" panose="020B0603020202020204" pitchFamily="34" charset="0"/>
                <a:ea typeface="+mj-ea"/>
                <a:cs typeface="+mj-cs"/>
              </a:rPr>
              <a:t>Market and Product Positioning</a:t>
            </a:r>
            <a:endParaRPr lang="en-IN" sz="5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C60643-9DC9-4A0D-85B8-17AE7583287B}"/>
              </a:ext>
            </a:extLst>
          </p:cNvPr>
          <p:cNvSpPr txBox="1"/>
          <p:nvPr/>
        </p:nvSpPr>
        <p:spPr>
          <a:xfrm>
            <a:off x="119336" y="1340768"/>
            <a:ext cx="9433048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1900" b="1" u="sng" dirty="0"/>
              <a:t>Target Customer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sz="1900" dirty="0"/>
          </a:p>
          <a:p>
            <a:pPr marL="450850" indent="-285750">
              <a:buFont typeface="Courier New" panose="02070309020205020404" pitchFamily="49" charset="0"/>
              <a:buChar char="o"/>
            </a:pPr>
            <a:r>
              <a:rPr lang="en-IN" sz="1900" dirty="0"/>
              <a:t>Government (Local Municipal Bodies, Municipal Corporations etc)</a:t>
            </a:r>
          </a:p>
          <a:p>
            <a:pPr marL="450850" indent="-285750">
              <a:buFont typeface="Courier New" panose="02070309020205020404" pitchFamily="49" charset="0"/>
              <a:buChar char="o"/>
            </a:pPr>
            <a:r>
              <a:rPr lang="en-IN" sz="1900" dirty="0"/>
              <a:t>Pvt Entities (IT Parks, SEZ, Industrial Parks etc)</a:t>
            </a:r>
          </a:p>
          <a:p>
            <a:pPr marL="450850" indent="-285750">
              <a:buFont typeface="Courier New" panose="02070309020205020404" pitchFamily="49" charset="0"/>
              <a:buChar char="o"/>
            </a:pPr>
            <a:r>
              <a:rPr lang="en-IN" sz="1900" dirty="0"/>
              <a:t>Malls, Shopping Complexes etc</a:t>
            </a:r>
          </a:p>
          <a:p>
            <a:pPr marL="450850" indent="-285750">
              <a:buFont typeface="Courier New" panose="02070309020205020404" pitchFamily="49" charset="0"/>
              <a:buChar char="o"/>
            </a:pPr>
            <a:endParaRPr lang="en-IN" sz="1900" dirty="0"/>
          </a:p>
          <a:p>
            <a:pPr marL="165100"/>
            <a:r>
              <a:rPr lang="en-IN" sz="1900" dirty="0"/>
              <a:t>Why ?</a:t>
            </a:r>
          </a:p>
          <a:p>
            <a:pPr marL="165100"/>
            <a:endParaRPr lang="en-IN" sz="1900" dirty="0"/>
          </a:p>
          <a:p>
            <a:pPr marL="450850" indent="-285750">
              <a:buFont typeface="Courier New" panose="02070309020205020404" pitchFamily="49" charset="0"/>
              <a:buChar char="o"/>
            </a:pPr>
            <a:r>
              <a:rPr lang="en-IN" sz="1900" dirty="0"/>
              <a:t>Upcoming Smart city projects.</a:t>
            </a:r>
          </a:p>
          <a:p>
            <a:pPr marL="450850" indent="-285750">
              <a:buFont typeface="Courier New" panose="02070309020205020404" pitchFamily="49" charset="0"/>
              <a:buChar char="o"/>
            </a:pPr>
            <a:r>
              <a:rPr lang="en-IN" sz="1900" dirty="0"/>
              <a:t>Government in dire need of technology solutions for waste management.</a:t>
            </a:r>
          </a:p>
          <a:p>
            <a:pPr marL="450850" indent="-285750">
              <a:buFont typeface="Courier New" panose="02070309020205020404" pitchFamily="49" charset="0"/>
              <a:buChar char="o"/>
            </a:pPr>
            <a:r>
              <a:rPr lang="en-IN" sz="1900" dirty="0"/>
              <a:t>To invest 2 Lakh crores.</a:t>
            </a:r>
          </a:p>
          <a:p>
            <a:pPr marL="165100"/>
            <a:endParaRPr lang="en-IN" sz="19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900" u="sng" dirty="0"/>
              <a:t>Go to Market Strategy</a:t>
            </a:r>
          </a:p>
          <a:p>
            <a:endParaRPr lang="en-US" sz="1900" dirty="0"/>
          </a:p>
          <a:p>
            <a:pPr marL="285750" indent="-107950">
              <a:buFont typeface="Courier New" panose="02070309020205020404" pitchFamily="49" charset="0"/>
              <a:buChar char="o"/>
            </a:pPr>
            <a:r>
              <a:rPr lang="en-US" sz="1900" dirty="0"/>
              <a:t>   Demo at various Trade fairs was a huge success.</a:t>
            </a:r>
          </a:p>
          <a:p>
            <a:pPr marL="285750" indent="-107950">
              <a:buFont typeface="Courier New" panose="02070309020205020404" pitchFamily="49" charset="0"/>
              <a:buChar char="o"/>
            </a:pPr>
            <a:r>
              <a:rPr lang="en-US" sz="1900" dirty="0"/>
              <a:t>   Reach out to various Govt Bodies, Local authorities and SPVs (in case of Smart cities)</a:t>
            </a:r>
          </a:p>
          <a:p>
            <a:pPr marL="285750" indent="-107950">
              <a:buFont typeface="Courier New" panose="02070309020205020404" pitchFamily="49" charset="0"/>
              <a:buChar char="o"/>
            </a:pPr>
            <a:r>
              <a:rPr lang="en-US" sz="1900" dirty="0"/>
              <a:t>   Partnership with Private Waste Management Companies.</a:t>
            </a:r>
          </a:p>
        </p:txBody>
      </p:sp>
    </p:spTree>
    <p:extLst>
      <p:ext uri="{BB962C8B-B14F-4D97-AF65-F5344CB8AC3E}">
        <p14:creationId xmlns:p14="http://schemas.microsoft.com/office/powerpoint/2010/main" val="1719986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1B968-33F2-4368-919C-4493259F9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116632"/>
            <a:ext cx="4427984" cy="773832"/>
          </a:xfrm>
        </p:spPr>
        <p:txBody>
          <a:bodyPr/>
          <a:lstStyle/>
          <a:p>
            <a:pPr algn="l"/>
            <a:r>
              <a:rPr lang="en-IN" sz="4800" i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Trebuchet MS" panose="020B0603020202020204" pitchFamily="34" charset="0"/>
              </a:rPr>
              <a:t>Industry Trends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3D15A-C3D8-493A-B05E-F18F057B3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7368" y="1124743"/>
            <a:ext cx="10729192" cy="5573419"/>
          </a:xfrm>
        </p:spPr>
        <p:txBody>
          <a:bodyPr>
            <a:normAutofit/>
          </a:bodyPr>
          <a:lstStyle/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IN" dirty="0"/>
              <a:t>Waste Management Industry is presently valued at $12-$14 bn.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IN" dirty="0"/>
              <a:t>By 2025, it is projected to reach $15 bn.</a:t>
            </a:r>
          </a:p>
          <a:p>
            <a:pPr algn="just"/>
            <a:endParaRPr lang="en-IN" dirty="0"/>
          </a:p>
          <a:p>
            <a:pPr algn="just"/>
            <a:r>
              <a:rPr lang="en-IN" dirty="0"/>
              <a:t>------------------------------------------------------------------------------------</a:t>
            </a:r>
          </a:p>
          <a:p>
            <a:pPr algn="just"/>
            <a:endParaRPr lang="en-IN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IN" dirty="0"/>
              <a:t>Government spending for Smart Cities and Upgrading City Infrastructure pegged around ₹ 2 Trillion.</a:t>
            </a:r>
          </a:p>
          <a:p>
            <a:pPr algn="just"/>
            <a:endParaRPr lang="en-IN" dirty="0"/>
          </a:p>
          <a:p>
            <a:pPr algn="just"/>
            <a:r>
              <a:rPr lang="en-IN" dirty="0"/>
              <a:t>------------------------------------------------------------------------------------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endParaRPr lang="en-IN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IN" dirty="0"/>
              <a:t>No. of waste management players in India now: A2Z Green Waste Management, BVG India ltd, Antony Waste Handlers etc. 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IN" dirty="0"/>
              <a:t>None of them currently employing this technology.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IN" dirty="0"/>
              <a:t>Companies do want to make the process more efficient.</a:t>
            </a:r>
          </a:p>
          <a:p>
            <a:pPr algn="l"/>
            <a:r>
              <a:rPr lang="en-IN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48BE09-1D78-496B-AEDE-5809674AD8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5877272"/>
            <a:ext cx="864096" cy="820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264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nded Design Blue 16x9">
  <a:themeElements>
    <a:clrScheme name="Banded_Design_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lumMod val="0"/>
                <a:lumOff val="100000"/>
              </a:schemeClr>
            </a:gs>
            <a:gs pos="72000">
              <a:schemeClr val="phClr"/>
            </a:gs>
            <a:gs pos="100000">
              <a:schemeClr val="phClr">
                <a:lumMod val="90000"/>
              </a:schemeClr>
            </a:gs>
          </a:gsLst>
          <a:lin ang="5400000" scaled="1"/>
        </a:gradFill>
        <a:gradFill flip="none" rotWithShape="1">
          <a:gsLst>
            <a:gs pos="32000">
              <a:schemeClr val="phClr"/>
            </a:gs>
            <a:gs pos="100000">
              <a:schemeClr val="phClr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417271.potx" id="{FAD70E18-2F21-4BAE-983F-13051C6D1C17}" vid="{4B4DF9DC-15EC-4671-A52A-56A08B977F11}"/>
    </a:ext>
  </a:extLst>
</a:theme>
</file>

<file path=ppt/theme/theme2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project plan presentation (widescreen)</Template>
  <TotalTime>2221</TotalTime>
  <Words>1029</Words>
  <Application>Microsoft Office PowerPoint</Application>
  <PresentationFormat>Widescreen</PresentationFormat>
  <Paragraphs>212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4" baseType="lpstr">
      <vt:lpstr>Arial</vt:lpstr>
      <vt:lpstr>Britannic Bold</vt:lpstr>
      <vt:lpstr>Calibri</vt:lpstr>
      <vt:lpstr>Calibri Light</vt:lpstr>
      <vt:lpstr>Candara</vt:lpstr>
      <vt:lpstr>Candara Light</vt:lpstr>
      <vt:lpstr>Century Gothic</vt:lpstr>
      <vt:lpstr>Corbel</vt:lpstr>
      <vt:lpstr>Courier New</vt:lpstr>
      <vt:lpstr>Euphemia</vt:lpstr>
      <vt:lpstr>Franklin Gothic Book</vt:lpstr>
      <vt:lpstr>Trebuchet MS</vt:lpstr>
      <vt:lpstr>Wingdings</vt:lpstr>
      <vt:lpstr>Banded Design Blue 16x9</vt:lpstr>
      <vt:lpstr>Founding  Team</vt:lpstr>
      <vt:lpstr>BinClean</vt:lpstr>
      <vt:lpstr>Genesis of the Idea</vt:lpstr>
      <vt:lpstr>Options before Founders</vt:lpstr>
      <vt:lpstr>Why BinClean ?</vt:lpstr>
      <vt:lpstr>PowerPoint Presentation</vt:lpstr>
      <vt:lpstr>Solution</vt:lpstr>
      <vt:lpstr>PowerPoint Presentation</vt:lpstr>
      <vt:lpstr>Industry Trends</vt:lpstr>
      <vt:lpstr>PESTE Analysis of Business Environment</vt:lpstr>
      <vt:lpstr>Competition Analysis</vt:lpstr>
      <vt:lpstr>Operational Plan</vt:lpstr>
      <vt:lpstr>Legal Identity</vt:lpstr>
      <vt:lpstr>Organizational Plan - Team</vt:lpstr>
      <vt:lpstr>Milestones</vt:lpstr>
      <vt:lpstr>Risk Analysis</vt:lpstr>
      <vt:lpstr>Market Survey Screenshots</vt:lpstr>
      <vt:lpstr>PowerPoint Presentation</vt:lpstr>
      <vt:lpstr>PowerPoint Presentation</vt:lpstr>
      <vt:lpstr>Thank you..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 Team</dc:title>
  <dc:creator>Sangeet Khandelwal</dc:creator>
  <cp:lastModifiedBy>admin</cp:lastModifiedBy>
  <cp:revision>70</cp:revision>
  <dcterms:created xsi:type="dcterms:W3CDTF">2021-04-02T15:28:46Z</dcterms:created>
  <dcterms:modified xsi:type="dcterms:W3CDTF">2021-10-18T11:49:10Z</dcterms:modified>
</cp:coreProperties>
</file>