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Algerian" panose="04020705040A02060702" pitchFamily="82" charset="0"/>
      <p:regular r:id="rId29"/>
    </p:embeddedFont>
    <p:embeddedFont>
      <p:font typeface="Overlock"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Libre Franklin" panose="020B0604020202020204" charset="0"/>
      <p:regular r:id="rId38"/>
      <p:bold r:id="rId39"/>
      <p:italic r:id="rId40"/>
      <p:boldItalic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731A87-A7AC-4D88-8C48-83078117FED4}">
  <a:tblStyle styleId="{3B731A87-A7AC-4D88-8C48-83078117FED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97439CA-00C0-4D76-B4AC-B085FDA38114}"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1" y="-1"/>
            <a:ext cx="12192001" cy="6858001"/>
          </a:xfrm>
          <a:prstGeom prst="rect">
            <a:avLst/>
          </a:prstGeom>
          <a:blipFill rotWithShape="1">
            <a:blip r:embed="rId4">
              <a:alphaModFix/>
            </a:blip>
            <a:tile tx="0" ty="0" sx="100000" sy="100000" flip="none" algn="tl"/>
          </a:blipFill>
          <a:ln>
            <a:noFill/>
          </a:ln>
        </p:spPr>
      </p:pic>
      <p:sp>
        <p:nvSpPr>
          <p:cNvPr id="85" name="Google Shape;85;p13"/>
          <p:cNvSpPr txBox="1"/>
          <p:nvPr/>
        </p:nvSpPr>
        <p:spPr>
          <a:xfrm>
            <a:off x="631723" y="114300"/>
            <a:ext cx="11560276" cy="38779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200" b="1" i="0" u="none" strike="noStrike" cap="none">
                <a:solidFill>
                  <a:schemeClr val="lt1"/>
                </a:solidFill>
                <a:latin typeface="Algerian"/>
                <a:ea typeface="Algerian"/>
                <a:cs typeface="Algerian"/>
                <a:sym typeface="Algerian"/>
              </a:rPr>
              <a:t>11 PINS DOWN</a:t>
            </a:r>
            <a:endParaRPr/>
          </a:p>
          <a:p>
            <a:pPr marL="0" marR="0" lvl="0" indent="0" algn="ctr" rtl="0">
              <a:spcBef>
                <a:spcPts val="0"/>
              </a:spcBef>
              <a:spcAft>
                <a:spcPts val="0"/>
              </a:spcAft>
              <a:buNone/>
            </a:pPr>
            <a:r>
              <a:rPr lang="en-US" sz="4800" b="1" i="0" u="none" strike="noStrike" cap="none">
                <a:solidFill>
                  <a:schemeClr val="lt1"/>
                </a:solidFill>
                <a:latin typeface="Algerian"/>
                <a:ea typeface="Algerian"/>
                <a:cs typeface="Algerian"/>
                <a:sym typeface="Algerian"/>
              </a:rPr>
              <a:t>TURNING YOU INTO SPORTS LOVER</a:t>
            </a:r>
            <a:endParaRPr/>
          </a:p>
          <a:p>
            <a:pPr marL="0" marR="0" lvl="0" indent="0" algn="l" rtl="0">
              <a:spcBef>
                <a:spcPts val="0"/>
              </a:spcBef>
              <a:spcAft>
                <a:spcPts val="0"/>
              </a:spcAft>
              <a:buNone/>
            </a:pPr>
            <a:endParaRPr sz="9600" b="1">
              <a:solidFill>
                <a:schemeClr val="lt1"/>
              </a:solidFill>
              <a:latin typeface="Calibri"/>
              <a:ea typeface="Calibri"/>
              <a:cs typeface="Calibri"/>
              <a:sym typeface="Calibri"/>
            </a:endParaRPr>
          </a:p>
        </p:txBody>
      </p:sp>
      <p:sp>
        <p:nvSpPr>
          <p:cNvPr id="86" name="Google Shape;86;p13"/>
          <p:cNvSpPr/>
          <p:nvPr/>
        </p:nvSpPr>
        <p:spPr>
          <a:xfrm>
            <a:off x="7531510" y="2831690"/>
            <a:ext cx="4241390" cy="3912010"/>
          </a:xfrm>
          <a:prstGeom prst="roundRect">
            <a:avLst>
              <a:gd name="adj" fmla="val 16667"/>
            </a:avLst>
          </a:prstGeom>
          <a:solidFill>
            <a:srgbClr val="F2F2F2">
              <a:alpha val="6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3"/>
          <p:cNvSpPr txBox="1"/>
          <p:nvPr/>
        </p:nvSpPr>
        <p:spPr>
          <a:xfrm>
            <a:off x="7767484" y="3057832"/>
            <a:ext cx="3792793" cy="35548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lgerian"/>
                <a:ea typeface="Algerian"/>
                <a:cs typeface="Algerian"/>
                <a:sym typeface="Algerian"/>
              </a:rPr>
              <a:t>Group-13</a:t>
            </a:r>
            <a:endParaRPr/>
          </a:p>
          <a:p>
            <a:pPr marL="0" marR="0" lvl="0" indent="0" algn="ctr" rtl="0">
              <a:lnSpc>
                <a:spcPct val="150000"/>
              </a:lnSpc>
              <a:spcBef>
                <a:spcPts val="0"/>
              </a:spcBef>
              <a:spcAft>
                <a:spcPts val="0"/>
              </a:spcAft>
              <a:buClr>
                <a:schemeClr val="dk1"/>
              </a:buClr>
              <a:buSzPts val="1800"/>
              <a:buFont typeface="Algerian"/>
              <a:buNone/>
            </a:pPr>
            <a:r>
              <a:rPr lang="en-US" sz="1800">
                <a:solidFill>
                  <a:schemeClr val="dk1"/>
                </a:solidFill>
                <a:latin typeface="Algerian"/>
                <a:ea typeface="Algerian"/>
                <a:cs typeface="Algerian"/>
                <a:sym typeface="Algerian"/>
              </a:rPr>
              <a:t>Himanshu Talmale- 20DM084</a:t>
            </a:r>
            <a:endParaRPr sz="1800">
              <a:solidFill>
                <a:schemeClr val="dk1"/>
              </a:solidFill>
              <a:latin typeface="Algerian"/>
              <a:ea typeface="Algerian"/>
              <a:cs typeface="Algerian"/>
              <a:sym typeface="Algerian"/>
            </a:endParaRPr>
          </a:p>
          <a:p>
            <a:pPr marL="0" marR="0" lvl="0" indent="0" algn="ctr" rtl="0">
              <a:lnSpc>
                <a:spcPct val="150000"/>
              </a:lnSpc>
              <a:spcBef>
                <a:spcPts val="0"/>
              </a:spcBef>
              <a:spcAft>
                <a:spcPts val="0"/>
              </a:spcAft>
              <a:buClr>
                <a:schemeClr val="dk1"/>
              </a:buClr>
              <a:buSzPts val="1800"/>
              <a:buFont typeface="Algerian"/>
              <a:buNone/>
            </a:pPr>
            <a:r>
              <a:rPr lang="en-US" sz="1800">
                <a:solidFill>
                  <a:schemeClr val="dk1"/>
                </a:solidFill>
                <a:latin typeface="Algerian"/>
                <a:ea typeface="Algerian"/>
                <a:cs typeface="Algerian"/>
                <a:sym typeface="Algerian"/>
              </a:rPr>
              <a:t>Pramit Jain-20DM154</a:t>
            </a:r>
            <a:endParaRPr sz="1800">
              <a:solidFill>
                <a:schemeClr val="dk1"/>
              </a:solidFill>
              <a:latin typeface="Algerian"/>
              <a:ea typeface="Algerian"/>
              <a:cs typeface="Algerian"/>
              <a:sym typeface="Algerian"/>
            </a:endParaRPr>
          </a:p>
          <a:p>
            <a:pPr marL="0" marR="0" lvl="0" indent="0" algn="ctr" rtl="0">
              <a:lnSpc>
                <a:spcPct val="150000"/>
              </a:lnSpc>
              <a:spcBef>
                <a:spcPts val="0"/>
              </a:spcBef>
              <a:spcAft>
                <a:spcPts val="0"/>
              </a:spcAft>
              <a:buClr>
                <a:schemeClr val="dk1"/>
              </a:buClr>
              <a:buSzPts val="1800"/>
              <a:buFont typeface="Algerian"/>
              <a:buNone/>
            </a:pPr>
            <a:r>
              <a:rPr lang="en-US" sz="1800">
                <a:solidFill>
                  <a:schemeClr val="dk1"/>
                </a:solidFill>
                <a:latin typeface="Algerian"/>
                <a:ea typeface="Algerian"/>
                <a:cs typeface="Algerian"/>
                <a:sym typeface="Algerian"/>
              </a:rPr>
              <a:t>Prerna Agarwal-20DM159</a:t>
            </a:r>
            <a:endParaRPr sz="1800">
              <a:solidFill>
                <a:schemeClr val="dk1"/>
              </a:solidFill>
              <a:latin typeface="Algerian"/>
              <a:ea typeface="Algerian"/>
              <a:cs typeface="Algerian"/>
              <a:sym typeface="Algerian"/>
            </a:endParaRPr>
          </a:p>
          <a:p>
            <a:pPr marL="0" marR="0" lvl="0" indent="0" algn="ctr" rtl="0">
              <a:lnSpc>
                <a:spcPct val="150000"/>
              </a:lnSpc>
              <a:spcBef>
                <a:spcPts val="0"/>
              </a:spcBef>
              <a:spcAft>
                <a:spcPts val="0"/>
              </a:spcAft>
              <a:buClr>
                <a:schemeClr val="dk1"/>
              </a:buClr>
              <a:buSzPts val="1800"/>
              <a:buFont typeface="Algerian"/>
              <a:buNone/>
            </a:pPr>
            <a:r>
              <a:rPr lang="en-US" sz="1800">
                <a:solidFill>
                  <a:schemeClr val="dk1"/>
                </a:solidFill>
                <a:latin typeface="Algerian"/>
                <a:ea typeface="Algerian"/>
                <a:cs typeface="Algerian"/>
                <a:sym typeface="Algerian"/>
              </a:rPr>
              <a:t>Raghav Khandelwal-20DM165</a:t>
            </a:r>
            <a:endParaRPr/>
          </a:p>
          <a:p>
            <a:pPr marL="0" marR="0" lvl="0" indent="0" algn="ctr" rtl="0">
              <a:lnSpc>
                <a:spcPct val="150000"/>
              </a:lnSpc>
              <a:spcBef>
                <a:spcPts val="0"/>
              </a:spcBef>
              <a:spcAft>
                <a:spcPts val="0"/>
              </a:spcAft>
              <a:buClr>
                <a:schemeClr val="dk1"/>
              </a:buClr>
              <a:buSzPts val="1800"/>
              <a:buFont typeface="Algerian"/>
              <a:buNone/>
            </a:pPr>
            <a:r>
              <a:rPr lang="en-US" sz="1800">
                <a:solidFill>
                  <a:schemeClr val="dk1"/>
                </a:solidFill>
                <a:latin typeface="Algerian"/>
                <a:ea typeface="Algerian"/>
                <a:cs typeface="Algerian"/>
                <a:sym typeface="Algerian"/>
              </a:rPr>
              <a:t>Rahul Purthi- 20DM268</a:t>
            </a:r>
            <a:endParaRPr/>
          </a:p>
          <a:p>
            <a:pPr marL="0" marR="0" lvl="0" indent="0" algn="ctr" rtl="0">
              <a:lnSpc>
                <a:spcPct val="150000"/>
              </a:lnSpc>
              <a:spcBef>
                <a:spcPts val="0"/>
              </a:spcBef>
              <a:spcAft>
                <a:spcPts val="0"/>
              </a:spcAft>
              <a:buClr>
                <a:schemeClr val="dk1"/>
              </a:buClr>
              <a:buSzPts val="1800"/>
              <a:buFont typeface="Algerian"/>
              <a:buNone/>
            </a:pPr>
            <a:r>
              <a:rPr lang="en-US" sz="1800">
                <a:solidFill>
                  <a:schemeClr val="dk1"/>
                </a:solidFill>
                <a:latin typeface="Algerian"/>
                <a:ea typeface="Algerian"/>
                <a:cs typeface="Algerian"/>
                <a:sym typeface="Algerian"/>
              </a:rPr>
              <a:t>Shruta Kasliwal- 20DM204</a:t>
            </a:r>
            <a:endParaRPr sz="1800">
              <a:solidFill>
                <a:schemeClr val="dk1"/>
              </a:solidFill>
              <a:latin typeface="Algerian"/>
              <a:ea typeface="Algerian"/>
              <a:cs typeface="Algerian"/>
              <a:sym typeface="Algerian"/>
            </a:endParaRPr>
          </a:p>
          <a:p>
            <a:pPr marL="0" marR="0" lvl="0" indent="0" algn="ctr" rtl="0">
              <a:lnSpc>
                <a:spcPct val="150000"/>
              </a:lnSpc>
              <a:spcBef>
                <a:spcPts val="0"/>
              </a:spcBef>
              <a:spcAft>
                <a:spcPts val="0"/>
              </a:spcAft>
              <a:buClr>
                <a:schemeClr val="dk1"/>
              </a:buClr>
              <a:buSzPts val="1800"/>
              <a:buFont typeface="Algerian"/>
              <a:buNone/>
            </a:pPr>
            <a:r>
              <a:rPr lang="en-US" sz="1800">
                <a:solidFill>
                  <a:schemeClr val="dk1"/>
                </a:solidFill>
                <a:latin typeface="Algerian"/>
                <a:ea typeface="Algerian"/>
                <a:cs typeface="Algerian"/>
                <a:sym typeface="Algerian"/>
              </a:rPr>
              <a:t>Surbhi Daksh- 20Dm222</a:t>
            </a:r>
            <a:endParaRPr sz="1800">
              <a:solidFill>
                <a:schemeClr val="dk1"/>
              </a:solidFill>
              <a:latin typeface="Algerian"/>
              <a:ea typeface="Algerian"/>
              <a:cs typeface="Algerian"/>
              <a:sym typeface="Algeri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rgbClr val="AEABAB"/>
            </a:gs>
          </a:gsLst>
          <a:lin ang="5400000" scaled="0"/>
        </a:gradFill>
        <a:effectLst/>
      </p:bgPr>
    </p:bg>
    <p:spTree>
      <p:nvGrpSpPr>
        <p:cNvPr id="1" name="Shape 157"/>
        <p:cNvGrpSpPr/>
        <p:nvPr/>
      </p:nvGrpSpPr>
      <p:grpSpPr>
        <a:xfrm>
          <a:off x="0" y="0"/>
          <a:ext cx="0" cy="0"/>
          <a:chOff x="0" y="0"/>
          <a:chExt cx="0" cy="0"/>
        </a:xfrm>
      </p:grpSpPr>
      <p:sp>
        <p:nvSpPr>
          <p:cNvPr id="158" name="Google Shape;158;p22"/>
          <p:cNvSpPr txBox="1"/>
          <p:nvPr/>
        </p:nvSpPr>
        <p:spPr>
          <a:xfrm>
            <a:off x="381000" y="146725"/>
            <a:ext cx="110966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Libre Franklin"/>
                <a:ea typeface="Libre Franklin"/>
                <a:cs typeface="Libre Franklin"/>
                <a:sym typeface="Libre Franklin"/>
              </a:rPr>
              <a:t>PEST Analysis of Business Environment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59" name="Google Shape;159;p22"/>
          <p:cNvGraphicFramePr/>
          <p:nvPr/>
        </p:nvGraphicFramePr>
        <p:xfrm>
          <a:off x="381000" y="929352"/>
          <a:ext cx="3000000" cy="3000000"/>
        </p:xfrm>
        <a:graphic>
          <a:graphicData uri="http://schemas.openxmlformats.org/drawingml/2006/table">
            <a:tbl>
              <a:tblPr firstRow="1" bandRow="1">
                <a:noFill/>
                <a:tableStyleId>{3B731A87-A7AC-4D88-8C48-83078117FED4}</a:tableStyleId>
              </a:tblPr>
              <a:tblGrid>
                <a:gridCol w="1494175">
                  <a:extLst>
                    <a:ext uri="{9D8B030D-6E8A-4147-A177-3AD203B41FA5}">
                      <a16:colId xmlns:a16="http://schemas.microsoft.com/office/drawing/2014/main" val="20000"/>
                    </a:ext>
                  </a:extLst>
                </a:gridCol>
                <a:gridCol w="1989075">
                  <a:extLst>
                    <a:ext uri="{9D8B030D-6E8A-4147-A177-3AD203B41FA5}">
                      <a16:colId xmlns:a16="http://schemas.microsoft.com/office/drawing/2014/main" val="20001"/>
                    </a:ext>
                  </a:extLst>
                </a:gridCol>
                <a:gridCol w="1962175">
                  <a:extLst>
                    <a:ext uri="{9D8B030D-6E8A-4147-A177-3AD203B41FA5}">
                      <a16:colId xmlns:a16="http://schemas.microsoft.com/office/drawing/2014/main" val="20002"/>
                    </a:ext>
                  </a:extLst>
                </a:gridCol>
                <a:gridCol w="2111125">
                  <a:extLst>
                    <a:ext uri="{9D8B030D-6E8A-4147-A177-3AD203B41FA5}">
                      <a16:colId xmlns:a16="http://schemas.microsoft.com/office/drawing/2014/main" val="20003"/>
                    </a:ext>
                  </a:extLst>
                </a:gridCol>
                <a:gridCol w="1884375">
                  <a:extLst>
                    <a:ext uri="{9D8B030D-6E8A-4147-A177-3AD203B41FA5}">
                      <a16:colId xmlns:a16="http://schemas.microsoft.com/office/drawing/2014/main" val="20004"/>
                    </a:ext>
                  </a:extLst>
                </a:gridCol>
                <a:gridCol w="1979550">
                  <a:extLst>
                    <a:ext uri="{9D8B030D-6E8A-4147-A177-3AD203B41FA5}">
                      <a16:colId xmlns:a16="http://schemas.microsoft.com/office/drawing/2014/main" val="20005"/>
                    </a:ext>
                  </a:extLst>
                </a:gridCol>
              </a:tblGrid>
              <a:tr h="9552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400"/>
                        <a:t>POLITICAL (Govt. Policy/ Regulatory)</a:t>
                      </a:r>
                      <a:endParaRPr/>
                    </a:p>
                  </a:txBody>
                  <a:tcPr marL="91450" marR="91450" marT="45725" marB="45725"/>
                </a:tc>
                <a:tc>
                  <a:txBody>
                    <a:bodyPr/>
                    <a:lstStyle/>
                    <a:p>
                      <a:pPr marL="0" marR="0" lvl="0" indent="0" algn="l" rtl="0">
                        <a:spcBef>
                          <a:spcPts val="0"/>
                        </a:spcBef>
                        <a:spcAft>
                          <a:spcPts val="0"/>
                        </a:spcAft>
                        <a:buNone/>
                      </a:pPr>
                      <a:r>
                        <a:rPr lang="en-US" sz="1400"/>
                        <a:t>ECONOMIC (Growth, Inflation, interest rates etc.)</a:t>
                      </a:r>
                      <a:endParaRPr/>
                    </a:p>
                  </a:txBody>
                  <a:tcPr marL="91450" marR="91450" marT="45725" marB="45725"/>
                </a:tc>
                <a:tc>
                  <a:txBody>
                    <a:bodyPr/>
                    <a:lstStyle/>
                    <a:p>
                      <a:pPr marL="0" marR="0" lvl="0" indent="0" algn="l" rtl="0">
                        <a:spcBef>
                          <a:spcPts val="0"/>
                        </a:spcBef>
                        <a:spcAft>
                          <a:spcPts val="0"/>
                        </a:spcAft>
                        <a:buNone/>
                      </a:pPr>
                      <a:r>
                        <a:rPr lang="en-US" sz="1400"/>
                        <a:t>SOCIAL ( Behavior changes, Buying patterns)</a:t>
                      </a:r>
                      <a:endParaRPr/>
                    </a:p>
                  </a:txBody>
                  <a:tcPr marL="91450" marR="91450" marT="45725" marB="45725"/>
                </a:tc>
                <a:tc>
                  <a:txBody>
                    <a:bodyPr/>
                    <a:lstStyle/>
                    <a:p>
                      <a:pPr marL="0" marR="0" lvl="0" indent="0" algn="l" rtl="0">
                        <a:spcBef>
                          <a:spcPts val="0"/>
                        </a:spcBef>
                        <a:spcAft>
                          <a:spcPts val="0"/>
                        </a:spcAft>
                        <a:buNone/>
                      </a:pPr>
                      <a:r>
                        <a:rPr lang="en-US" sz="1400"/>
                        <a:t>TECHNICAL (R&amp;D, Automation, Digitization)</a:t>
                      </a:r>
                      <a:endParaRPr sz="1400"/>
                    </a:p>
                  </a:txBody>
                  <a:tcPr marL="91450" marR="91450" marT="45725" marB="45725"/>
                </a:tc>
                <a:tc>
                  <a:txBody>
                    <a:bodyPr/>
                    <a:lstStyle/>
                    <a:p>
                      <a:pPr marL="0" marR="0" lvl="0" indent="0" algn="l" rtl="0">
                        <a:spcBef>
                          <a:spcPts val="0"/>
                        </a:spcBef>
                        <a:spcAft>
                          <a:spcPts val="0"/>
                        </a:spcAft>
                        <a:buNone/>
                      </a:pPr>
                      <a:r>
                        <a:rPr lang="en-US" sz="1400"/>
                        <a:t>ENVIRONMENTAL (Ecological &amp; Environmental changes)</a:t>
                      </a:r>
                      <a:endParaRPr sz="1400"/>
                    </a:p>
                  </a:txBody>
                  <a:tcPr marL="91450" marR="91450" marT="45725" marB="45725"/>
                </a:tc>
                <a:extLst>
                  <a:ext uri="{0D108BD9-81ED-4DB2-BD59-A6C34878D82A}">
                    <a16:rowId xmlns:a16="http://schemas.microsoft.com/office/drawing/2014/main" val="10000"/>
                  </a:ext>
                </a:extLst>
              </a:tr>
              <a:tr h="2547025">
                <a:tc>
                  <a:txBody>
                    <a:bodyPr/>
                    <a:lstStyle/>
                    <a:p>
                      <a:pPr marL="0" marR="0" lvl="0" indent="0" algn="l" rtl="0">
                        <a:spcBef>
                          <a:spcPts val="0"/>
                        </a:spcBef>
                        <a:spcAft>
                          <a:spcPts val="0"/>
                        </a:spcAft>
                        <a:buNone/>
                      </a:pPr>
                      <a:r>
                        <a:rPr lang="en-US" sz="1400" b="1">
                          <a:solidFill>
                            <a:schemeClr val="dk1"/>
                          </a:solidFill>
                        </a:rPr>
                        <a:t>FAVOURABLE</a:t>
                      </a:r>
                      <a:endParaRPr/>
                    </a:p>
                    <a:p>
                      <a:pPr marL="0" marR="0" lvl="0" indent="0" algn="l" rtl="0">
                        <a:spcBef>
                          <a:spcPts val="0"/>
                        </a:spcBef>
                        <a:spcAft>
                          <a:spcPts val="0"/>
                        </a:spcAft>
                        <a:buNone/>
                      </a:pPr>
                      <a:endParaRPr sz="1400" b="1">
                        <a:solidFill>
                          <a:schemeClr val="dk1"/>
                        </a:solidFill>
                      </a:endParaRPr>
                    </a:p>
                  </a:txBody>
                  <a:tcPr marL="91450" marR="91450" marT="45725" marB="45725"/>
                </a:tc>
                <a:tc>
                  <a:txBody>
                    <a:bodyPr/>
                    <a:lstStyle/>
                    <a:p>
                      <a:pPr marL="285750" marR="0" lvl="0" indent="-285750" algn="l" rtl="0">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Relaxation of opening hours and late night opening</a:t>
                      </a:r>
                      <a:endParaRPr sz="1300" b="0" i="0" u="none" strike="noStrike" cap="non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300"/>
                        <a:buFont typeface="Arial"/>
                        <a:buChar char="•"/>
                      </a:pPr>
                      <a:r>
                        <a:rPr lang="en-US" sz="1300">
                          <a:solidFill>
                            <a:schemeClr val="dk1"/>
                          </a:solidFill>
                        </a:rPr>
                        <a:t>Increase in disposable income.</a:t>
                      </a:r>
                      <a:endParaRPr/>
                    </a:p>
                    <a:p>
                      <a:pPr marL="0" marR="0" lvl="0" indent="0" algn="l" rtl="0">
                        <a:spcBef>
                          <a:spcPts val="0"/>
                        </a:spcBef>
                        <a:spcAft>
                          <a:spcPts val="0"/>
                        </a:spcAft>
                        <a:buClr>
                          <a:schemeClr val="dk1"/>
                        </a:buClr>
                        <a:buSzPts val="1300"/>
                        <a:buFont typeface="Arial"/>
                        <a:buNone/>
                      </a:pPr>
                      <a:endParaRPr sz="1300">
                        <a:solidFill>
                          <a:schemeClr val="dk1"/>
                        </a:solidFill>
                      </a:endParaRPr>
                    </a:p>
                  </a:txBody>
                  <a:tcPr marL="91450" marR="91450" marT="45725" marB="45725"/>
                </a:tc>
                <a:tc>
                  <a:txBody>
                    <a:bodyPr/>
                    <a:lstStyle/>
                    <a:p>
                      <a:pPr marL="285750" marR="0" lvl="0" indent="-285750" algn="l" rtl="0">
                        <a:spcBef>
                          <a:spcPts val="0"/>
                        </a:spcBef>
                        <a:spcAft>
                          <a:spcPts val="0"/>
                        </a:spcAft>
                        <a:buClr>
                          <a:schemeClr val="dk1"/>
                        </a:buClr>
                        <a:buSzPts val="1300"/>
                        <a:buFont typeface="Arial"/>
                        <a:buChar char="•"/>
                      </a:pPr>
                      <a:r>
                        <a:rPr lang="en-US" sz="1300" b="0" i="0">
                          <a:solidFill>
                            <a:schemeClr val="dk1"/>
                          </a:solidFill>
                          <a:latin typeface="Calibri"/>
                          <a:ea typeface="Calibri"/>
                          <a:cs typeface="Calibri"/>
                          <a:sym typeface="Calibri"/>
                        </a:rPr>
                        <a:t>Foreign exposure and western media has changed the requirements and consumption habits of young Indians.</a:t>
                      </a:r>
                      <a:endParaRPr/>
                    </a:p>
                    <a:p>
                      <a:pPr marL="285750" marR="0" lvl="0" indent="-285750" algn="l" rtl="0">
                        <a:spcBef>
                          <a:spcPts val="0"/>
                        </a:spcBef>
                        <a:spcAft>
                          <a:spcPts val="0"/>
                        </a:spcAft>
                        <a:buClr>
                          <a:schemeClr val="dk1"/>
                        </a:buClr>
                        <a:buSzPts val="1300"/>
                        <a:buFont typeface="Arial"/>
                        <a:buChar char="•"/>
                      </a:pPr>
                      <a:r>
                        <a:rPr lang="en-US" sz="1300" b="0" i="0">
                          <a:solidFill>
                            <a:schemeClr val="dk1"/>
                          </a:solidFill>
                          <a:latin typeface="Calibri"/>
                          <a:ea typeface="Calibri"/>
                          <a:cs typeface="Calibri"/>
                          <a:sym typeface="Calibri"/>
                        </a:rPr>
                        <a:t>Hanging out in bars has become a casual thing.</a:t>
                      </a:r>
                      <a:endParaRPr/>
                    </a:p>
                    <a:p>
                      <a:pPr marL="285750" marR="0" lvl="0" indent="-285750" algn="l" rtl="0">
                        <a:spcBef>
                          <a:spcPts val="0"/>
                        </a:spcBef>
                        <a:spcAft>
                          <a:spcPts val="0"/>
                        </a:spcAft>
                        <a:buClr>
                          <a:schemeClr val="dk1"/>
                        </a:buClr>
                        <a:buSzPts val="1300"/>
                        <a:buFont typeface="Arial"/>
                        <a:buChar char="•"/>
                      </a:pPr>
                      <a:r>
                        <a:rPr lang="en-US" sz="1300" b="0" i="0">
                          <a:solidFill>
                            <a:schemeClr val="dk1"/>
                          </a:solidFill>
                          <a:latin typeface="Calibri"/>
                          <a:ea typeface="Calibri"/>
                          <a:cs typeface="Calibri"/>
                          <a:sym typeface="Calibri"/>
                        </a:rPr>
                        <a:t>Availability of more alcoholic drinks at reasonable price.</a:t>
                      </a:r>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Developments in delivery of cold beers and chilled ale.</a:t>
                      </a:r>
                      <a:endParaRPr/>
                    </a:p>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Development of wide range of flavored alcoholic drinks.</a:t>
                      </a:r>
                      <a:endParaRPr/>
                    </a:p>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Local interest in nightlife promoted via multi media, websites, blogs and social networking</a:t>
                      </a:r>
                      <a:endParaRPr sz="1300" b="0" i="0" u="none" strike="noStrike" cap="none">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sz="1300">
                        <a:solidFill>
                          <a:schemeClr val="dk1"/>
                        </a:solidFill>
                      </a:endParaRPr>
                    </a:p>
                  </a:txBody>
                  <a:tcPr marL="91450" marR="91450" marT="45725" marB="45725"/>
                </a:tc>
                <a:extLst>
                  <a:ext uri="{0D108BD9-81ED-4DB2-BD59-A6C34878D82A}">
                    <a16:rowId xmlns:a16="http://schemas.microsoft.com/office/drawing/2014/main" val="10001"/>
                  </a:ext>
                </a:extLst>
              </a:tr>
              <a:tr h="2159650">
                <a:tc>
                  <a:txBody>
                    <a:bodyPr/>
                    <a:lstStyle/>
                    <a:p>
                      <a:pPr marL="0" marR="0" lvl="0" indent="0" algn="l" rtl="0">
                        <a:spcBef>
                          <a:spcPts val="0"/>
                        </a:spcBef>
                        <a:spcAft>
                          <a:spcPts val="0"/>
                        </a:spcAft>
                        <a:buNone/>
                      </a:pPr>
                      <a:r>
                        <a:rPr lang="en-US" sz="1400" b="1">
                          <a:solidFill>
                            <a:schemeClr val="dk1"/>
                          </a:solidFill>
                        </a:rPr>
                        <a:t>UNFAVOURABLE</a:t>
                      </a:r>
                      <a:endParaRPr/>
                    </a:p>
                    <a:p>
                      <a:pPr marL="0" marR="0" lvl="0" indent="0" algn="l" rtl="0">
                        <a:spcBef>
                          <a:spcPts val="0"/>
                        </a:spcBef>
                        <a:spcAft>
                          <a:spcPts val="0"/>
                        </a:spcAft>
                        <a:buNone/>
                      </a:pPr>
                      <a:endParaRPr sz="1400" b="1">
                        <a:solidFill>
                          <a:schemeClr val="dk1"/>
                        </a:solidFill>
                      </a:endParaRPr>
                    </a:p>
                  </a:txBody>
                  <a:tcPr marL="91450" marR="91450" marT="45725" marB="45725"/>
                </a:tc>
                <a:tc>
                  <a:txBody>
                    <a:bodyPr/>
                    <a:lstStyle/>
                    <a:p>
                      <a:pPr marL="285750" marR="0" lvl="0" indent="-285750" algn="l" rtl="0">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Heavy duty on alcohol. </a:t>
                      </a:r>
                      <a:endParaRPr/>
                    </a:p>
                    <a:p>
                      <a:pPr marL="285750" marR="0" lvl="0" indent="-203200" algn="l" rtl="0">
                        <a:spcBef>
                          <a:spcPts val="0"/>
                        </a:spcBef>
                        <a:spcAft>
                          <a:spcPts val="0"/>
                        </a:spcAft>
                        <a:buClr>
                          <a:schemeClr val="dk1"/>
                        </a:buClr>
                        <a:buSzPts val="1300"/>
                        <a:buFont typeface="Arial"/>
                        <a:buNone/>
                      </a:pPr>
                      <a:endParaRPr sz="1300">
                        <a:solidFill>
                          <a:schemeClr val="dk1"/>
                        </a:solidFill>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Rise in staff wages due to National Insurance and Minimum wage increase.</a:t>
                      </a:r>
                      <a:endParaRPr/>
                    </a:p>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Economic downturn can lead people to cut expenditure on entertainment. </a:t>
                      </a:r>
                      <a:endParaRPr sz="1300">
                        <a:solidFill>
                          <a:schemeClr val="dk1"/>
                        </a:solidFill>
                      </a:endParaRPr>
                    </a:p>
                  </a:txBody>
                  <a:tcPr marL="91450" marR="91450" marT="45725" marB="45725"/>
                </a:tc>
                <a:tc>
                  <a:txBody>
                    <a:bodyPr/>
                    <a:lstStyle/>
                    <a:p>
                      <a:pPr marL="285750" marR="0" lvl="0" indent="-285750" algn="l" rtl="0">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Increased awareness of health concerns</a:t>
                      </a:r>
                      <a:endParaRPr/>
                    </a:p>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Increased advertising on mainstream media of consuming alcohol responsibly.</a:t>
                      </a:r>
                      <a:endParaRPr/>
                    </a:p>
                    <a:p>
                      <a:pPr marL="285750" marR="0" lvl="0" indent="-285750" algn="l" rtl="0">
                        <a:lnSpc>
                          <a:spcPct val="100000"/>
                        </a:lnSpc>
                        <a:spcBef>
                          <a:spcPts val="0"/>
                        </a:spcBef>
                        <a:spcAft>
                          <a:spcPts val="0"/>
                        </a:spcAft>
                        <a:buClr>
                          <a:schemeClr val="dk1"/>
                        </a:buClr>
                        <a:buSzPts val="1300"/>
                        <a:buFont typeface="Arial"/>
                        <a:buChar char="•"/>
                      </a:pPr>
                      <a:r>
                        <a:rPr lang="en-US" sz="1300" b="0" i="0" u="none" strike="noStrike" cap="none">
                          <a:solidFill>
                            <a:schemeClr val="dk1"/>
                          </a:solidFill>
                          <a:latin typeface="Calibri"/>
                          <a:ea typeface="Calibri"/>
                          <a:cs typeface="Calibri"/>
                          <a:sym typeface="Calibri"/>
                        </a:rPr>
                        <a:t>Media concern with negative aspects of ‘binge drinking’</a:t>
                      </a:r>
                      <a:endParaRPr/>
                    </a:p>
                    <a:p>
                      <a:pPr marL="0" marR="0" lvl="0" indent="0" algn="l" rtl="0">
                        <a:spcBef>
                          <a:spcPts val="0"/>
                        </a:spcBef>
                        <a:spcAft>
                          <a:spcPts val="0"/>
                        </a:spcAft>
                        <a:buNone/>
                      </a:pPr>
                      <a:endParaRPr sz="1300">
                        <a:solidFill>
                          <a:schemeClr val="dk1"/>
                        </a:solidFill>
                      </a:endParaRPr>
                    </a:p>
                  </a:txBody>
                  <a:tcPr marL="91450" marR="91450" marT="45725" marB="45725"/>
                </a:tc>
                <a:tc>
                  <a:txBody>
                    <a:bodyPr/>
                    <a:lstStyle/>
                    <a:p>
                      <a:pPr marL="285750" marR="0" lvl="0" indent="-285750" algn="l" rtl="0">
                        <a:spcBef>
                          <a:spcPts val="0"/>
                        </a:spcBef>
                        <a:spcAft>
                          <a:spcPts val="0"/>
                        </a:spcAft>
                        <a:buClr>
                          <a:schemeClr val="dk1"/>
                        </a:buClr>
                        <a:buSzPts val="1300"/>
                        <a:buFont typeface="Arial"/>
                        <a:buChar char="•"/>
                      </a:pPr>
                      <a:r>
                        <a:rPr lang="en-US" sz="1300">
                          <a:solidFill>
                            <a:schemeClr val="dk1"/>
                          </a:solidFill>
                        </a:rPr>
                        <a:t>Lack of advertisement on responsible drinking</a:t>
                      </a:r>
                      <a:endParaRPr sz="1300">
                        <a:solidFill>
                          <a:schemeClr val="dk1"/>
                        </a:solidFill>
                      </a:endParaRPr>
                    </a:p>
                  </a:txBody>
                  <a:tcPr marL="91450" marR="91450" marT="45725" marB="45725"/>
                </a:tc>
                <a:tc>
                  <a:txBody>
                    <a:bodyPr/>
                    <a:lstStyle/>
                    <a:p>
                      <a:pPr marL="285750" marR="0" lvl="0" indent="-285750" algn="l" rtl="0">
                        <a:spcBef>
                          <a:spcPts val="0"/>
                        </a:spcBef>
                        <a:spcAft>
                          <a:spcPts val="0"/>
                        </a:spcAft>
                        <a:buClr>
                          <a:schemeClr val="dk1"/>
                        </a:buClr>
                        <a:buSzPts val="1300"/>
                        <a:buFont typeface="Arial"/>
                        <a:buChar char="•"/>
                      </a:pPr>
                      <a:r>
                        <a:rPr lang="en-US" sz="1300">
                          <a:solidFill>
                            <a:schemeClr val="dk1"/>
                          </a:solidFill>
                        </a:rPr>
                        <a:t>Proper implementation of waste management policy.</a:t>
                      </a:r>
                      <a:endParaRPr/>
                    </a:p>
                    <a:p>
                      <a:pPr marL="0" marR="0" lvl="0" indent="0" algn="l" rtl="0">
                        <a:spcBef>
                          <a:spcPts val="0"/>
                        </a:spcBef>
                        <a:spcAft>
                          <a:spcPts val="0"/>
                        </a:spcAft>
                        <a:buNone/>
                      </a:pPr>
                      <a:endParaRPr sz="1300">
                        <a:solidFill>
                          <a:schemeClr val="dk1"/>
                        </a:solidFil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lt2"/>
            </a:gs>
            <a:gs pos="100000">
              <a:srgbClr val="AEABAB"/>
            </a:gs>
          </a:gsLst>
          <a:lin ang="5400000" scaled="0"/>
        </a:gradFill>
        <a:effectLst/>
      </p:bgPr>
    </p:bg>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Libre Franklin"/>
              <a:buNone/>
            </a:pPr>
            <a:r>
              <a:rPr lang="en-US" sz="4400" b="1">
                <a:latin typeface="Libre Franklin"/>
                <a:ea typeface="Libre Franklin"/>
                <a:cs typeface="Libre Franklin"/>
                <a:sym typeface="Libre Franklin"/>
              </a:rPr>
              <a:t>Competition Analysis</a:t>
            </a:r>
            <a:r>
              <a:rPr lang="en-US" sz="4400">
                <a:solidFill>
                  <a:srgbClr val="FAF9F9"/>
                </a:solidFill>
                <a:latin typeface="Libre Franklin"/>
                <a:ea typeface="Libre Franklin"/>
                <a:cs typeface="Libre Franklin"/>
                <a:sym typeface="Libre Franklin"/>
              </a:rPr>
              <a:t/>
            </a:r>
            <a:br>
              <a:rPr lang="en-US" sz="4400">
                <a:solidFill>
                  <a:srgbClr val="FAF9F9"/>
                </a:solidFill>
                <a:latin typeface="Libre Franklin"/>
                <a:ea typeface="Libre Franklin"/>
                <a:cs typeface="Libre Franklin"/>
                <a:sym typeface="Libre Franklin"/>
              </a:rPr>
            </a:br>
            <a:endParaRPr/>
          </a:p>
        </p:txBody>
      </p:sp>
      <p:graphicFrame>
        <p:nvGraphicFramePr>
          <p:cNvPr id="165" name="Google Shape;165;p23"/>
          <p:cNvGraphicFramePr/>
          <p:nvPr/>
        </p:nvGraphicFramePr>
        <p:xfrm>
          <a:off x="172278" y="662609"/>
          <a:ext cx="3000000" cy="3000000"/>
        </p:xfrm>
        <a:graphic>
          <a:graphicData uri="http://schemas.openxmlformats.org/drawingml/2006/table">
            <a:tbl>
              <a:tblPr firstRow="1" bandRow="1">
                <a:noFill/>
                <a:tableStyleId>{3B731A87-A7AC-4D88-8C48-83078117FED4}</a:tableStyleId>
              </a:tblPr>
              <a:tblGrid>
                <a:gridCol w="1630025">
                  <a:extLst>
                    <a:ext uri="{9D8B030D-6E8A-4147-A177-3AD203B41FA5}">
                      <a16:colId xmlns:a16="http://schemas.microsoft.com/office/drawing/2014/main" val="20000"/>
                    </a:ext>
                  </a:extLst>
                </a:gridCol>
                <a:gridCol w="2544425">
                  <a:extLst>
                    <a:ext uri="{9D8B030D-6E8A-4147-A177-3AD203B41FA5}">
                      <a16:colId xmlns:a16="http://schemas.microsoft.com/office/drawing/2014/main" val="20001"/>
                    </a:ext>
                  </a:extLst>
                </a:gridCol>
                <a:gridCol w="2504650">
                  <a:extLst>
                    <a:ext uri="{9D8B030D-6E8A-4147-A177-3AD203B41FA5}">
                      <a16:colId xmlns:a16="http://schemas.microsoft.com/office/drawing/2014/main" val="20002"/>
                    </a:ext>
                  </a:extLst>
                </a:gridCol>
                <a:gridCol w="2627075">
                  <a:extLst>
                    <a:ext uri="{9D8B030D-6E8A-4147-A177-3AD203B41FA5}">
                      <a16:colId xmlns:a16="http://schemas.microsoft.com/office/drawing/2014/main" val="20003"/>
                    </a:ext>
                  </a:extLst>
                </a:gridCol>
                <a:gridCol w="2422025">
                  <a:extLst>
                    <a:ext uri="{9D8B030D-6E8A-4147-A177-3AD203B41FA5}">
                      <a16:colId xmlns:a16="http://schemas.microsoft.com/office/drawing/2014/main" val="20004"/>
                    </a:ext>
                  </a:extLst>
                </a:gridCol>
              </a:tblGrid>
              <a:tr h="520050">
                <a:tc>
                  <a:txBody>
                    <a:bodyPr/>
                    <a:lstStyle/>
                    <a:p>
                      <a:pPr marL="0" marR="0" lvl="0" indent="0" algn="l" rtl="0">
                        <a:spcBef>
                          <a:spcPts val="0"/>
                        </a:spcBef>
                        <a:spcAft>
                          <a:spcPts val="0"/>
                        </a:spcAft>
                        <a:buNone/>
                      </a:pPr>
                      <a:endParaRPr sz="1800"/>
                    </a:p>
                  </a:txBody>
                  <a:tcPr marL="91450" marR="91450" marT="45725" marB="45725">
                    <a:solidFill>
                      <a:srgbClr val="8DA9DB"/>
                    </a:solidFill>
                  </a:tcPr>
                </a:tc>
                <a:tc>
                  <a:txBody>
                    <a:bodyPr/>
                    <a:lstStyle/>
                    <a:p>
                      <a:pPr marL="0" marR="0" lvl="0" indent="0" algn="l" rtl="0">
                        <a:spcBef>
                          <a:spcPts val="0"/>
                        </a:spcBef>
                        <a:spcAft>
                          <a:spcPts val="0"/>
                        </a:spcAft>
                        <a:buNone/>
                      </a:pPr>
                      <a:r>
                        <a:rPr lang="en-US" sz="1800"/>
                        <a:t>Smaaash</a:t>
                      </a:r>
                      <a:endParaRPr/>
                    </a:p>
                  </a:txBody>
                  <a:tcPr marL="91450" marR="91450" marT="45725" marB="45725"/>
                </a:tc>
                <a:tc>
                  <a:txBody>
                    <a:bodyPr/>
                    <a:lstStyle/>
                    <a:p>
                      <a:pPr marL="0" marR="0" lvl="0" indent="0" algn="l" rtl="0">
                        <a:spcBef>
                          <a:spcPts val="0"/>
                        </a:spcBef>
                        <a:spcAft>
                          <a:spcPts val="0"/>
                        </a:spcAft>
                        <a:buNone/>
                      </a:pPr>
                      <a:r>
                        <a:rPr lang="en-US" sz="1800"/>
                        <a:t>Xtreme</a:t>
                      </a:r>
                      <a:endParaRPr sz="1800"/>
                    </a:p>
                  </a:txBody>
                  <a:tcPr marL="91450" marR="91450" marT="45725" marB="45725"/>
                </a:tc>
                <a:tc>
                  <a:txBody>
                    <a:bodyPr/>
                    <a:lstStyle/>
                    <a:p>
                      <a:pPr marL="0" marR="0" lvl="0" indent="0" algn="l" rtl="0">
                        <a:spcBef>
                          <a:spcPts val="0"/>
                        </a:spcBef>
                        <a:spcAft>
                          <a:spcPts val="0"/>
                        </a:spcAft>
                        <a:buNone/>
                      </a:pPr>
                      <a:r>
                        <a:rPr lang="en-US" sz="1800"/>
                        <a:t>Playground</a:t>
                      </a:r>
                      <a:endParaRPr sz="1800"/>
                    </a:p>
                  </a:txBody>
                  <a:tcPr marL="91450" marR="91450" marT="45725" marB="45725"/>
                </a:tc>
                <a:tc>
                  <a:txBody>
                    <a:bodyPr/>
                    <a:lstStyle/>
                    <a:p>
                      <a:pPr marL="0" marR="0" lvl="0" indent="0" algn="l" rtl="0">
                        <a:spcBef>
                          <a:spcPts val="0"/>
                        </a:spcBef>
                        <a:spcAft>
                          <a:spcPts val="0"/>
                        </a:spcAft>
                        <a:buNone/>
                      </a:pPr>
                      <a:r>
                        <a:rPr lang="en-US" sz="1800"/>
                        <a:t>11 pins down</a:t>
                      </a:r>
                      <a:endParaRPr sz="1800"/>
                    </a:p>
                  </a:txBody>
                  <a:tcPr marL="91450" marR="91450" marT="45725" marB="45725"/>
                </a:tc>
                <a:extLst>
                  <a:ext uri="{0D108BD9-81ED-4DB2-BD59-A6C34878D82A}">
                    <a16:rowId xmlns:a16="http://schemas.microsoft.com/office/drawing/2014/main" val="10000"/>
                  </a:ext>
                </a:extLst>
              </a:tr>
              <a:tr h="2002025">
                <a:tc>
                  <a:txBody>
                    <a:bodyPr/>
                    <a:lstStyle/>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en-US" sz="1800">
                          <a:solidFill>
                            <a:schemeClr val="dk1"/>
                          </a:solidFill>
                        </a:rPr>
                        <a:t>STRENGHTHS</a:t>
                      </a:r>
                      <a:endParaRPr/>
                    </a:p>
                  </a:txBody>
                  <a:tcPr marL="91450" marR="91450" marT="45725" marB="45725">
                    <a:solidFill>
                      <a:srgbClr val="8DA9DB"/>
                    </a:solidFill>
                  </a:tcPr>
                </a:tc>
                <a:tc>
                  <a:txBody>
                    <a:bodyPr/>
                    <a:lstStyle/>
                    <a:p>
                      <a:pPr marL="285750" marR="0" lvl="0" indent="-285750" algn="l" rtl="0">
                        <a:lnSpc>
                          <a:spcPct val="100000"/>
                        </a:lnSpc>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Branches all over the country</a:t>
                      </a:r>
                      <a:endParaRPr sz="1500">
                        <a:solidFill>
                          <a:schemeClr val="dk1"/>
                        </a:solidFill>
                        <a:latin typeface="Calibri"/>
                        <a:ea typeface="Calibri"/>
                        <a:cs typeface="Calibri"/>
                        <a:sym typeface="Calibri"/>
                      </a:endParaRPr>
                    </a:p>
                    <a:p>
                      <a:pPr marL="285750" marR="0" lvl="0" indent="-285750" algn="just" rtl="0">
                        <a:lnSpc>
                          <a:spcPct val="107000"/>
                        </a:lnSpc>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Bowling alley</a:t>
                      </a:r>
                      <a:endParaRPr/>
                    </a:p>
                    <a:p>
                      <a:pPr marL="285750" marR="0" lvl="0" indent="-285750" algn="just" rtl="0">
                        <a:lnSpc>
                          <a:spcPct val="107000"/>
                        </a:lnSpc>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VR gaming</a:t>
                      </a:r>
                      <a:endParaRPr sz="1500">
                        <a:solidFill>
                          <a:schemeClr val="dk1"/>
                        </a:solidFill>
                        <a:latin typeface="Calibri"/>
                        <a:ea typeface="Calibri"/>
                        <a:cs typeface="Calibri"/>
                        <a:sym typeface="Calibri"/>
                      </a:endParaRPr>
                    </a:p>
                    <a:p>
                      <a:pPr marL="285750" marR="0" lvl="0" indent="-190500" algn="l" rtl="0">
                        <a:spcBef>
                          <a:spcPts val="0"/>
                        </a:spcBef>
                        <a:spcAft>
                          <a:spcPts val="0"/>
                        </a:spcAft>
                        <a:buClr>
                          <a:schemeClr val="dk1"/>
                        </a:buClr>
                        <a:buSzPts val="1500"/>
                        <a:buFont typeface="Arial"/>
                        <a:buNone/>
                      </a:pPr>
                      <a:endParaRPr sz="1500">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500" b="0" i="0">
                          <a:solidFill>
                            <a:schemeClr val="dk1"/>
                          </a:solidFill>
                          <a:latin typeface="Calibri"/>
                          <a:ea typeface="Calibri"/>
                          <a:cs typeface="Calibri"/>
                          <a:sym typeface="Calibri"/>
                        </a:rPr>
                        <a:t>Live Sports Screening</a:t>
                      </a:r>
                      <a:endParaRPr/>
                    </a:p>
                    <a:p>
                      <a:pPr marL="285750" marR="0" lvl="0" indent="-285750" algn="l" rtl="0">
                        <a:spcBef>
                          <a:spcPts val="0"/>
                        </a:spcBef>
                        <a:spcAft>
                          <a:spcPts val="0"/>
                        </a:spcAft>
                        <a:buClr>
                          <a:schemeClr val="dk1"/>
                        </a:buClr>
                        <a:buSzPts val="1500"/>
                        <a:buFont typeface="Arial"/>
                        <a:buChar char="•"/>
                      </a:pPr>
                      <a:r>
                        <a:rPr lang="en-US" sz="1500" b="0" i="0">
                          <a:solidFill>
                            <a:schemeClr val="dk1"/>
                          </a:solidFill>
                          <a:latin typeface="Calibri"/>
                          <a:ea typeface="Calibri"/>
                          <a:cs typeface="Calibri"/>
                          <a:sym typeface="Calibri"/>
                        </a:rPr>
                        <a:t>Pool Table</a:t>
                      </a:r>
                      <a:endParaRPr/>
                    </a:p>
                    <a:p>
                      <a:pPr marL="285750" marR="0" lvl="0" indent="-285750" algn="l" rtl="0">
                        <a:spcBef>
                          <a:spcPts val="0"/>
                        </a:spcBef>
                        <a:spcAft>
                          <a:spcPts val="0"/>
                        </a:spcAft>
                        <a:buClr>
                          <a:schemeClr val="dk1"/>
                        </a:buClr>
                        <a:buSzPts val="1500"/>
                        <a:buFont typeface="Arial"/>
                        <a:buChar char="•"/>
                      </a:pPr>
                      <a:r>
                        <a:rPr lang="en-US" sz="1500" b="0" i="0">
                          <a:solidFill>
                            <a:schemeClr val="dk1"/>
                          </a:solidFill>
                          <a:latin typeface="Calibri"/>
                          <a:ea typeface="Calibri"/>
                          <a:cs typeface="Calibri"/>
                          <a:sym typeface="Calibri"/>
                        </a:rPr>
                        <a:t>Board Games</a:t>
                      </a:r>
                      <a:endParaRPr sz="1500">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500" b="0" i="0">
                          <a:solidFill>
                            <a:schemeClr val="dk1"/>
                          </a:solidFill>
                          <a:latin typeface="Calibri"/>
                          <a:ea typeface="Calibri"/>
                          <a:cs typeface="Calibri"/>
                          <a:sym typeface="Calibri"/>
                        </a:rPr>
                        <a:t>Live Sports Screening</a:t>
                      </a:r>
                      <a:endParaRPr/>
                    </a:p>
                    <a:p>
                      <a:pPr marL="285750" marR="0" lvl="0" indent="-285750" algn="l" rtl="0">
                        <a:spcBef>
                          <a:spcPts val="0"/>
                        </a:spcBef>
                        <a:spcAft>
                          <a:spcPts val="0"/>
                        </a:spcAft>
                        <a:buClr>
                          <a:schemeClr val="dk1"/>
                        </a:buClr>
                        <a:buSzPts val="1500"/>
                        <a:buFont typeface="Arial"/>
                        <a:buChar char="•"/>
                      </a:pPr>
                      <a:r>
                        <a:rPr lang="en-US" sz="1500" b="0" i="0">
                          <a:solidFill>
                            <a:schemeClr val="dk1"/>
                          </a:solidFill>
                          <a:latin typeface="Calibri"/>
                          <a:ea typeface="Calibri"/>
                          <a:cs typeface="Calibri"/>
                          <a:sym typeface="Calibri"/>
                        </a:rPr>
                        <a:t>Pool Table</a:t>
                      </a:r>
                      <a:endParaRPr sz="1500">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lnSpc>
                          <a:spcPct val="107000"/>
                        </a:lnSpc>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Highest surround sound quality</a:t>
                      </a:r>
                      <a:endParaRPr/>
                    </a:p>
                    <a:p>
                      <a:pPr marL="285750" marR="0" lvl="0" indent="-285750" algn="just" rtl="0">
                        <a:lnSpc>
                          <a:spcPct val="107000"/>
                        </a:lnSpc>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VR gaming </a:t>
                      </a:r>
                      <a:endParaRPr/>
                    </a:p>
                    <a:p>
                      <a:pPr marL="285750" marR="0" lvl="0" indent="-285750" algn="just" rtl="0">
                        <a:lnSpc>
                          <a:spcPct val="107000"/>
                        </a:lnSpc>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Bowling Alley</a:t>
                      </a:r>
                      <a:endParaRPr/>
                    </a:p>
                    <a:p>
                      <a:pPr marL="285750" marR="0" lvl="0" indent="-285750" algn="l" rtl="0">
                        <a:lnSpc>
                          <a:spcPct val="107000"/>
                        </a:lnSpc>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Board games, Foosball, Pool table and </a:t>
                      </a:r>
                      <a:endParaRPr/>
                    </a:p>
                    <a:p>
                      <a:pPr marL="285750" marR="0" lvl="0" indent="-285750" algn="just" rtl="0">
                        <a:lnSpc>
                          <a:spcPct val="107000"/>
                        </a:lnSpc>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Two Floors</a:t>
                      </a:r>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990875">
                <a:tc>
                  <a:txBody>
                    <a:bodyPr/>
                    <a:lstStyle/>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en-US" sz="1800">
                          <a:solidFill>
                            <a:schemeClr val="dk1"/>
                          </a:solidFill>
                        </a:rPr>
                        <a:t>WEAKNESS</a:t>
                      </a:r>
                      <a:endParaRPr/>
                    </a:p>
                  </a:txBody>
                  <a:tcPr marL="91450" marR="91450" marT="45725" marB="45725">
                    <a:solidFill>
                      <a:srgbClr val="8DA9DB"/>
                    </a:solidFill>
                  </a:tcPr>
                </a:tc>
                <a:tc>
                  <a:txBody>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Too crowded</a:t>
                      </a:r>
                      <a:endParaRPr sz="150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Too crowded</a:t>
                      </a:r>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Expensive</a:t>
                      </a:r>
                      <a:endParaRPr/>
                    </a:p>
                    <a:p>
                      <a:pPr marL="285750" marR="0" lvl="0" indent="-2857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Not able to attract more sports enthusiast customers </a:t>
                      </a:r>
                      <a:endParaRPr sz="1500">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Less awareness </a:t>
                      </a:r>
                      <a:endParaRPr sz="15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466150">
                <a:tc>
                  <a:txBody>
                    <a:bodyPr/>
                    <a:lstStyle/>
                    <a:p>
                      <a:pPr marL="0" marR="0" lvl="0" indent="0" algn="l" rtl="0">
                        <a:spcBef>
                          <a:spcPts val="0"/>
                        </a:spcBef>
                        <a:spcAft>
                          <a:spcPts val="0"/>
                        </a:spcAft>
                        <a:buNone/>
                      </a:pPr>
                      <a:r>
                        <a:rPr lang="en-US" sz="1800">
                          <a:solidFill>
                            <a:schemeClr val="dk1"/>
                          </a:solidFill>
                        </a:rPr>
                        <a:t>PRICE</a:t>
                      </a:r>
                      <a:endParaRPr/>
                    </a:p>
                  </a:txBody>
                  <a:tcPr marL="91450" marR="91450" marT="45725" marB="45725">
                    <a:solidFill>
                      <a:srgbClr val="8DA9DB"/>
                    </a:solidFill>
                  </a:tcPr>
                </a:tc>
                <a:tc>
                  <a:txBody>
                    <a:bodyPr/>
                    <a:lstStyle/>
                    <a:p>
                      <a:pPr marL="285750" marR="0" lvl="0" indent="-2857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Rs 1400 for two</a:t>
                      </a:r>
                      <a:endParaRPr sz="1500">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Rs 1300 for two</a:t>
                      </a:r>
                      <a:endParaRPr sz="1500">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Rs 1600 for two</a:t>
                      </a:r>
                      <a:endParaRPr sz="1500">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Rs 1200 for two</a:t>
                      </a:r>
                      <a:endParaRPr sz="15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116900">
                <a:tc>
                  <a:txBody>
                    <a:bodyPr/>
                    <a:lstStyle/>
                    <a:p>
                      <a:pPr marL="0" marR="0" lvl="0" indent="0" algn="l" rtl="0">
                        <a:spcBef>
                          <a:spcPts val="0"/>
                        </a:spcBef>
                        <a:spcAft>
                          <a:spcPts val="0"/>
                        </a:spcAft>
                        <a:buNone/>
                      </a:pPr>
                      <a:endParaRPr sz="1800">
                        <a:solidFill>
                          <a:schemeClr val="dk1"/>
                        </a:solidFill>
                      </a:endParaRPr>
                    </a:p>
                    <a:p>
                      <a:pPr marL="0" marR="0" lvl="0" indent="0" algn="l" rtl="0">
                        <a:spcBef>
                          <a:spcPts val="0"/>
                        </a:spcBef>
                        <a:spcAft>
                          <a:spcPts val="0"/>
                        </a:spcAft>
                        <a:buNone/>
                      </a:pPr>
                      <a:r>
                        <a:rPr lang="en-US" sz="1800">
                          <a:solidFill>
                            <a:schemeClr val="dk1"/>
                          </a:solidFill>
                        </a:rPr>
                        <a:t>UVP</a:t>
                      </a:r>
                      <a:endParaRPr/>
                    </a:p>
                  </a:txBody>
                  <a:tcPr marL="91450" marR="91450" marT="45725" marB="45725">
                    <a:solidFill>
                      <a:srgbClr val="8DA9DB"/>
                    </a:solidFill>
                  </a:tcPr>
                </a:tc>
                <a:tc>
                  <a:txBody>
                    <a:bodyPr/>
                    <a:lstStyle/>
                    <a:p>
                      <a:pPr marL="0" marR="0" lvl="0" indent="0" algn="l" rtl="0">
                        <a:spcBef>
                          <a:spcPts val="0"/>
                        </a:spcBef>
                        <a:spcAft>
                          <a:spcPts val="0"/>
                        </a:spcAft>
                        <a:buNone/>
                      </a:pPr>
                      <a:r>
                        <a:rPr lang="en-US" sz="1500" b="0" i="0">
                          <a:solidFill>
                            <a:schemeClr val="dk1"/>
                          </a:solidFill>
                          <a:latin typeface="Calibri"/>
                          <a:ea typeface="Calibri"/>
                          <a:cs typeface="Calibri"/>
                          <a:sym typeface="Calibri"/>
                        </a:rPr>
                        <a:t>A successful union between sports, virtual reality, music, and dining results in an interactive and energetic experience for all under one roof</a:t>
                      </a:r>
                      <a:endParaRPr sz="150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500" b="0" i="0">
                          <a:solidFill>
                            <a:schemeClr val="dk1"/>
                          </a:solidFill>
                          <a:latin typeface="Calibri"/>
                          <a:ea typeface="Calibri"/>
                          <a:cs typeface="Calibri"/>
                          <a:sym typeface="Calibri"/>
                        </a:rPr>
                        <a:t>From huge projector screens streaming the matches live to Food, Games, Drinks or Music, the bar sets the expectations high with an extremely lively ambience</a:t>
                      </a:r>
                      <a:endParaRPr sz="150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500" b="0" i="0">
                          <a:solidFill>
                            <a:schemeClr val="dk1"/>
                          </a:solidFill>
                          <a:latin typeface="Calibri"/>
                          <a:ea typeface="Calibri"/>
                          <a:cs typeface="Calibri"/>
                          <a:sym typeface="Calibri"/>
                        </a:rPr>
                        <a:t>Enjoy at the foosball or pool table while your favourite player or team is warming up for the match on the screen. Chill on the wall-side sofa seating, surrounded by sports logos and images, which set the mood for a boisterous sports screening</a:t>
                      </a:r>
                      <a:endParaRPr sz="1500">
                        <a:solidFill>
                          <a:schemeClr val="dk1"/>
                        </a:solidFill>
                        <a:latin typeface="Calibri"/>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Delivering highest quality sound which creates the best experience for games, along with that three floors for different customers segment to suit their needs</a:t>
                      </a:r>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77000"/>
          </a:blip>
          <a:stretch>
            <a:fillRect/>
          </a:stretch>
        </a:blipFill>
        <a:effectLst/>
      </p:bgPr>
    </p:bg>
    <p:spTree>
      <p:nvGrpSpPr>
        <p:cNvPr id="1" name="Shape 169"/>
        <p:cNvGrpSpPr/>
        <p:nvPr/>
      </p:nvGrpSpPr>
      <p:grpSpPr>
        <a:xfrm>
          <a:off x="0" y="0"/>
          <a:ext cx="0" cy="0"/>
          <a:chOff x="0" y="0"/>
          <a:chExt cx="0" cy="0"/>
        </a:xfrm>
      </p:grpSpPr>
      <p:sp>
        <p:nvSpPr>
          <p:cNvPr id="170" name="Google Shape;170;p24"/>
          <p:cNvSpPr/>
          <p:nvPr/>
        </p:nvSpPr>
        <p:spPr>
          <a:xfrm>
            <a:off x="0" y="1145405"/>
            <a:ext cx="11926957" cy="5347469"/>
          </a:xfrm>
          <a:prstGeom prst="roundRect">
            <a:avLst>
              <a:gd name="adj" fmla="val 16667"/>
            </a:avLst>
          </a:prstGeom>
          <a:solidFill>
            <a:srgbClr val="F2F2F2">
              <a:alpha val="4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Libre Franklin"/>
              <a:buNone/>
            </a:pPr>
            <a:r>
              <a:rPr lang="en-US" sz="4400" b="1">
                <a:solidFill>
                  <a:schemeClr val="lt1"/>
                </a:solidFill>
                <a:latin typeface="Libre Franklin"/>
                <a:ea typeface="Libre Franklin"/>
                <a:cs typeface="Libre Franklin"/>
                <a:sym typeface="Libre Franklin"/>
              </a:rPr>
              <a:t>Industry and Ecosystem Positioning</a:t>
            </a:r>
            <a:r>
              <a:rPr lang="en-US" sz="4400">
                <a:solidFill>
                  <a:srgbClr val="FAF9F9"/>
                </a:solidFill>
                <a:latin typeface="Libre Franklin"/>
                <a:ea typeface="Libre Franklin"/>
                <a:cs typeface="Libre Franklin"/>
                <a:sym typeface="Libre Franklin"/>
              </a:rPr>
              <a:t/>
            </a:r>
            <a:br>
              <a:rPr lang="en-US" sz="4400">
                <a:solidFill>
                  <a:srgbClr val="FAF9F9"/>
                </a:solidFill>
                <a:latin typeface="Libre Franklin"/>
                <a:ea typeface="Libre Franklin"/>
                <a:cs typeface="Libre Franklin"/>
                <a:sym typeface="Libre Franklin"/>
              </a:rPr>
            </a:br>
            <a:endParaRPr/>
          </a:p>
        </p:txBody>
      </p:sp>
      <p:sp>
        <p:nvSpPr>
          <p:cNvPr id="172" name="Google Shape;172;p24"/>
          <p:cNvSpPr txBox="1">
            <a:spLocks noGrp="1"/>
          </p:cNvSpPr>
          <p:nvPr>
            <p:ph type="body" idx="1"/>
          </p:nvPr>
        </p:nvSpPr>
        <p:spPr>
          <a:xfrm>
            <a:off x="265043" y="1258957"/>
            <a:ext cx="11569148" cy="5233918"/>
          </a:xfrm>
          <a:prstGeom prst="rect">
            <a:avLst/>
          </a:prstGeom>
          <a:noFill/>
          <a:ln>
            <a:noFill/>
          </a:ln>
        </p:spPr>
        <p:txBody>
          <a:bodyPr spcFirstLastPara="1" wrap="square" lIns="91425" tIns="45700" rIns="91425" bIns="45700" anchor="t" anchorCtr="0">
            <a:normAutofit fontScale="47500" lnSpcReduction="20000"/>
          </a:bodyPr>
          <a:lstStyle/>
          <a:p>
            <a:pPr marL="101600" marR="0" lvl="0" indent="0" algn="l" rtl="0">
              <a:lnSpc>
                <a:spcPct val="90000"/>
              </a:lnSpc>
              <a:spcBef>
                <a:spcPts val="0"/>
              </a:spcBef>
              <a:spcAft>
                <a:spcPts val="0"/>
              </a:spcAft>
              <a:buClr>
                <a:schemeClr val="dk1"/>
              </a:buClr>
              <a:buSzPct val="100000"/>
              <a:buNone/>
            </a:pPr>
            <a:r>
              <a:rPr lang="en-US" sz="5100" b="1"/>
              <a:t>Recent in the Industry</a:t>
            </a:r>
            <a:endParaRPr/>
          </a:p>
          <a:p>
            <a:pPr marL="101600" marR="0" lvl="0" indent="0" algn="l" rtl="0">
              <a:lnSpc>
                <a:spcPct val="90000"/>
              </a:lnSpc>
              <a:spcBef>
                <a:spcPts val="0"/>
              </a:spcBef>
              <a:spcAft>
                <a:spcPts val="0"/>
              </a:spcAft>
              <a:buClr>
                <a:schemeClr val="dk1"/>
              </a:buClr>
              <a:buSzPct val="100000"/>
              <a:buNone/>
            </a:pPr>
            <a:r>
              <a:rPr lang="en-US" sz="4200" b="0" i="0"/>
              <a:t>The India pub, bar, café and lounge (PBCL) market was valued at US$ 2.3 Billion in 2019.The primary factor driving the India pub, bar, café and lounge market is the growing disposable incomes across the country. This has led to an increasing indulgence of consumers in leisure activities and a rising preference for alcoholic beverage. Sports bars are bars where sports fans find an authentic sporting ambience with large LCD screens for watching live feeds of important international matches, pool tables, basketball courts and video games. Today there are close to 30 sports bars in India across various metros.</a:t>
            </a:r>
            <a:endParaRPr sz="4200" b="1"/>
          </a:p>
          <a:p>
            <a:pPr marL="101600" marR="0" lvl="0" indent="0" algn="l" rtl="0">
              <a:lnSpc>
                <a:spcPct val="90000"/>
              </a:lnSpc>
              <a:spcBef>
                <a:spcPts val="0"/>
              </a:spcBef>
              <a:spcAft>
                <a:spcPts val="0"/>
              </a:spcAft>
              <a:buClr>
                <a:schemeClr val="dk1"/>
              </a:buClr>
              <a:buSzPct val="100000"/>
              <a:buNone/>
            </a:pPr>
            <a:endParaRPr sz="3800"/>
          </a:p>
          <a:p>
            <a:pPr marL="101600" lvl="0" indent="0" algn="l" rtl="0">
              <a:lnSpc>
                <a:spcPct val="90000"/>
              </a:lnSpc>
              <a:spcBef>
                <a:spcPts val="0"/>
              </a:spcBef>
              <a:spcAft>
                <a:spcPts val="0"/>
              </a:spcAft>
              <a:buClr>
                <a:schemeClr val="dk1"/>
              </a:buClr>
              <a:buSzPct val="100000"/>
              <a:buNone/>
            </a:pPr>
            <a:r>
              <a:rPr lang="en-US" sz="5100" b="1"/>
              <a:t>Major players and key suppliers</a:t>
            </a:r>
            <a:endParaRPr sz="5100" b="1"/>
          </a:p>
          <a:p>
            <a:pPr marL="101600" marR="0" lvl="0" indent="0" algn="l" rtl="0">
              <a:lnSpc>
                <a:spcPct val="90000"/>
              </a:lnSpc>
              <a:spcBef>
                <a:spcPts val="0"/>
              </a:spcBef>
              <a:spcAft>
                <a:spcPts val="0"/>
              </a:spcAft>
              <a:buClr>
                <a:schemeClr val="dk1"/>
              </a:buClr>
              <a:buSzPct val="100000"/>
              <a:buNone/>
            </a:pPr>
            <a:r>
              <a:rPr lang="en-US" sz="4200" b="0" i="0"/>
              <a:t>Xtreme Sports Bar</a:t>
            </a:r>
            <a:endParaRPr sz="4200" i="0"/>
          </a:p>
          <a:p>
            <a:pPr marL="101600" marR="0" lvl="0" indent="0" algn="l" rtl="0">
              <a:lnSpc>
                <a:spcPct val="90000"/>
              </a:lnSpc>
              <a:spcBef>
                <a:spcPts val="0"/>
              </a:spcBef>
              <a:spcAft>
                <a:spcPts val="0"/>
              </a:spcAft>
              <a:buClr>
                <a:schemeClr val="dk1"/>
              </a:buClr>
              <a:buSzPct val="100000"/>
              <a:buNone/>
            </a:pPr>
            <a:r>
              <a:rPr lang="en-US" sz="4200"/>
              <a:t>Smaaash</a:t>
            </a:r>
            <a:endParaRPr/>
          </a:p>
          <a:p>
            <a:pPr marL="101600" marR="0" lvl="0" indent="0" algn="l" rtl="0">
              <a:lnSpc>
                <a:spcPct val="90000"/>
              </a:lnSpc>
              <a:spcBef>
                <a:spcPts val="0"/>
              </a:spcBef>
              <a:spcAft>
                <a:spcPts val="0"/>
              </a:spcAft>
              <a:buClr>
                <a:schemeClr val="dk1"/>
              </a:buClr>
              <a:buSzPct val="100000"/>
              <a:buNone/>
            </a:pPr>
            <a:r>
              <a:rPr lang="en-US" sz="4200"/>
              <a:t>Sports Express</a:t>
            </a:r>
            <a:endParaRPr/>
          </a:p>
          <a:p>
            <a:pPr marL="101600" marR="0" lvl="0" indent="0" algn="l" rtl="0">
              <a:lnSpc>
                <a:spcPct val="90000"/>
              </a:lnSpc>
              <a:spcBef>
                <a:spcPts val="0"/>
              </a:spcBef>
              <a:spcAft>
                <a:spcPts val="0"/>
              </a:spcAft>
              <a:buClr>
                <a:schemeClr val="dk1"/>
              </a:buClr>
              <a:buSzPct val="100000"/>
              <a:buNone/>
            </a:pPr>
            <a:endParaRPr sz="3800" b="1" i="0"/>
          </a:p>
          <a:p>
            <a:pPr marL="101600" marR="0" lvl="0" indent="0" algn="l" rtl="0">
              <a:lnSpc>
                <a:spcPct val="90000"/>
              </a:lnSpc>
              <a:spcBef>
                <a:spcPts val="0"/>
              </a:spcBef>
              <a:spcAft>
                <a:spcPts val="0"/>
              </a:spcAft>
              <a:buClr>
                <a:schemeClr val="dk1"/>
              </a:buClr>
              <a:buSzPct val="100000"/>
              <a:buNone/>
            </a:pPr>
            <a:r>
              <a:rPr lang="en-US" sz="5100" b="1"/>
              <a:t>Key connections that founders already have? </a:t>
            </a:r>
            <a:endParaRPr/>
          </a:p>
          <a:p>
            <a:pPr marL="152400" marR="0" lvl="0" indent="0" algn="l" rtl="0">
              <a:lnSpc>
                <a:spcPct val="90000"/>
              </a:lnSpc>
              <a:spcBef>
                <a:spcPts val="0"/>
              </a:spcBef>
              <a:spcAft>
                <a:spcPts val="0"/>
              </a:spcAft>
              <a:buClr>
                <a:schemeClr val="dk1"/>
              </a:buClr>
              <a:buSzPct val="60150"/>
              <a:buNone/>
            </a:pPr>
            <a:r>
              <a:rPr lang="en-US" sz="4200"/>
              <a:t>We have connections with other nearby pubs which help keep a good relationship with your potential competitors.</a:t>
            </a:r>
            <a:endParaRPr/>
          </a:p>
          <a:p>
            <a:pPr marL="152400" marR="0" lvl="0" indent="0" algn="l" rtl="0">
              <a:lnSpc>
                <a:spcPct val="90000"/>
              </a:lnSpc>
              <a:spcBef>
                <a:spcPts val="0"/>
              </a:spcBef>
              <a:spcAft>
                <a:spcPts val="0"/>
              </a:spcAft>
              <a:buClr>
                <a:schemeClr val="dk1"/>
              </a:buClr>
              <a:buSzPct val="60150"/>
              <a:buNone/>
            </a:pPr>
            <a:r>
              <a:rPr lang="en-US" sz="4200"/>
              <a:t>Connections with various private investors</a:t>
            </a:r>
            <a:endParaRPr/>
          </a:p>
          <a:p>
            <a:pPr marL="152400" marR="0" lvl="0" indent="0" algn="l" rtl="0">
              <a:lnSpc>
                <a:spcPct val="90000"/>
              </a:lnSpc>
              <a:spcBef>
                <a:spcPts val="0"/>
              </a:spcBef>
              <a:spcAft>
                <a:spcPts val="0"/>
              </a:spcAft>
              <a:buClr>
                <a:schemeClr val="dk1"/>
              </a:buClr>
              <a:buSzPct val="60150"/>
              <a:buNone/>
            </a:pPr>
            <a:r>
              <a:rPr lang="en-US" sz="4200"/>
              <a:t>Deal with marketers.</a:t>
            </a:r>
            <a:endParaRPr/>
          </a:p>
          <a:p>
            <a:pPr marL="101600" lvl="0" indent="0" algn="l" rtl="0">
              <a:lnSpc>
                <a:spcPct val="90000"/>
              </a:lnSpc>
              <a:spcBef>
                <a:spcPts val="0"/>
              </a:spcBef>
              <a:spcAft>
                <a:spcPts val="0"/>
              </a:spcAft>
              <a:buClr>
                <a:schemeClr val="dk1"/>
              </a:buClr>
              <a:buSzPct val="100000"/>
              <a:buNone/>
            </a:pPr>
            <a:endParaRPr sz="4200" b="1"/>
          </a:p>
          <a:p>
            <a:pPr marL="101600" lvl="0" indent="0" algn="l" rtl="0">
              <a:lnSpc>
                <a:spcPct val="90000"/>
              </a:lnSpc>
              <a:spcBef>
                <a:spcPts val="0"/>
              </a:spcBef>
              <a:spcAft>
                <a:spcPts val="0"/>
              </a:spcAft>
              <a:buClr>
                <a:schemeClr val="dk1"/>
              </a:buClr>
              <a:buSzPct val="100000"/>
              <a:buNone/>
            </a:pPr>
            <a:r>
              <a:rPr lang="en-US" sz="5100" b="1"/>
              <a:t>Key connections they need to establish?</a:t>
            </a:r>
            <a:endParaRPr/>
          </a:p>
          <a:p>
            <a:pPr marL="152400" marR="0" lvl="0" indent="0" algn="l" rtl="0">
              <a:lnSpc>
                <a:spcPct val="90000"/>
              </a:lnSpc>
              <a:spcBef>
                <a:spcPts val="0"/>
              </a:spcBef>
              <a:spcAft>
                <a:spcPts val="0"/>
              </a:spcAft>
              <a:buClr>
                <a:schemeClr val="dk1"/>
              </a:buClr>
              <a:buSzPct val="60150"/>
              <a:buNone/>
            </a:pPr>
            <a:r>
              <a:rPr lang="en-US" sz="4200"/>
              <a:t>Food and Lifestyle Bloggers</a:t>
            </a:r>
            <a:endParaRPr/>
          </a:p>
          <a:p>
            <a:pPr marL="152400" marR="0" lvl="0" indent="0" algn="l" rtl="0">
              <a:lnSpc>
                <a:spcPct val="90000"/>
              </a:lnSpc>
              <a:spcBef>
                <a:spcPts val="0"/>
              </a:spcBef>
              <a:spcAft>
                <a:spcPts val="0"/>
              </a:spcAft>
              <a:buClr>
                <a:schemeClr val="dk1"/>
              </a:buClr>
              <a:buSzPct val="60150"/>
              <a:buNone/>
            </a:pPr>
            <a:r>
              <a:rPr lang="en-US" sz="4200"/>
              <a:t>Good relationships with regulatory authorities.</a:t>
            </a:r>
            <a:endParaRPr/>
          </a:p>
          <a:p>
            <a:pPr marL="152400" marR="0" lvl="0" indent="0" algn="l" rtl="0">
              <a:lnSpc>
                <a:spcPct val="90000"/>
              </a:lnSpc>
              <a:spcBef>
                <a:spcPts val="0"/>
              </a:spcBef>
              <a:spcAft>
                <a:spcPts val="0"/>
              </a:spcAft>
              <a:buClr>
                <a:schemeClr val="dk1"/>
              </a:buClr>
              <a:buSzPct val="60150"/>
              <a:buNone/>
            </a:pPr>
            <a:r>
              <a:rPr lang="en-US" sz="4200"/>
              <a:t>Good relations with sports persons</a:t>
            </a:r>
            <a:endParaRPr/>
          </a:p>
          <a:p>
            <a:pPr marL="228600" lvl="0" indent="-14414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mt="58000"/>
          </a:blip>
          <a:stretch>
            <a:fillRect/>
          </a:stretch>
        </a:blipFill>
        <a:effectLst/>
      </p:bgPr>
    </p:bg>
    <p:spTree>
      <p:nvGrpSpPr>
        <p:cNvPr id="1" name="Shape 176"/>
        <p:cNvGrpSpPr/>
        <p:nvPr/>
      </p:nvGrpSpPr>
      <p:grpSpPr>
        <a:xfrm>
          <a:off x="0" y="0"/>
          <a:ext cx="0" cy="0"/>
          <a:chOff x="0" y="0"/>
          <a:chExt cx="0" cy="0"/>
        </a:xfrm>
      </p:grpSpPr>
      <p:sp>
        <p:nvSpPr>
          <p:cNvPr id="177" name="Google Shape;177;p25"/>
          <p:cNvSpPr/>
          <p:nvPr/>
        </p:nvSpPr>
        <p:spPr>
          <a:xfrm>
            <a:off x="731519" y="1183907"/>
            <a:ext cx="11194181" cy="5524901"/>
          </a:xfrm>
          <a:prstGeom prst="roundRect">
            <a:avLst>
              <a:gd name="adj" fmla="val 16667"/>
            </a:avLst>
          </a:prstGeom>
          <a:solidFill>
            <a:srgbClr val="F2F2F2">
              <a:alpha val="5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5"/>
          <p:cNvSpPr txBox="1">
            <a:spLocks noGrp="1"/>
          </p:cNvSpPr>
          <p:nvPr>
            <p:ph type="title"/>
          </p:nvPr>
        </p:nvSpPr>
        <p:spPr>
          <a:xfrm>
            <a:off x="558800" y="149192"/>
            <a:ext cx="11003280" cy="15414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sz="5400" b="1">
                <a:latin typeface="Calibri"/>
                <a:ea typeface="Calibri"/>
                <a:cs typeface="Calibri"/>
                <a:sym typeface="Calibri"/>
              </a:rPr>
              <a:t>Operational Plan</a:t>
            </a:r>
            <a:r>
              <a:rPr lang="en-US" sz="4400">
                <a:latin typeface="Calibri"/>
                <a:ea typeface="Calibri"/>
                <a:cs typeface="Calibri"/>
                <a:sym typeface="Calibri"/>
              </a:rPr>
              <a:t/>
            </a:r>
            <a:br>
              <a:rPr lang="en-US" sz="4400">
                <a:latin typeface="Calibri"/>
                <a:ea typeface="Calibri"/>
                <a:cs typeface="Calibri"/>
                <a:sym typeface="Calibri"/>
              </a:rPr>
            </a:br>
            <a:endParaRPr>
              <a:latin typeface="Calibri"/>
              <a:ea typeface="Calibri"/>
              <a:cs typeface="Calibri"/>
              <a:sym typeface="Calibri"/>
            </a:endParaRPr>
          </a:p>
        </p:txBody>
      </p:sp>
      <p:sp>
        <p:nvSpPr>
          <p:cNvPr id="179" name="Google Shape;179;p25"/>
          <p:cNvSpPr txBox="1">
            <a:spLocks noGrp="1"/>
          </p:cNvSpPr>
          <p:nvPr>
            <p:ph type="body" idx="1"/>
          </p:nvPr>
        </p:nvSpPr>
        <p:spPr>
          <a:xfrm>
            <a:off x="198783" y="1219200"/>
            <a:ext cx="11781182" cy="5433391"/>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lnSpc>
                <a:spcPct val="150000"/>
              </a:lnSpc>
              <a:spcBef>
                <a:spcPts val="0"/>
              </a:spcBef>
              <a:spcAft>
                <a:spcPts val="0"/>
              </a:spcAft>
              <a:buClr>
                <a:schemeClr val="dk1"/>
              </a:buClr>
              <a:buSzPct val="37267"/>
              <a:buNone/>
            </a:pPr>
            <a:r>
              <a:rPr lang="en-US" sz="4600" b="1" u="sng"/>
              <a:t>Key Resources</a:t>
            </a:r>
            <a:endParaRPr/>
          </a:p>
          <a:p>
            <a:pPr marL="0" lvl="0" indent="0" algn="ctr" rtl="0">
              <a:lnSpc>
                <a:spcPct val="150000"/>
              </a:lnSpc>
              <a:spcBef>
                <a:spcPts val="1000"/>
              </a:spcBef>
              <a:spcAft>
                <a:spcPts val="0"/>
              </a:spcAft>
              <a:buClr>
                <a:schemeClr val="dk1"/>
              </a:buClr>
              <a:buSzPct val="50420"/>
              <a:buNone/>
            </a:pPr>
            <a:r>
              <a:rPr lang="en-US" sz="3400" b="1"/>
              <a:t>Liquor, Staff, Screen, Space   </a:t>
            </a:r>
            <a:endParaRPr sz="3400" b="1"/>
          </a:p>
          <a:p>
            <a:pPr marL="0" lvl="0" indent="0" algn="ctr" rtl="0">
              <a:lnSpc>
                <a:spcPct val="150000"/>
              </a:lnSpc>
              <a:spcBef>
                <a:spcPts val="1000"/>
              </a:spcBef>
              <a:spcAft>
                <a:spcPts val="0"/>
              </a:spcAft>
              <a:buClr>
                <a:schemeClr val="dk1"/>
              </a:buClr>
              <a:buSzPct val="47619"/>
              <a:buNone/>
            </a:pPr>
            <a:endParaRPr sz="3600"/>
          </a:p>
          <a:p>
            <a:pPr marL="0" lvl="0" indent="0" algn="ctr" rtl="0">
              <a:lnSpc>
                <a:spcPct val="150000"/>
              </a:lnSpc>
              <a:spcBef>
                <a:spcPts val="1000"/>
              </a:spcBef>
              <a:spcAft>
                <a:spcPts val="0"/>
              </a:spcAft>
              <a:buClr>
                <a:schemeClr val="dk1"/>
              </a:buClr>
              <a:buSzPct val="37267"/>
              <a:buNone/>
            </a:pPr>
            <a:r>
              <a:rPr lang="en-US" sz="4600" b="1" u="sng"/>
              <a:t>Key Activities</a:t>
            </a:r>
            <a:endParaRPr/>
          </a:p>
          <a:p>
            <a:pPr marL="0" lvl="0" indent="0" algn="ctr" rtl="0">
              <a:lnSpc>
                <a:spcPct val="150000"/>
              </a:lnSpc>
              <a:spcBef>
                <a:spcPts val="1000"/>
              </a:spcBef>
              <a:spcAft>
                <a:spcPts val="0"/>
              </a:spcAft>
              <a:buClr>
                <a:schemeClr val="dk1"/>
              </a:buClr>
              <a:buSzPct val="50420"/>
              <a:buNone/>
            </a:pPr>
            <a:r>
              <a:rPr lang="en-US" sz="3400" b="1"/>
              <a:t>Sports screening, Serving food and drinks, Organizing events, Customized dining</a:t>
            </a:r>
            <a:endParaRPr sz="3400" b="1"/>
          </a:p>
          <a:p>
            <a:pPr marL="0" lvl="0" indent="0" algn="ctr" rtl="0">
              <a:lnSpc>
                <a:spcPct val="150000"/>
              </a:lnSpc>
              <a:spcBef>
                <a:spcPts val="1000"/>
              </a:spcBef>
              <a:spcAft>
                <a:spcPts val="0"/>
              </a:spcAft>
              <a:buClr>
                <a:schemeClr val="dk1"/>
              </a:buClr>
              <a:buSzPct val="47619"/>
              <a:buNone/>
            </a:pPr>
            <a:endParaRPr sz="3600" b="1"/>
          </a:p>
          <a:p>
            <a:pPr marL="0" lvl="0" indent="0" algn="ctr" rtl="0">
              <a:lnSpc>
                <a:spcPct val="150000"/>
              </a:lnSpc>
              <a:spcBef>
                <a:spcPts val="1000"/>
              </a:spcBef>
              <a:spcAft>
                <a:spcPts val="0"/>
              </a:spcAft>
              <a:buClr>
                <a:schemeClr val="dk1"/>
              </a:buClr>
              <a:buSzPct val="37267"/>
              <a:buNone/>
            </a:pPr>
            <a:r>
              <a:rPr lang="en-US" sz="4600" b="1" u="sng"/>
              <a:t>Key Milestones</a:t>
            </a:r>
            <a:endParaRPr/>
          </a:p>
          <a:p>
            <a:pPr marL="0" lvl="0" indent="0" algn="ctr" rtl="0">
              <a:lnSpc>
                <a:spcPct val="150000"/>
              </a:lnSpc>
              <a:spcBef>
                <a:spcPts val="1000"/>
              </a:spcBef>
              <a:spcAft>
                <a:spcPts val="0"/>
              </a:spcAft>
              <a:buClr>
                <a:schemeClr val="dk1"/>
              </a:buClr>
              <a:buSzPct val="50420"/>
              <a:buNone/>
            </a:pPr>
            <a:r>
              <a:rPr lang="en-US" sz="3400" b="1"/>
              <a:t>Attracting large customer base, Gain huge popularity</a:t>
            </a:r>
            <a:endParaRPr sz="3400" b="1"/>
          </a:p>
          <a:p>
            <a:pPr marL="0" marR="0" lvl="0" indent="0" algn="ctr" rtl="0">
              <a:lnSpc>
                <a:spcPct val="90000"/>
              </a:lnSpc>
              <a:spcBef>
                <a:spcPts val="0"/>
              </a:spcBef>
              <a:spcAft>
                <a:spcPts val="0"/>
              </a:spcAft>
              <a:buClr>
                <a:schemeClr val="dk1"/>
              </a:buClr>
              <a:buSzPct val="100000"/>
              <a:buNone/>
            </a:pPr>
            <a:endParaRPr sz="2800">
              <a:solidFill>
                <a:schemeClr val="lt1"/>
              </a:solidFill>
            </a:endParaRPr>
          </a:p>
          <a:p>
            <a:pPr marL="228600" lvl="0" indent="-10414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mt="86000"/>
          </a:blip>
          <a:stretch>
            <a:fillRect/>
          </a:stretch>
        </a:blipFill>
        <a:effectLst/>
      </p:bgPr>
    </p:bg>
    <p:spTree>
      <p:nvGrpSpPr>
        <p:cNvPr id="1" name="Shape 183"/>
        <p:cNvGrpSpPr/>
        <p:nvPr/>
      </p:nvGrpSpPr>
      <p:grpSpPr>
        <a:xfrm>
          <a:off x="0" y="0"/>
          <a:ext cx="0" cy="0"/>
          <a:chOff x="0" y="0"/>
          <a:chExt cx="0" cy="0"/>
        </a:xfrm>
      </p:grpSpPr>
      <p:sp>
        <p:nvSpPr>
          <p:cNvPr id="184" name="Google Shape;184;p26"/>
          <p:cNvSpPr/>
          <p:nvPr/>
        </p:nvSpPr>
        <p:spPr>
          <a:xfrm>
            <a:off x="172720" y="1280161"/>
            <a:ext cx="11866880" cy="5212714"/>
          </a:xfrm>
          <a:prstGeom prst="roundRect">
            <a:avLst>
              <a:gd name="adj" fmla="val 16667"/>
            </a:avLst>
          </a:prstGeom>
          <a:solidFill>
            <a:schemeClr val="lt1">
              <a:alpha val="4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6"/>
          <p:cNvSpPr txBox="1">
            <a:spLocks noGrp="1"/>
          </p:cNvSpPr>
          <p:nvPr>
            <p:ph type="title"/>
          </p:nvPr>
        </p:nvSpPr>
        <p:spPr>
          <a:xfrm>
            <a:off x="838200" y="81281"/>
            <a:ext cx="10515600" cy="14366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b="1">
                <a:solidFill>
                  <a:schemeClr val="lt1"/>
                </a:solidFill>
              </a:rPr>
              <a:t>Financial Projections</a:t>
            </a:r>
            <a:endParaRPr sz="5400" b="1">
              <a:solidFill>
                <a:schemeClr val="lt1"/>
              </a:solidFill>
            </a:endParaRPr>
          </a:p>
        </p:txBody>
      </p:sp>
      <p:sp>
        <p:nvSpPr>
          <p:cNvPr id="186" name="Google Shape;186;p26"/>
          <p:cNvSpPr txBox="1">
            <a:spLocks noGrp="1"/>
          </p:cNvSpPr>
          <p:nvPr>
            <p:ph type="body" idx="1"/>
          </p:nvPr>
        </p:nvSpPr>
        <p:spPr>
          <a:xfrm>
            <a:off x="406400" y="1402080"/>
            <a:ext cx="11358880" cy="4998720"/>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t>Pricing strategy: Relative pricing strategy. </a:t>
            </a:r>
            <a:endParaRPr/>
          </a:p>
          <a:p>
            <a:pPr marL="228600" lvl="0" indent="-228600" algn="just" rtl="0">
              <a:lnSpc>
                <a:spcPct val="90000"/>
              </a:lnSpc>
              <a:spcBef>
                <a:spcPts val="1000"/>
              </a:spcBef>
              <a:spcAft>
                <a:spcPts val="0"/>
              </a:spcAft>
              <a:buClr>
                <a:schemeClr val="dk1"/>
              </a:buClr>
              <a:buSzPts val="2800"/>
              <a:buChar char="•"/>
            </a:pPr>
            <a:r>
              <a:rPr lang="en-US"/>
              <a:t>OPEX &amp; CAPEX: Our business model is not capital intensive, payroll expenses form majority of operating expenses.</a:t>
            </a:r>
            <a:endParaRPr/>
          </a:p>
          <a:p>
            <a:pPr marL="228600" lvl="0" indent="-228600" algn="just" rtl="0">
              <a:lnSpc>
                <a:spcPct val="90000"/>
              </a:lnSpc>
              <a:spcBef>
                <a:spcPts val="1000"/>
              </a:spcBef>
              <a:spcAft>
                <a:spcPts val="0"/>
              </a:spcAft>
              <a:buClr>
                <a:schemeClr val="dk1"/>
              </a:buClr>
              <a:buSzPts val="2800"/>
              <a:buChar char="•"/>
            </a:pPr>
            <a:r>
              <a:rPr lang="en-US"/>
              <a:t>Cashflow Projections: we are expecting to generate positive cashflow from 5 month. Currently we are generating cash inflows in the form of loan from banks and private investors.</a:t>
            </a:r>
            <a:endParaRPr/>
          </a:p>
          <a:p>
            <a:pPr marL="228600" lvl="0" indent="-228600" algn="just" rtl="0">
              <a:lnSpc>
                <a:spcPct val="90000"/>
              </a:lnSpc>
              <a:spcBef>
                <a:spcPts val="1000"/>
              </a:spcBef>
              <a:spcAft>
                <a:spcPts val="0"/>
              </a:spcAft>
              <a:buClr>
                <a:schemeClr val="dk1"/>
              </a:buClr>
              <a:buSzPts val="2800"/>
              <a:buChar char="•"/>
            </a:pPr>
            <a:r>
              <a:rPr lang="en-US"/>
              <a:t>Payback period: Our firm is expected to recover its investment in two and a half years.</a:t>
            </a:r>
            <a:endParaRPr/>
          </a:p>
          <a:p>
            <a:pPr marL="228600" lvl="0" indent="-228600" algn="just" rtl="0">
              <a:lnSpc>
                <a:spcPct val="90000"/>
              </a:lnSpc>
              <a:spcBef>
                <a:spcPts val="1000"/>
              </a:spcBef>
              <a:spcAft>
                <a:spcPts val="0"/>
              </a:spcAft>
              <a:buClr>
                <a:schemeClr val="dk1"/>
              </a:buClr>
              <a:buSzPts val="2800"/>
              <a:buChar char="•"/>
            </a:pPr>
            <a:r>
              <a:rPr lang="en-US"/>
              <a:t>Breakeven: We are expecting to arrive at breakeven within 10 months.</a:t>
            </a:r>
            <a:endParaRPr/>
          </a:p>
          <a:p>
            <a:pPr marL="228600" lvl="0" indent="-228600" algn="just" rtl="0">
              <a:lnSpc>
                <a:spcPct val="90000"/>
              </a:lnSpc>
              <a:spcBef>
                <a:spcPts val="1000"/>
              </a:spcBef>
              <a:spcAft>
                <a:spcPts val="0"/>
              </a:spcAft>
              <a:buClr>
                <a:schemeClr val="dk1"/>
              </a:buClr>
              <a:buSzPts val="2800"/>
              <a:buChar char="•"/>
            </a:pPr>
            <a:r>
              <a:rPr lang="en-US"/>
              <a:t>Basic Financial Projection: Please refer basic financial plan – 11 Pins Down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7"/>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42000"/>
          </a:blip>
          <a:stretch>
            <a:fillRect/>
          </a:stretch>
        </a:blipFill>
        <a:effectLst/>
      </p:bgPr>
    </p:bg>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838200" y="165893"/>
            <a:ext cx="1090676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Libre Franklin"/>
              <a:buNone/>
            </a:pPr>
            <a:r>
              <a:rPr lang="en-US" sz="4400" b="1">
                <a:latin typeface="Libre Franklin"/>
                <a:ea typeface="Libre Franklin"/>
                <a:cs typeface="Libre Franklin"/>
                <a:sym typeface="Libre Franklin"/>
              </a:rPr>
              <a:t>Implementation Plan / Milestones</a:t>
            </a:r>
            <a:endParaRPr/>
          </a:p>
        </p:txBody>
      </p:sp>
      <p:sp>
        <p:nvSpPr>
          <p:cNvPr id="197" name="Google Shape;197;p28" descr="Implementation&#10;Implementation plan is quite convincing, we are getting good reviews from the customers and many of them are visiting regularly with their friends and family, Customer are increasing gradually through solid marketing and word of mouth.&#10;&#10;Show us the targets for next 12 months &#10;Aim to increase number of customers upto 170 per day&#10;Lead to increase in revenue by 7.65 crores&#10;Expected profit to rise by Rs. 6 lacs&#10;"/>
          <p:cNvSpPr/>
          <p:nvPr/>
        </p:nvSpPr>
        <p:spPr>
          <a:xfrm>
            <a:off x="650240" y="1534160"/>
            <a:ext cx="4876800" cy="51612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28"/>
          <p:cNvSpPr/>
          <p:nvPr/>
        </p:nvSpPr>
        <p:spPr>
          <a:xfrm>
            <a:off x="6593840" y="1534160"/>
            <a:ext cx="4876800" cy="51612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28"/>
          <p:cNvSpPr txBox="1"/>
          <p:nvPr/>
        </p:nvSpPr>
        <p:spPr>
          <a:xfrm>
            <a:off x="838200" y="1690688"/>
            <a:ext cx="4516120" cy="47089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Implementation</a:t>
            </a:r>
            <a:endParaRPr/>
          </a:p>
          <a:p>
            <a:pPr marL="0" marR="0" lvl="0" indent="0" algn="just"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Our Implementation plan is quite convincing, we are getting good reviews from our target customers through survey form and interviews. Many of them are excited about visiting a sports bar café with their friends and family, we are expecting our  Customer base to increase gradually through solid marketing and word of mouth.</a:t>
            </a:r>
            <a:endParaRPr/>
          </a:p>
          <a:p>
            <a:pPr marL="0" marR="0" lvl="0" indent="0" algn="just"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Show us the targets for next 12 months</a:t>
            </a:r>
            <a:r>
              <a:rPr lang="en-US" sz="2200">
                <a:solidFill>
                  <a:schemeClr val="dk1"/>
                </a:solidFill>
                <a:latin typeface="Calibri"/>
                <a:ea typeface="Calibri"/>
                <a:cs typeface="Calibri"/>
                <a:sym typeface="Calibri"/>
              </a:rPr>
              <a:t> </a:t>
            </a:r>
            <a:endParaRPr/>
          </a:p>
          <a:p>
            <a:pPr marL="342900" marR="0" lvl="0" indent="-34290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Aims to generate sales of 500 customers per week.</a:t>
            </a:r>
            <a:endParaRPr/>
          </a:p>
          <a:p>
            <a:pPr marL="342900" marR="0" lvl="0" indent="-34290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 expect to grow by 20%.</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28"/>
          <p:cNvSpPr txBox="1"/>
          <p:nvPr/>
        </p:nvSpPr>
        <p:spPr>
          <a:xfrm>
            <a:off x="6810374" y="1690688"/>
            <a:ext cx="4476751" cy="443198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Product development </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Combo offers for 4 persons</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Continental Meal (veg/non veg)</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exotic cuisines 	</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exclusive liquor brands</a:t>
            </a:r>
            <a:endParaRPr/>
          </a:p>
          <a:p>
            <a:pPr marL="0" marR="0" lvl="0" indent="0" algn="just" rtl="0">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Business Strategy</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Offer loyalty coupons and discounts</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Happy Hours </a:t>
            </a:r>
            <a:endParaRPr/>
          </a:p>
          <a:p>
            <a:pPr marL="171450" marR="0" lvl="0" indent="-1714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Corporate loyalty cards, Add on cards</a:t>
            </a:r>
            <a:endParaRPr/>
          </a:p>
          <a:p>
            <a:pPr marL="171450" marR="0" lvl="0" indent="-1714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Yearly Subscription</a:t>
            </a:r>
            <a:endParaRPr/>
          </a:p>
          <a:p>
            <a:pPr marL="0" marR="0" lvl="0" indent="0" algn="just" rtl="0">
              <a:spcBef>
                <a:spcPts val="0"/>
              </a:spcBef>
              <a:spcAft>
                <a:spcPts val="0"/>
              </a:spcAft>
              <a:buClr>
                <a:schemeClr val="dk1"/>
              </a:buClr>
              <a:buSzPts val="2200"/>
              <a:buFont typeface="Calibri"/>
              <a:buNone/>
            </a:pPr>
            <a:r>
              <a:rPr lang="en-US" sz="2200" b="1">
                <a:solidFill>
                  <a:schemeClr val="dk1"/>
                </a:solidFill>
                <a:latin typeface="Calibri"/>
                <a:ea typeface="Calibri"/>
                <a:cs typeface="Calibri"/>
                <a:sym typeface="Calibri"/>
              </a:rPr>
              <a:t>Any milestone achieved so far?</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 have tied up with two music bands.</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 have planned for organizing upcoming events.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mt="89000"/>
          </a:blip>
          <a:stretch>
            <a:fillRect/>
          </a:stretch>
        </a:blipFill>
        <a:effectLst/>
      </p:bgPr>
    </p:bg>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838200" y="231773"/>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800"/>
              <a:buFont typeface="Calibri"/>
              <a:buNone/>
            </a:pPr>
            <a:r>
              <a:rPr lang="en-US" sz="4800" b="1">
                <a:solidFill>
                  <a:schemeClr val="lt1"/>
                </a:solidFill>
                <a:latin typeface="Calibri"/>
                <a:ea typeface="Calibri"/>
                <a:cs typeface="Calibri"/>
                <a:sym typeface="Calibri"/>
              </a:rPr>
              <a:t>Organizational Plan - Team</a:t>
            </a:r>
            <a:endParaRPr sz="4800" b="1">
              <a:solidFill>
                <a:schemeClr val="lt1"/>
              </a:solidFill>
              <a:latin typeface="Calibri"/>
              <a:ea typeface="Calibri"/>
              <a:cs typeface="Calibri"/>
              <a:sym typeface="Calibri"/>
            </a:endParaRPr>
          </a:p>
        </p:txBody>
      </p:sp>
      <p:sp>
        <p:nvSpPr>
          <p:cNvPr id="206" name="Google Shape;206;p29"/>
          <p:cNvSpPr/>
          <p:nvPr/>
        </p:nvSpPr>
        <p:spPr>
          <a:xfrm>
            <a:off x="1399539" y="1551620"/>
            <a:ext cx="2609850" cy="1552575"/>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29"/>
          <p:cNvSpPr/>
          <p:nvPr/>
        </p:nvSpPr>
        <p:spPr>
          <a:xfrm>
            <a:off x="6809740" y="5229224"/>
            <a:ext cx="2609850" cy="1552575"/>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29"/>
          <p:cNvSpPr/>
          <p:nvPr/>
        </p:nvSpPr>
        <p:spPr>
          <a:xfrm>
            <a:off x="3114041" y="5217794"/>
            <a:ext cx="2609850" cy="1552575"/>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9"/>
          <p:cNvSpPr/>
          <p:nvPr/>
        </p:nvSpPr>
        <p:spPr>
          <a:xfrm>
            <a:off x="8333738" y="3431379"/>
            <a:ext cx="2609850" cy="1552575"/>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29"/>
          <p:cNvSpPr/>
          <p:nvPr/>
        </p:nvSpPr>
        <p:spPr>
          <a:xfrm>
            <a:off x="4866640" y="3408519"/>
            <a:ext cx="2609850" cy="1552575"/>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29"/>
          <p:cNvSpPr/>
          <p:nvPr/>
        </p:nvSpPr>
        <p:spPr>
          <a:xfrm>
            <a:off x="1375728" y="3380421"/>
            <a:ext cx="2609850" cy="1552575"/>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29"/>
          <p:cNvSpPr/>
          <p:nvPr/>
        </p:nvSpPr>
        <p:spPr>
          <a:xfrm>
            <a:off x="8333740" y="1557336"/>
            <a:ext cx="2609850" cy="1552575"/>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29"/>
          <p:cNvSpPr/>
          <p:nvPr/>
        </p:nvSpPr>
        <p:spPr>
          <a:xfrm>
            <a:off x="4866640" y="1557336"/>
            <a:ext cx="2609850" cy="1552575"/>
          </a:xfrm>
          <a:prstGeom prst="rect">
            <a:avLst/>
          </a:prstGeom>
          <a:solidFill>
            <a:srgbClr val="A8D08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29"/>
          <p:cNvSpPr txBox="1"/>
          <p:nvPr/>
        </p:nvSpPr>
        <p:spPr>
          <a:xfrm>
            <a:off x="1351915" y="1809750"/>
            <a:ext cx="2609850" cy="9848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Prerna Agarwal</a:t>
            </a:r>
            <a:endParaRPr/>
          </a:p>
          <a:p>
            <a:pPr marL="0" marR="0" lvl="0" indent="0" algn="ctr" rtl="0">
              <a:spcBef>
                <a:spcPts val="0"/>
              </a:spcBef>
              <a:spcAft>
                <a:spcPts val="0"/>
              </a:spcAft>
              <a:buNone/>
            </a:pPr>
            <a:r>
              <a:rPr lang="en-US" sz="2000">
                <a:solidFill>
                  <a:schemeClr val="dk1"/>
                </a:solidFill>
                <a:latin typeface="Calibri"/>
                <a:ea typeface="Calibri"/>
                <a:cs typeface="Calibri"/>
                <a:sym typeface="Calibri"/>
              </a:rPr>
              <a:t>Owner</a:t>
            </a:r>
            <a:r>
              <a:rPr lang="en-US" sz="20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29"/>
          <p:cNvSpPr txBox="1"/>
          <p:nvPr/>
        </p:nvSpPr>
        <p:spPr>
          <a:xfrm>
            <a:off x="4933315" y="1809750"/>
            <a:ext cx="2409825" cy="9848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Shruta Kasliwal</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Owner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29"/>
          <p:cNvSpPr txBox="1"/>
          <p:nvPr/>
        </p:nvSpPr>
        <p:spPr>
          <a:xfrm>
            <a:off x="8381364" y="1829038"/>
            <a:ext cx="2562225" cy="12311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Surbhi Daksh</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Financial Management Expertise and Accounts head</a:t>
            </a:r>
            <a:endParaRPr sz="1800">
              <a:solidFill>
                <a:schemeClr val="dk1"/>
              </a:solidFill>
              <a:latin typeface="Calibri"/>
              <a:ea typeface="Calibri"/>
              <a:cs typeface="Calibri"/>
              <a:sym typeface="Calibri"/>
            </a:endParaRPr>
          </a:p>
        </p:txBody>
      </p:sp>
      <p:sp>
        <p:nvSpPr>
          <p:cNvPr id="217" name="Google Shape;217;p29"/>
          <p:cNvSpPr txBox="1"/>
          <p:nvPr/>
        </p:nvSpPr>
        <p:spPr>
          <a:xfrm>
            <a:off x="1351915" y="3748090"/>
            <a:ext cx="2609850"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Pramit Jain</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Marketing Head</a:t>
            </a:r>
            <a:endParaRPr sz="1800">
              <a:solidFill>
                <a:schemeClr val="dk1"/>
              </a:solidFill>
              <a:latin typeface="Calibri"/>
              <a:ea typeface="Calibri"/>
              <a:cs typeface="Calibri"/>
              <a:sym typeface="Calibri"/>
            </a:endParaRPr>
          </a:p>
        </p:txBody>
      </p:sp>
      <p:sp>
        <p:nvSpPr>
          <p:cNvPr id="218" name="Google Shape;218;p29"/>
          <p:cNvSpPr txBox="1"/>
          <p:nvPr/>
        </p:nvSpPr>
        <p:spPr>
          <a:xfrm>
            <a:off x="5133340" y="3516689"/>
            <a:ext cx="2209800" cy="12311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Siddhartha Verma</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Customer Relationship Manager</a:t>
            </a:r>
            <a:endParaRPr sz="1800">
              <a:solidFill>
                <a:schemeClr val="dk1"/>
              </a:solidFill>
              <a:latin typeface="Calibri"/>
              <a:ea typeface="Calibri"/>
              <a:cs typeface="Calibri"/>
              <a:sym typeface="Calibri"/>
            </a:endParaRPr>
          </a:p>
        </p:txBody>
      </p:sp>
      <p:sp>
        <p:nvSpPr>
          <p:cNvPr id="219" name="Google Shape;219;p29"/>
          <p:cNvSpPr txBox="1"/>
          <p:nvPr/>
        </p:nvSpPr>
        <p:spPr>
          <a:xfrm>
            <a:off x="8333739" y="3743324"/>
            <a:ext cx="2609850" cy="12618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Raghav Khandelwal</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Business Advisor &amp; Consultant</a:t>
            </a:r>
            <a:endParaRPr/>
          </a:p>
          <a:p>
            <a:pPr marL="0" marR="0" lvl="0" indent="0" algn="ctr" rtl="0">
              <a:spcBef>
                <a:spcPts val="0"/>
              </a:spcBef>
              <a:spcAft>
                <a:spcPts val="0"/>
              </a:spcAft>
              <a:buNone/>
            </a:pPr>
            <a:endParaRPr sz="2000" b="1">
              <a:solidFill>
                <a:schemeClr val="dk1"/>
              </a:solidFill>
              <a:latin typeface="Calibri"/>
              <a:ea typeface="Calibri"/>
              <a:cs typeface="Calibri"/>
              <a:sym typeface="Calibri"/>
            </a:endParaRPr>
          </a:p>
        </p:txBody>
      </p:sp>
      <p:sp>
        <p:nvSpPr>
          <p:cNvPr id="220" name="Google Shape;220;p29"/>
          <p:cNvSpPr txBox="1"/>
          <p:nvPr/>
        </p:nvSpPr>
        <p:spPr>
          <a:xfrm>
            <a:off x="3352166" y="5513068"/>
            <a:ext cx="2133600"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Himanshu Tamle</a:t>
            </a:r>
            <a:endParaRPr sz="20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Sports bar Manager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2000" b="1">
              <a:solidFill>
                <a:schemeClr val="dk1"/>
              </a:solidFill>
              <a:latin typeface="Calibri"/>
              <a:ea typeface="Calibri"/>
              <a:cs typeface="Calibri"/>
              <a:sym typeface="Calibri"/>
            </a:endParaRPr>
          </a:p>
        </p:txBody>
      </p:sp>
      <p:sp>
        <p:nvSpPr>
          <p:cNvPr id="221" name="Google Shape;221;p29"/>
          <p:cNvSpPr txBox="1"/>
          <p:nvPr/>
        </p:nvSpPr>
        <p:spPr>
          <a:xfrm>
            <a:off x="7057390" y="5520213"/>
            <a:ext cx="2114550" cy="123110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Rahul Pruthi</a:t>
            </a:r>
            <a:endParaRPr sz="20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Assistant Manager</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mt="58999"/>
          </a:blip>
          <a:stretch>
            <a:fillRect/>
          </a:stretch>
        </a:blipFill>
        <a:effectLst/>
      </p:bgPr>
    </p:bg>
    <p:spTree>
      <p:nvGrpSpPr>
        <p:cNvPr id="1" name="Shape 225"/>
        <p:cNvGrpSpPr/>
        <p:nvPr/>
      </p:nvGrpSpPr>
      <p:grpSpPr>
        <a:xfrm>
          <a:off x="0" y="0"/>
          <a:ext cx="0" cy="0"/>
          <a:chOff x="0" y="0"/>
          <a:chExt cx="0" cy="0"/>
        </a:xfrm>
      </p:grpSpPr>
      <p:sp>
        <p:nvSpPr>
          <p:cNvPr id="226" name="Google Shape;226;p30"/>
          <p:cNvSpPr/>
          <p:nvPr/>
        </p:nvSpPr>
        <p:spPr>
          <a:xfrm>
            <a:off x="500514" y="1357162"/>
            <a:ext cx="10924673" cy="4735630"/>
          </a:xfrm>
          <a:prstGeom prst="roundRect">
            <a:avLst>
              <a:gd name="adj" fmla="val 16667"/>
            </a:avLst>
          </a:prstGeom>
          <a:solidFill>
            <a:schemeClr val="lt1">
              <a:alpha val="45882"/>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Libre Franklin"/>
              <a:buNone/>
            </a:pPr>
            <a:r>
              <a:rPr lang="en-US" sz="3600" b="1">
                <a:latin typeface="Libre Franklin"/>
                <a:ea typeface="Libre Franklin"/>
                <a:cs typeface="Libre Franklin"/>
                <a:sym typeface="Libre Franklin"/>
              </a:rPr>
              <a:t>Organizational Plan - Team</a:t>
            </a:r>
            <a:r>
              <a:rPr lang="en-US" sz="4400">
                <a:latin typeface="Libre Franklin"/>
                <a:ea typeface="Libre Franklin"/>
                <a:cs typeface="Libre Franklin"/>
                <a:sym typeface="Libre Franklin"/>
              </a:rPr>
              <a:t/>
            </a:r>
            <a:br>
              <a:rPr lang="en-US" sz="4400">
                <a:latin typeface="Libre Franklin"/>
                <a:ea typeface="Libre Franklin"/>
                <a:cs typeface="Libre Franklin"/>
                <a:sym typeface="Libre Franklin"/>
              </a:rPr>
            </a:br>
            <a:endParaRPr/>
          </a:p>
        </p:txBody>
      </p:sp>
      <p:sp>
        <p:nvSpPr>
          <p:cNvPr id="228" name="Google Shape;228;p30"/>
          <p:cNvSpPr txBox="1">
            <a:spLocks noGrp="1"/>
          </p:cNvSpPr>
          <p:nvPr>
            <p:ph type="body" idx="1"/>
          </p:nvPr>
        </p:nvSpPr>
        <p:spPr>
          <a:xfrm>
            <a:off x="838200" y="1323975"/>
            <a:ext cx="10515600" cy="390254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600"/>
              <a:buNone/>
            </a:pPr>
            <a:endParaRPr sz="3600">
              <a:latin typeface="Libre Franklin"/>
              <a:ea typeface="Libre Franklin"/>
              <a:cs typeface="Libre Franklin"/>
              <a:sym typeface="Libre Franklin"/>
            </a:endParaRPr>
          </a:p>
          <a:p>
            <a:pPr marL="0" marR="0" lvl="0" indent="0" algn="l" rtl="0">
              <a:lnSpc>
                <a:spcPct val="90000"/>
              </a:lnSpc>
              <a:spcBef>
                <a:spcPts val="0"/>
              </a:spcBef>
              <a:spcAft>
                <a:spcPts val="0"/>
              </a:spcAft>
              <a:buClr>
                <a:schemeClr val="dk1"/>
              </a:buClr>
              <a:buSzPts val="2800"/>
              <a:buNone/>
            </a:pPr>
            <a:r>
              <a:rPr lang="en-US" sz="2800" b="1">
                <a:latin typeface="Libre Franklin"/>
                <a:ea typeface="Libre Franklin"/>
                <a:cs typeface="Libre Franklin"/>
                <a:sym typeface="Libre Franklin"/>
              </a:rPr>
              <a:t>Show us your advisors / investors</a:t>
            </a:r>
            <a:endParaRPr/>
          </a:p>
          <a:p>
            <a:pPr marL="285750" marR="0" lvl="0" indent="-285750" algn="l" rtl="0">
              <a:lnSpc>
                <a:spcPct val="90000"/>
              </a:lnSpc>
              <a:spcBef>
                <a:spcPts val="0"/>
              </a:spcBef>
              <a:spcAft>
                <a:spcPts val="0"/>
              </a:spcAft>
              <a:buClr>
                <a:schemeClr val="dk1"/>
              </a:buClr>
              <a:buSzPts val="2800"/>
              <a:buFont typeface="Arial"/>
              <a:buChar char="•"/>
            </a:pPr>
            <a:r>
              <a:rPr lang="en-US" sz="2800">
                <a:latin typeface="Libre Franklin"/>
                <a:ea typeface="Libre Franklin"/>
                <a:cs typeface="Libre Franklin"/>
                <a:sym typeface="Libre Franklin"/>
              </a:rPr>
              <a:t>Friends and family, Business Consultancy firm, Private Investors and banking institutions</a:t>
            </a:r>
            <a:endParaRPr sz="2400">
              <a:latin typeface="Libre Franklin"/>
              <a:ea typeface="Libre Franklin"/>
              <a:cs typeface="Libre Franklin"/>
              <a:sym typeface="Libre Franklin"/>
            </a:endParaRPr>
          </a:p>
          <a:p>
            <a:pPr marL="0" marR="0" lvl="0" indent="0" algn="l" rtl="0">
              <a:lnSpc>
                <a:spcPct val="90000"/>
              </a:lnSpc>
              <a:spcBef>
                <a:spcPts val="0"/>
              </a:spcBef>
              <a:spcAft>
                <a:spcPts val="0"/>
              </a:spcAft>
              <a:buClr>
                <a:schemeClr val="dk1"/>
              </a:buClr>
              <a:buSzPts val="2800"/>
              <a:buNone/>
            </a:pPr>
            <a:endParaRPr sz="2800">
              <a:latin typeface="Libre Franklin"/>
              <a:ea typeface="Libre Franklin"/>
              <a:cs typeface="Libre Franklin"/>
              <a:sym typeface="Libre Franklin"/>
            </a:endParaRPr>
          </a:p>
          <a:p>
            <a:pPr marL="0" marR="0" lvl="0" indent="0" algn="l" rtl="0">
              <a:lnSpc>
                <a:spcPct val="90000"/>
              </a:lnSpc>
              <a:spcBef>
                <a:spcPts val="0"/>
              </a:spcBef>
              <a:spcAft>
                <a:spcPts val="0"/>
              </a:spcAft>
              <a:buClr>
                <a:schemeClr val="dk1"/>
              </a:buClr>
              <a:buSzPts val="2800"/>
              <a:buNone/>
            </a:pPr>
            <a:r>
              <a:rPr lang="en-US" sz="2800" b="1">
                <a:latin typeface="Libre Franklin"/>
                <a:ea typeface="Libre Franklin"/>
                <a:cs typeface="Libre Franklin"/>
                <a:sym typeface="Libre Franklin"/>
              </a:rPr>
              <a:t>Commitment:-</a:t>
            </a:r>
            <a:endParaRPr/>
          </a:p>
          <a:p>
            <a:pPr marL="0" marR="0" lvl="0" indent="0" algn="l" rtl="0">
              <a:lnSpc>
                <a:spcPct val="90000"/>
              </a:lnSpc>
              <a:spcBef>
                <a:spcPts val="0"/>
              </a:spcBef>
              <a:spcAft>
                <a:spcPts val="0"/>
              </a:spcAft>
              <a:buClr>
                <a:schemeClr val="dk1"/>
              </a:buClr>
              <a:buSzPts val="2800"/>
              <a:buNone/>
            </a:pPr>
            <a:r>
              <a:rPr lang="en-US" sz="2800" b="1">
                <a:latin typeface="Libre Franklin"/>
                <a:ea typeface="Libre Franklin"/>
                <a:cs typeface="Libre Franklin"/>
                <a:sym typeface="Libre Franklin"/>
              </a:rPr>
              <a:t>Not only we have the resources but also the have a laid out business plan which has made our idea into a reality</a:t>
            </a:r>
            <a:r>
              <a:rPr lang="en-US" b="1">
                <a:latin typeface="Libre Franklin"/>
                <a:ea typeface="Libre Franklin"/>
                <a:cs typeface="Libre Franklin"/>
                <a:sym typeface="Libre Franklin"/>
              </a:rPr>
              <a:t>.</a:t>
            </a:r>
            <a:r>
              <a:rPr lang="en-US" sz="2800" b="1">
                <a:latin typeface="Libre Franklin"/>
                <a:ea typeface="Libre Franklin"/>
                <a:cs typeface="Libre Franklin"/>
                <a:sym typeface="Libre Franklin"/>
              </a:rPr>
              <a:t> We commit to provide the best live streaming sports experience. </a:t>
            </a:r>
            <a:endParaRPr sz="700" b="1"/>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mt="76000"/>
          </a:blip>
          <a:stretch>
            <a:fillRect/>
          </a:stretch>
        </a:blipFill>
        <a:effectLst/>
      </p:bgPr>
    </p:bg>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979170" y="91440"/>
            <a:ext cx="10515600" cy="88455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Libre Franklin"/>
              <a:buNone/>
            </a:pPr>
            <a:r>
              <a:rPr lang="en-US" sz="5400" b="1">
                <a:solidFill>
                  <a:schemeClr val="lt1"/>
                </a:solidFill>
                <a:latin typeface="Libre Franklin"/>
                <a:ea typeface="Libre Franklin"/>
                <a:cs typeface="Libre Franklin"/>
                <a:sym typeface="Libre Franklin"/>
              </a:rPr>
              <a:t>Legal Identity and Brand Name</a:t>
            </a:r>
            <a:endParaRPr sz="5400">
              <a:solidFill>
                <a:schemeClr val="lt1"/>
              </a:solidFill>
            </a:endParaRPr>
          </a:p>
        </p:txBody>
      </p:sp>
      <p:sp>
        <p:nvSpPr>
          <p:cNvPr id="234" name="Google Shape;234;p31"/>
          <p:cNvSpPr/>
          <p:nvPr/>
        </p:nvSpPr>
        <p:spPr>
          <a:xfrm>
            <a:off x="3182620" y="1216659"/>
            <a:ext cx="6062980" cy="1200468"/>
          </a:xfrm>
          <a:prstGeom prst="roundRect">
            <a:avLst>
              <a:gd name="adj" fmla="val 16667"/>
            </a:avLst>
          </a:prstGeom>
          <a:solidFill>
            <a:srgbClr val="F7CAA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31"/>
          <p:cNvSpPr/>
          <p:nvPr/>
        </p:nvSpPr>
        <p:spPr>
          <a:xfrm>
            <a:off x="1259840" y="2560320"/>
            <a:ext cx="4836160" cy="4206240"/>
          </a:xfrm>
          <a:prstGeom prst="roundRect">
            <a:avLst>
              <a:gd name="adj" fmla="val 16667"/>
            </a:avLst>
          </a:prstGeom>
          <a:solidFill>
            <a:srgbClr val="F7CAA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31"/>
          <p:cNvSpPr/>
          <p:nvPr/>
        </p:nvSpPr>
        <p:spPr>
          <a:xfrm>
            <a:off x="7104380" y="3206214"/>
            <a:ext cx="3556000" cy="1442403"/>
          </a:xfrm>
          <a:prstGeom prst="roundRect">
            <a:avLst>
              <a:gd name="adj" fmla="val 16667"/>
            </a:avLst>
          </a:prstGeom>
          <a:solidFill>
            <a:srgbClr val="F7CAA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31"/>
          <p:cNvSpPr/>
          <p:nvPr/>
        </p:nvSpPr>
        <p:spPr>
          <a:xfrm>
            <a:off x="7104380" y="5047723"/>
            <a:ext cx="3556000" cy="1442403"/>
          </a:xfrm>
          <a:prstGeom prst="roundRect">
            <a:avLst>
              <a:gd name="adj" fmla="val 16667"/>
            </a:avLst>
          </a:prstGeom>
          <a:solidFill>
            <a:srgbClr val="F7CAA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31"/>
          <p:cNvSpPr txBox="1"/>
          <p:nvPr/>
        </p:nvSpPr>
        <p:spPr>
          <a:xfrm>
            <a:off x="3309620" y="1216659"/>
            <a:ext cx="5854700"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dk1"/>
              </a:buClr>
              <a:buSzPts val="2400"/>
              <a:buFont typeface="Calibri"/>
              <a:buNone/>
            </a:pPr>
            <a:r>
              <a:rPr lang="en-US" sz="2400" b="1">
                <a:solidFill>
                  <a:schemeClr val="dk1"/>
                </a:solidFill>
                <a:latin typeface="Calibri"/>
                <a:ea typeface="Calibri"/>
                <a:cs typeface="Calibri"/>
                <a:sym typeface="Calibri"/>
              </a:rPr>
              <a:t>Company Incorporation:</a:t>
            </a:r>
            <a:endParaRPr sz="1050" b="1">
              <a:solidFill>
                <a:schemeClr val="dk1"/>
              </a:solidFill>
              <a:latin typeface="Calibri"/>
              <a:ea typeface="Calibri"/>
              <a:cs typeface="Calibri"/>
              <a:sym typeface="Calibri"/>
            </a:endParaRPr>
          </a:p>
          <a:p>
            <a:pPr marL="0" marR="0" lvl="0" indent="0" algn="ctr" rtl="0">
              <a:lnSpc>
                <a:spcPct val="120000"/>
              </a:lnSpc>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Registered as </a:t>
            </a:r>
            <a:r>
              <a:rPr lang="en-US" sz="1800" b="1">
                <a:solidFill>
                  <a:schemeClr val="dk1"/>
                </a:solidFill>
                <a:latin typeface="Calibri"/>
                <a:ea typeface="Calibri"/>
                <a:cs typeface="Calibri"/>
                <a:sym typeface="Calibri"/>
              </a:rPr>
              <a:t>SPSR Private limited company</a:t>
            </a:r>
            <a:r>
              <a:rPr lang="en-US" sz="1800">
                <a:solidFill>
                  <a:schemeClr val="dk1"/>
                </a:solidFill>
                <a:latin typeface="Calibri"/>
                <a:ea typeface="Calibri"/>
                <a:cs typeface="Calibri"/>
                <a:sym typeface="Calibri"/>
              </a:rPr>
              <a:t> under Companies Act, 2013</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31"/>
          <p:cNvSpPr txBox="1"/>
          <p:nvPr/>
        </p:nvSpPr>
        <p:spPr>
          <a:xfrm>
            <a:off x="1311910" y="2773044"/>
            <a:ext cx="4836160" cy="395492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Key Legal Compliances</a:t>
            </a:r>
            <a:r>
              <a:rPr lang="en-US" sz="1400" b="1">
                <a:solidFill>
                  <a:schemeClr val="dk1"/>
                </a:solidFill>
                <a:latin typeface="Calibri"/>
                <a:ea typeface="Calibri"/>
                <a:cs typeface="Calibri"/>
                <a:sym typeface="Calibri"/>
              </a:rPr>
              <a:t>:</a:t>
            </a:r>
            <a:endParaRPr/>
          </a:p>
          <a:p>
            <a:pPr marL="361950" marR="0" lvl="0" indent="-285750" algn="l" rtl="0">
              <a:lnSpc>
                <a:spcPct val="150000"/>
              </a:lnSpc>
              <a:spcBef>
                <a:spcPts val="0"/>
              </a:spcBef>
              <a:spcAft>
                <a:spcPts val="0"/>
              </a:spcAft>
              <a:buClr>
                <a:schemeClr val="dk1"/>
              </a:buClr>
              <a:buSzPts val="1200"/>
              <a:buFont typeface="Arial"/>
              <a:buChar char="•"/>
            </a:pPr>
            <a:r>
              <a:rPr lang="en-US" sz="1400">
                <a:solidFill>
                  <a:schemeClr val="dk1"/>
                </a:solidFill>
                <a:latin typeface="Calibri"/>
                <a:ea typeface="Calibri"/>
                <a:cs typeface="Calibri"/>
                <a:sym typeface="Calibri"/>
              </a:rPr>
              <a:t>  Rules &amp; Regulations of Companies Act, 2013,  </a:t>
            </a:r>
            <a:endParaRPr/>
          </a:p>
          <a:p>
            <a:pPr marL="361950" marR="0" lvl="0" indent="-285750" algn="l" rtl="0">
              <a:lnSpc>
                <a:spcPct val="150000"/>
              </a:lnSpc>
              <a:spcBef>
                <a:spcPts val="0"/>
              </a:spcBef>
              <a:spcAft>
                <a:spcPts val="0"/>
              </a:spcAft>
              <a:buClr>
                <a:schemeClr val="dk1"/>
              </a:buClr>
              <a:buSzPts val="1200"/>
              <a:buFont typeface="Arial"/>
              <a:buChar char="•"/>
            </a:pPr>
            <a:r>
              <a:rPr lang="en-US" sz="1400">
                <a:solidFill>
                  <a:schemeClr val="dk1"/>
                </a:solidFill>
                <a:latin typeface="Calibri"/>
                <a:ea typeface="Calibri"/>
                <a:cs typeface="Calibri"/>
                <a:sym typeface="Calibri"/>
              </a:rPr>
              <a:t>  Registered Branding under Brand Name- “11 PINS DOWN”</a:t>
            </a:r>
            <a:endParaRPr/>
          </a:p>
          <a:p>
            <a:pPr marL="361950" marR="0" lvl="0" indent="-285750" algn="l" rtl="0">
              <a:lnSpc>
                <a:spcPct val="150000"/>
              </a:lnSpc>
              <a:spcBef>
                <a:spcPts val="0"/>
              </a:spcBef>
              <a:spcAft>
                <a:spcPts val="0"/>
              </a:spcAft>
              <a:buClr>
                <a:schemeClr val="dk1"/>
              </a:buClr>
              <a:buSzPts val="1200"/>
              <a:buFont typeface="Arial"/>
              <a:buChar char="•"/>
            </a:pPr>
            <a:r>
              <a:rPr lang="en-US" sz="1400">
                <a:solidFill>
                  <a:schemeClr val="dk1"/>
                </a:solidFill>
                <a:latin typeface="Calibri"/>
                <a:ea typeface="Calibri"/>
                <a:cs typeface="Calibri"/>
                <a:sym typeface="Calibri"/>
              </a:rPr>
              <a:t>  FASSAI registration for restaurant licensing	</a:t>
            </a:r>
            <a:endParaRPr/>
          </a:p>
          <a:p>
            <a:pPr marL="361950" marR="0" lvl="0" indent="-285750" algn="l" rtl="0">
              <a:lnSpc>
                <a:spcPct val="150000"/>
              </a:lnSpc>
              <a:spcBef>
                <a:spcPts val="0"/>
              </a:spcBef>
              <a:spcAft>
                <a:spcPts val="0"/>
              </a:spcAft>
              <a:buClr>
                <a:schemeClr val="dk1"/>
              </a:buClr>
              <a:buSzPts val="1200"/>
              <a:buFont typeface="Arial"/>
              <a:buChar char="•"/>
            </a:pPr>
            <a:r>
              <a:rPr lang="en-US" sz="1400">
                <a:solidFill>
                  <a:schemeClr val="dk1"/>
                </a:solidFill>
                <a:latin typeface="Calibri"/>
                <a:ea typeface="Calibri"/>
                <a:cs typeface="Calibri"/>
                <a:sym typeface="Calibri"/>
              </a:rPr>
              <a:t>  Liquor License and Bar License</a:t>
            </a:r>
            <a:endParaRPr/>
          </a:p>
          <a:p>
            <a:pPr marL="361950" marR="0" lvl="0" indent="-285750" algn="l" rtl="0">
              <a:lnSpc>
                <a:spcPct val="150000"/>
              </a:lnSpc>
              <a:spcBef>
                <a:spcPts val="0"/>
              </a:spcBef>
              <a:spcAft>
                <a:spcPts val="0"/>
              </a:spcAft>
              <a:buClr>
                <a:schemeClr val="dk1"/>
              </a:buClr>
              <a:buSzPts val="1200"/>
              <a:buFont typeface="Arial"/>
              <a:buChar char="•"/>
            </a:pPr>
            <a:r>
              <a:rPr lang="en-US" sz="1400">
                <a:solidFill>
                  <a:schemeClr val="dk1"/>
                </a:solidFill>
                <a:latin typeface="Calibri"/>
                <a:ea typeface="Calibri"/>
                <a:cs typeface="Calibri"/>
                <a:sym typeface="Calibri"/>
              </a:rPr>
              <a:t>  Approval and NOC from Local Authority</a:t>
            </a:r>
            <a:endParaRPr/>
          </a:p>
          <a:p>
            <a:pPr marL="361950" marR="0" lvl="0" indent="-285750" algn="l" rtl="0">
              <a:lnSpc>
                <a:spcPct val="150000"/>
              </a:lnSpc>
              <a:spcBef>
                <a:spcPts val="0"/>
              </a:spcBef>
              <a:spcAft>
                <a:spcPts val="0"/>
              </a:spcAft>
              <a:buClr>
                <a:schemeClr val="dk1"/>
              </a:buClr>
              <a:buSzPts val="1200"/>
              <a:buFont typeface="Arial"/>
              <a:buChar char="•"/>
            </a:pPr>
            <a:r>
              <a:rPr lang="en-US" sz="1400">
                <a:solidFill>
                  <a:schemeClr val="dk1"/>
                </a:solidFill>
                <a:latin typeface="Calibri"/>
                <a:ea typeface="Calibri"/>
                <a:cs typeface="Calibri"/>
                <a:sym typeface="Calibri"/>
              </a:rPr>
              <a:t> License for playing music or videos</a:t>
            </a:r>
            <a:endParaRPr/>
          </a:p>
          <a:p>
            <a:pPr marL="361950" marR="0" lvl="0" indent="-285750" algn="l" rtl="0">
              <a:lnSpc>
                <a:spcPct val="150000"/>
              </a:lnSpc>
              <a:spcBef>
                <a:spcPts val="0"/>
              </a:spcBef>
              <a:spcAft>
                <a:spcPts val="0"/>
              </a:spcAft>
              <a:buClr>
                <a:schemeClr val="dk1"/>
              </a:buClr>
              <a:buSzPts val="1200"/>
              <a:buFont typeface="Arial"/>
              <a:buChar char="•"/>
            </a:pPr>
            <a:r>
              <a:rPr lang="en-US" sz="1400">
                <a:solidFill>
                  <a:schemeClr val="dk1"/>
                </a:solidFill>
                <a:latin typeface="Calibri"/>
                <a:ea typeface="Calibri"/>
                <a:cs typeface="Calibri"/>
                <a:sym typeface="Calibri"/>
              </a:rPr>
              <a:t> Pollution clearance</a:t>
            </a:r>
            <a:endParaRPr sz="1400">
              <a:solidFill>
                <a:schemeClr val="dk1"/>
              </a:solidFill>
              <a:latin typeface="Calibri"/>
              <a:ea typeface="Calibri"/>
              <a:cs typeface="Calibri"/>
              <a:sym typeface="Calibri"/>
            </a:endParaRPr>
          </a:p>
          <a:p>
            <a:pPr marL="355600" marR="0" lvl="0" indent="-285750" algn="l" rtl="0">
              <a:lnSpc>
                <a:spcPct val="150000"/>
              </a:lnSpc>
              <a:spcBef>
                <a:spcPts val="0"/>
              </a:spcBef>
              <a:spcAft>
                <a:spcPts val="0"/>
              </a:spcAft>
              <a:buClr>
                <a:schemeClr val="dk1"/>
              </a:buClr>
              <a:buSzPts val="1300"/>
              <a:buFont typeface="Arial"/>
              <a:buChar char="•"/>
            </a:pPr>
            <a:r>
              <a:rPr lang="en-US" sz="1400">
                <a:solidFill>
                  <a:schemeClr val="dk1"/>
                </a:solidFill>
                <a:latin typeface="Calibri"/>
                <a:ea typeface="Calibri"/>
                <a:cs typeface="Calibri"/>
                <a:sym typeface="Calibri"/>
              </a:rPr>
              <a:t> Lease Agreement, Trademarks</a:t>
            </a:r>
            <a:endParaRPr/>
          </a:p>
          <a:p>
            <a:pPr marL="355600" marR="0" lvl="0" indent="-285750" algn="l" rtl="0">
              <a:lnSpc>
                <a:spcPct val="150000"/>
              </a:lnSpc>
              <a:spcBef>
                <a:spcPts val="0"/>
              </a:spcBef>
              <a:spcAft>
                <a:spcPts val="0"/>
              </a:spcAft>
              <a:buClr>
                <a:schemeClr val="dk1"/>
              </a:buClr>
              <a:buSzPts val="1300"/>
              <a:buFont typeface="Arial"/>
              <a:buChar char="•"/>
            </a:pPr>
            <a:r>
              <a:rPr lang="en-US" sz="1400">
                <a:solidFill>
                  <a:schemeClr val="dk1"/>
                </a:solidFill>
                <a:latin typeface="Calibri"/>
                <a:ea typeface="Calibri"/>
                <a:cs typeface="Calibri"/>
                <a:sym typeface="Calibri"/>
              </a:rPr>
              <a:t> Fire Inspection &amp; Safety</a:t>
            </a:r>
            <a:endParaRPr/>
          </a:p>
          <a:p>
            <a:pPr marL="355600" marR="0" lvl="0" indent="-285750" algn="l" rtl="0">
              <a:lnSpc>
                <a:spcPct val="150000"/>
              </a:lnSpc>
              <a:spcBef>
                <a:spcPts val="0"/>
              </a:spcBef>
              <a:spcAft>
                <a:spcPts val="0"/>
              </a:spcAft>
              <a:buClr>
                <a:schemeClr val="dk1"/>
              </a:buClr>
              <a:buSzPts val="1300"/>
              <a:buFont typeface="Arial"/>
              <a:buChar char="•"/>
            </a:pPr>
            <a:r>
              <a:rPr lang="en-US" sz="1400">
                <a:solidFill>
                  <a:schemeClr val="dk1"/>
                </a:solidFill>
                <a:latin typeface="Calibri"/>
                <a:ea typeface="Calibri"/>
                <a:cs typeface="Calibri"/>
                <a:sym typeface="Calibri"/>
              </a:rPr>
              <a:t> Insurance of Premises, exclusive  equipment's, Fire, Health</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0" name="Google Shape;240;p31"/>
          <p:cNvSpPr txBox="1"/>
          <p:nvPr/>
        </p:nvSpPr>
        <p:spPr>
          <a:xfrm>
            <a:off x="7670800" y="3727330"/>
            <a:ext cx="257048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Brand(s)</a:t>
            </a:r>
            <a:r>
              <a:rPr lang="en-US" sz="1800">
                <a:solidFill>
                  <a:schemeClr val="dk1"/>
                </a:solidFill>
                <a:latin typeface="Calibri"/>
                <a:ea typeface="Calibri"/>
                <a:cs typeface="Calibri"/>
                <a:sym typeface="Calibri"/>
              </a:rPr>
              <a:t>: 11 Pins Down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31"/>
          <p:cNvSpPr txBox="1"/>
          <p:nvPr/>
        </p:nvSpPr>
        <p:spPr>
          <a:xfrm>
            <a:off x="7236932" y="5289797"/>
            <a:ext cx="328581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TAGLINE</a:t>
            </a: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TURNING YOU INTO SPORTS LOVER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63000"/>
          </a:blip>
          <a:stretch>
            <a:fillRect/>
          </a:stretch>
        </a:blipFill>
        <a:effectLst/>
      </p:bgPr>
    </p:bg>
    <p:spTree>
      <p:nvGrpSpPr>
        <p:cNvPr id="1" name="Shape 91"/>
        <p:cNvGrpSpPr/>
        <p:nvPr/>
      </p:nvGrpSpPr>
      <p:grpSpPr>
        <a:xfrm>
          <a:off x="0" y="0"/>
          <a:ext cx="0" cy="0"/>
          <a:chOff x="0" y="0"/>
          <a:chExt cx="0" cy="0"/>
        </a:xfrm>
      </p:grpSpPr>
      <p:sp>
        <p:nvSpPr>
          <p:cNvPr id="92" name="Google Shape;92;p14"/>
          <p:cNvSpPr/>
          <p:nvPr/>
        </p:nvSpPr>
        <p:spPr>
          <a:xfrm>
            <a:off x="802640" y="1463040"/>
            <a:ext cx="10891520" cy="5008880"/>
          </a:xfrm>
          <a:prstGeom prst="roundRect">
            <a:avLst>
              <a:gd name="adj" fmla="val 16667"/>
            </a:avLst>
          </a:pr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4"/>
          <p:cNvSpPr txBox="1">
            <a:spLocks noGrp="1"/>
          </p:cNvSpPr>
          <p:nvPr>
            <p:ph type="title"/>
          </p:nvPr>
        </p:nvSpPr>
        <p:spPr>
          <a:xfrm>
            <a:off x="542925" y="2508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Calibri"/>
              <a:buNone/>
            </a:pPr>
            <a:r>
              <a:rPr lang="en-US" sz="6000" b="1">
                <a:solidFill>
                  <a:schemeClr val="lt1"/>
                </a:solidFill>
              </a:rPr>
              <a:t>Genesis of the idea</a:t>
            </a:r>
            <a:endParaRPr sz="6000" b="1">
              <a:solidFill>
                <a:schemeClr val="lt1"/>
              </a:solidFill>
            </a:endParaRPr>
          </a:p>
        </p:txBody>
      </p:sp>
      <p:sp>
        <p:nvSpPr>
          <p:cNvPr id="94" name="Google Shape;94;p14"/>
          <p:cNvSpPr txBox="1">
            <a:spLocks noGrp="1"/>
          </p:cNvSpPr>
          <p:nvPr>
            <p:ph type="body" idx="1"/>
          </p:nvPr>
        </p:nvSpPr>
        <p:spPr>
          <a:xfrm>
            <a:off x="1209040" y="1825625"/>
            <a:ext cx="10078720" cy="4178935"/>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2200"/>
              <a:buNone/>
            </a:pPr>
            <a:r>
              <a:rPr lang="en-US" sz="2200" b="1" i="0"/>
              <a:t>Sports are becoming increasingly common in India, and people enjoy watching them with their friends and relatives. However, it is not always possible to visit each other's homes and drink. </a:t>
            </a:r>
            <a:endParaRPr/>
          </a:p>
          <a:p>
            <a:pPr marL="0" marR="0" lvl="0" indent="0" algn="l" rtl="0">
              <a:lnSpc>
                <a:spcPct val="100000"/>
              </a:lnSpc>
              <a:spcBef>
                <a:spcPts val="0"/>
              </a:spcBef>
              <a:spcAft>
                <a:spcPts val="0"/>
              </a:spcAft>
              <a:buClr>
                <a:schemeClr val="dk1"/>
              </a:buClr>
              <a:buSzPts val="2200"/>
              <a:buNone/>
            </a:pPr>
            <a:r>
              <a:rPr lang="en-US" sz="2200" b="1" i="0"/>
              <a:t>As a result, we came up with the concept of a sports bar where family and friends could meet to watch sports and drink beverages.</a:t>
            </a:r>
            <a:endParaRPr/>
          </a:p>
          <a:p>
            <a:pPr marL="0" marR="0" lvl="0" indent="0" algn="l" rtl="0">
              <a:lnSpc>
                <a:spcPct val="100000"/>
              </a:lnSpc>
              <a:spcBef>
                <a:spcPts val="0"/>
              </a:spcBef>
              <a:spcAft>
                <a:spcPts val="0"/>
              </a:spcAft>
              <a:buClr>
                <a:schemeClr val="dk1"/>
              </a:buClr>
              <a:buSzPts val="2200"/>
              <a:buNone/>
            </a:pPr>
            <a:endParaRPr sz="2200" b="1" i="0"/>
          </a:p>
          <a:p>
            <a:pPr marL="0" marR="0" lvl="0" indent="0" algn="l" rtl="0">
              <a:lnSpc>
                <a:spcPct val="100000"/>
              </a:lnSpc>
              <a:spcBef>
                <a:spcPts val="0"/>
              </a:spcBef>
              <a:spcAft>
                <a:spcPts val="0"/>
              </a:spcAft>
              <a:buClr>
                <a:schemeClr val="dk1"/>
              </a:buClr>
              <a:buSzPts val="2200"/>
              <a:buNone/>
            </a:pPr>
            <a:r>
              <a:rPr lang="en-US" sz="2200" b="1"/>
              <a:t>The presence of sports bar café is very limited where people can enjoy drinks along with big sports screen. </a:t>
            </a:r>
            <a:endParaRPr/>
          </a:p>
          <a:p>
            <a:pPr marL="0" marR="0" lvl="0" indent="0" algn="l" rtl="0">
              <a:lnSpc>
                <a:spcPct val="100000"/>
              </a:lnSpc>
              <a:spcBef>
                <a:spcPts val="0"/>
              </a:spcBef>
              <a:spcAft>
                <a:spcPts val="0"/>
              </a:spcAft>
              <a:buClr>
                <a:schemeClr val="dk1"/>
              </a:buClr>
              <a:buSzPts val="2200"/>
              <a:buNone/>
            </a:pPr>
            <a:r>
              <a:rPr lang="en-US" sz="2200" b="1"/>
              <a:t>Before our proposed idea these alternatives were available:</a:t>
            </a:r>
            <a:endParaRPr sz="2200" b="1"/>
          </a:p>
          <a:p>
            <a:pPr marL="285750" marR="0" lvl="0" indent="-285750" algn="l" rtl="0">
              <a:lnSpc>
                <a:spcPct val="100000"/>
              </a:lnSpc>
              <a:spcBef>
                <a:spcPts val="0"/>
              </a:spcBef>
              <a:spcAft>
                <a:spcPts val="0"/>
              </a:spcAft>
              <a:buClr>
                <a:schemeClr val="dk1"/>
              </a:buClr>
              <a:buSzPts val="1400"/>
              <a:buFont typeface="Arial"/>
              <a:buChar char="•"/>
            </a:pPr>
            <a:r>
              <a:rPr lang="en-US" sz="2200" b="1"/>
              <a:t>Sports Café (No bar)</a:t>
            </a:r>
            <a:endParaRPr sz="2200" b="1"/>
          </a:p>
          <a:p>
            <a:pPr marL="285750" marR="0" lvl="0" indent="-285750" algn="l" rtl="0">
              <a:lnSpc>
                <a:spcPct val="100000"/>
              </a:lnSpc>
              <a:spcBef>
                <a:spcPts val="0"/>
              </a:spcBef>
              <a:spcAft>
                <a:spcPts val="0"/>
              </a:spcAft>
              <a:buClr>
                <a:schemeClr val="dk1"/>
              </a:buClr>
              <a:buSzPts val="1400"/>
              <a:buFont typeface="Arial"/>
              <a:buChar char="•"/>
            </a:pPr>
            <a:r>
              <a:rPr lang="en-US" sz="2200" b="1"/>
              <a:t>Open air sports screening</a:t>
            </a:r>
            <a:endParaRPr sz="2200" b="1"/>
          </a:p>
          <a:p>
            <a:pPr marL="228600" lvl="0" indent="-101600" algn="l" rtl="0">
              <a:lnSpc>
                <a:spcPct val="100000"/>
              </a:lnSpc>
              <a:spcBef>
                <a:spcPts val="1000"/>
              </a:spcBef>
              <a:spcAft>
                <a:spcPts val="0"/>
              </a:spcAft>
              <a:buClr>
                <a:schemeClr val="dk1"/>
              </a:buClr>
              <a:buSzPts val="2000"/>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mt="40000"/>
          </a:blip>
          <a:stretch>
            <a:fillRect/>
          </a:stretch>
        </a:blipFill>
        <a:effectLst/>
      </p:bgPr>
    </p:bg>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a:latin typeface="Calibri"/>
                <a:ea typeface="Calibri"/>
                <a:cs typeface="Calibri"/>
                <a:sym typeface="Calibri"/>
              </a:rPr>
              <a:t>Risk</a:t>
            </a:r>
            <a:r>
              <a:rPr lang="en-US" sz="4000" b="1"/>
              <a:t> </a:t>
            </a:r>
            <a:r>
              <a:rPr lang="en-US" sz="4000" b="1">
                <a:latin typeface="Calibri"/>
                <a:ea typeface="Calibri"/>
                <a:cs typeface="Calibri"/>
                <a:sym typeface="Calibri"/>
              </a:rPr>
              <a:t>Involved</a:t>
            </a:r>
            <a:r>
              <a:rPr lang="en-US" sz="4400" b="1">
                <a:solidFill>
                  <a:srgbClr val="FAF9F9"/>
                </a:solidFill>
              </a:rPr>
              <a:t/>
            </a:r>
            <a:br>
              <a:rPr lang="en-US" sz="4400" b="1">
                <a:solidFill>
                  <a:srgbClr val="FAF9F9"/>
                </a:solidFill>
              </a:rPr>
            </a:br>
            <a:endParaRPr/>
          </a:p>
        </p:txBody>
      </p:sp>
      <p:graphicFrame>
        <p:nvGraphicFramePr>
          <p:cNvPr id="247" name="Google Shape;247;p32"/>
          <p:cNvGraphicFramePr/>
          <p:nvPr/>
        </p:nvGraphicFramePr>
        <p:xfrm>
          <a:off x="528320" y="1605280"/>
          <a:ext cx="3000000" cy="3000000"/>
        </p:xfrm>
        <a:graphic>
          <a:graphicData uri="http://schemas.openxmlformats.org/drawingml/2006/table">
            <a:tbl>
              <a:tblPr firstRow="1" bandRow="1">
                <a:noFill/>
                <a:tableStyleId>{C97439CA-00C0-4D76-B4AC-B085FDA38114}</a:tableStyleId>
              </a:tblPr>
              <a:tblGrid>
                <a:gridCol w="3667750">
                  <a:extLst>
                    <a:ext uri="{9D8B030D-6E8A-4147-A177-3AD203B41FA5}">
                      <a16:colId xmlns:a16="http://schemas.microsoft.com/office/drawing/2014/main" val="20000"/>
                    </a:ext>
                  </a:extLst>
                </a:gridCol>
                <a:gridCol w="3667750">
                  <a:extLst>
                    <a:ext uri="{9D8B030D-6E8A-4147-A177-3AD203B41FA5}">
                      <a16:colId xmlns:a16="http://schemas.microsoft.com/office/drawing/2014/main" val="20001"/>
                    </a:ext>
                  </a:extLst>
                </a:gridCol>
                <a:gridCol w="3667750">
                  <a:extLst>
                    <a:ext uri="{9D8B030D-6E8A-4147-A177-3AD203B41FA5}">
                      <a16:colId xmlns:a16="http://schemas.microsoft.com/office/drawing/2014/main" val="20002"/>
                    </a:ext>
                  </a:extLst>
                </a:gridCol>
              </a:tblGrid>
              <a:tr h="524800">
                <a:tc>
                  <a:txBody>
                    <a:bodyPr/>
                    <a:lstStyle/>
                    <a:p>
                      <a:pPr marL="0" marR="0" lvl="0" indent="0" algn="ctr" rtl="0">
                        <a:spcBef>
                          <a:spcPts val="0"/>
                        </a:spcBef>
                        <a:spcAft>
                          <a:spcPts val="0"/>
                        </a:spcAft>
                        <a:buClr>
                          <a:schemeClr val="dk1"/>
                        </a:buClr>
                        <a:buSzPts val="1800"/>
                        <a:buFont typeface="Calibri"/>
                        <a:buNone/>
                      </a:pPr>
                      <a:r>
                        <a:rPr lang="en-US" sz="1800" b="1">
                          <a:solidFill>
                            <a:schemeClr val="dk1"/>
                          </a:solidFill>
                        </a:rPr>
                        <a:t>Financial Risk</a:t>
                      </a:r>
                      <a:endParaRPr sz="1800" b="1">
                        <a:solidFill>
                          <a:schemeClr val="dk1"/>
                        </a:solidFill>
                        <a:latin typeface="Calibri"/>
                        <a:ea typeface="Calibri"/>
                        <a:cs typeface="Calibri"/>
                        <a:sym typeface="Calibri"/>
                      </a:endParaRPr>
                    </a:p>
                  </a:txBody>
                  <a:tcPr marL="91425" marR="91425" marT="91425" marB="91425">
                    <a:solidFill>
                      <a:srgbClr val="D8D8D8"/>
                    </a:solidFill>
                  </a:tcPr>
                </a:tc>
                <a:tc>
                  <a:txBody>
                    <a:bodyPr/>
                    <a:lstStyle/>
                    <a:p>
                      <a:pPr marL="0" marR="0" lvl="0" indent="0" algn="ctr" rtl="0">
                        <a:spcBef>
                          <a:spcPts val="0"/>
                        </a:spcBef>
                        <a:spcAft>
                          <a:spcPts val="0"/>
                        </a:spcAft>
                        <a:buClr>
                          <a:schemeClr val="dk1"/>
                        </a:buClr>
                        <a:buSzPts val="1800"/>
                        <a:buFont typeface="Calibri"/>
                        <a:buNone/>
                      </a:pPr>
                      <a:r>
                        <a:rPr lang="en-US" sz="1800" b="1">
                          <a:solidFill>
                            <a:schemeClr val="dk1"/>
                          </a:solidFill>
                        </a:rPr>
                        <a:t>Strategic Risk</a:t>
                      </a:r>
                      <a:endParaRPr sz="1800" b="1">
                        <a:solidFill>
                          <a:schemeClr val="dk1"/>
                        </a:solidFill>
                        <a:latin typeface="Calibri"/>
                        <a:ea typeface="Calibri"/>
                        <a:cs typeface="Calibri"/>
                        <a:sym typeface="Calibri"/>
                      </a:endParaRPr>
                    </a:p>
                  </a:txBody>
                  <a:tcPr marL="91425" marR="91425" marT="91425" marB="91425">
                    <a:solidFill>
                      <a:srgbClr val="D8D8D8"/>
                    </a:solidFill>
                  </a:tcPr>
                </a:tc>
                <a:tc>
                  <a:txBody>
                    <a:bodyPr/>
                    <a:lstStyle/>
                    <a:p>
                      <a:pPr marL="0" marR="0" lvl="0" indent="0" algn="ctr" rtl="0">
                        <a:spcBef>
                          <a:spcPts val="0"/>
                        </a:spcBef>
                        <a:spcAft>
                          <a:spcPts val="0"/>
                        </a:spcAft>
                        <a:buClr>
                          <a:schemeClr val="dk1"/>
                        </a:buClr>
                        <a:buSzPts val="1800"/>
                        <a:buFont typeface="Calibri"/>
                        <a:buNone/>
                      </a:pPr>
                      <a:r>
                        <a:rPr lang="en-US" sz="1800" b="1">
                          <a:solidFill>
                            <a:schemeClr val="dk1"/>
                          </a:solidFill>
                        </a:rPr>
                        <a:t>Operational Risk</a:t>
                      </a:r>
                      <a:endParaRPr sz="1800" b="1">
                        <a:solidFill>
                          <a:schemeClr val="dk1"/>
                        </a:solidFill>
                        <a:latin typeface="Calibri"/>
                        <a:ea typeface="Calibri"/>
                        <a:cs typeface="Calibri"/>
                        <a:sym typeface="Calibri"/>
                      </a:endParaRPr>
                    </a:p>
                  </a:txBody>
                  <a:tcPr marL="91425" marR="91425" marT="91425" marB="91425">
                    <a:solidFill>
                      <a:srgbClr val="D8D8D8"/>
                    </a:solidFill>
                  </a:tcPr>
                </a:tc>
                <a:extLst>
                  <a:ext uri="{0D108BD9-81ED-4DB2-BD59-A6C34878D82A}">
                    <a16:rowId xmlns:a16="http://schemas.microsoft.com/office/drawing/2014/main" val="10000"/>
                  </a:ext>
                </a:extLst>
              </a:tr>
              <a:tr h="3772900">
                <a:tc>
                  <a:txBody>
                    <a:bodyPr/>
                    <a:lstStyle/>
                    <a:p>
                      <a:pPr marL="457200" marR="0" lvl="0" indent="-317500" algn="l" rtl="0">
                        <a:spcBef>
                          <a:spcPts val="0"/>
                        </a:spcBef>
                        <a:spcAft>
                          <a:spcPts val="0"/>
                        </a:spcAft>
                        <a:buClr>
                          <a:schemeClr val="dk1"/>
                        </a:buClr>
                        <a:buSzPts val="1400"/>
                        <a:buFont typeface="Arial"/>
                        <a:buChar char="•"/>
                      </a:pPr>
                      <a:r>
                        <a:rPr lang="en-US" sz="1800">
                          <a:solidFill>
                            <a:schemeClr val="dk1"/>
                          </a:solidFill>
                        </a:rPr>
                        <a:t>Availability of funds/ working capital</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Huge capital involved</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Decrease in revenue</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Increase in cost of borrowing</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Longer payback period due to footfall</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Owners degree of control</a:t>
                      </a:r>
                      <a:endParaRPr sz="1800">
                        <a:solidFill>
                          <a:schemeClr val="dk1"/>
                        </a:solidFill>
                      </a:endParaRPr>
                    </a:p>
                    <a:p>
                      <a:pPr marL="457200" marR="0" lvl="0" indent="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txBody>
                  <a:tcPr marL="91425" marR="91425" marT="91425" marB="91425"/>
                </a:tc>
                <a:tc>
                  <a:txBody>
                    <a:bodyPr/>
                    <a:lstStyle/>
                    <a:p>
                      <a:pPr marL="457200" marR="0" lvl="0" indent="-317500" algn="l" rtl="0">
                        <a:spcBef>
                          <a:spcPts val="0"/>
                        </a:spcBef>
                        <a:spcAft>
                          <a:spcPts val="0"/>
                        </a:spcAft>
                        <a:buClr>
                          <a:schemeClr val="dk1"/>
                        </a:buClr>
                        <a:buSzPts val="1400"/>
                        <a:buFont typeface="Arial"/>
                        <a:buChar char="•"/>
                      </a:pPr>
                      <a:r>
                        <a:rPr lang="en-US" sz="1800">
                          <a:solidFill>
                            <a:schemeClr val="dk1"/>
                          </a:solidFill>
                        </a:rPr>
                        <a:t>Entry of substitutes</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Stiff competition</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Losing of License</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Technical Glitches</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Off season</a:t>
                      </a:r>
                      <a:endParaRPr sz="1800">
                        <a:solidFill>
                          <a:schemeClr val="dk1"/>
                        </a:solidFill>
                        <a:latin typeface="Calibri"/>
                        <a:ea typeface="Calibri"/>
                        <a:cs typeface="Calibri"/>
                        <a:sym typeface="Calibri"/>
                      </a:endParaRPr>
                    </a:p>
                  </a:txBody>
                  <a:tcPr marL="91425" marR="91425" marT="91425" marB="91425"/>
                </a:tc>
                <a:tc>
                  <a:txBody>
                    <a:bodyPr/>
                    <a:lstStyle/>
                    <a:p>
                      <a:pPr marL="457200" marR="0" lvl="0" indent="-317500" algn="l" rtl="0">
                        <a:spcBef>
                          <a:spcPts val="0"/>
                        </a:spcBef>
                        <a:spcAft>
                          <a:spcPts val="0"/>
                        </a:spcAft>
                        <a:buClr>
                          <a:schemeClr val="dk1"/>
                        </a:buClr>
                        <a:buSzPts val="1400"/>
                        <a:buFont typeface="Arial"/>
                        <a:buChar char="•"/>
                      </a:pPr>
                      <a:r>
                        <a:rPr lang="en-US" sz="1800">
                          <a:solidFill>
                            <a:schemeClr val="dk1"/>
                          </a:solidFill>
                        </a:rPr>
                        <a:t>Huge operational cost </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Sluggish trends </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Increase in food, raw material and other consumables cost</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Governing Bodies intervention</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Inadequate manpower </a:t>
                      </a:r>
                      <a:endParaRPr sz="1800">
                        <a:solidFill>
                          <a:schemeClr val="dk1"/>
                        </a:solidFill>
                      </a:endParaRPr>
                    </a:p>
                    <a:p>
                      <a:pPr marL="457200" marR="0" lvl="0" indent="-317500" algn="l" rtl="0">
                        <a:spcBef>
                          <a:spcPts val="1000"/>
                        </a:spcBef>
                        <a:spcAft>
                          <a:spcPts val="0"/>
                        </a:spcAft>
                        <a:buClr>
                          <a:schemeClr val="dk1"/>
                        </a:buClr>
                        <a:buSzPts val="1400"/>
                        <a:buFont typeface="Arial"/>
                        <a:buChar char="•"/>
                      </a:pPr>
                      <a:r>
                        <a:rPr lang="en-US" sz="1800">
                          <a:solidFill>
                            <a:schemeClr val="dk1"/>
                          </a:solidFill>
                        </a:rPr>
                        <a:t>Inefficient management </a:t>
                      </a:r>
                      <a:endParaRPr sz="180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mt="28000"/>
          </a:blip>
          <a:stretch>
            <a:fillRect/>
          </a:stretch>
        </a:blipFill>
        <a:effectLst/>
      </p:bgPr>
    </p:bg>
    <p:spTree>
      <p:nvGrpSpPr>
        <p:cNvPr id="1" name="Shape 251"/>
        <p:cNvGrpSpPr/>
        <p:nvPr/>
      </p:nvGrpSpPr>
      <p:grpSpPr>
        <a:xfrm>
          <a:off x="0" y="0"/>
          <a:ext cx="0" cy="0"/>
          <a:chOff x="0" y="0"/>
          <a:chExt cx="0" cy="0"/>
        </a:xfrm>
      </p:grpSpPr>
      <p:sp>
        <p:nvSpPr>
          <p:cNvPr id="252" name="Google Shape;25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Libre Franklin"/>
              <a:buNone/>
            </a:pPr>
            <a:r>
              <a:rPr lang="en-US" sz="4000" b="1">
                <a:latin typeface="Libre Franklin"/>
                <a:ea typeface="Libre Franklin"/>
                <a:cs typeface="Libre Franklin"/>
                <a:sym typeface="Libre Franklin"/>
              </a:rPr>
              <a:t>Risk Management Plan</a:t>
            </a:r>
            <a:r>
              <a:rPr lang="en-US" sz="4400" b="1">
                <a:solidFill>
                  <a:srgbClr val="FAF9F9"/>
                </a:solidFill>
                <a:latin typeface="Libre Franklin"/>
                <a:ea typeface="Libre Franklin"/>
                <a:cs typeface="Libre Franklin"/>
                <a:sym typeface="Libre Franklin"/>
              </a:rPr>
              <a:t/>
            </a:r>
            <a:br>
              <a:rPr lang="en-US" sz="4400" b="1">
                <a:solidFill>
                  <a:srgbClr val="FAF9F9"/>
                </a:solidFill>
                <a:latin typeface="Libre Franklin"/>
                <a:ea typeface="Libre Franklin"/>
                <a:cs typeface="Libre Franklin"/>
                <a:sym typeface="Libre Franklin"/>
              </a:rPr>
            </a:br>
            <a:endParaRPr/>
          </a:p>
        </p:txBody>
      </p:sp>
      <p:sp>
        <p:nvSpPr>
          <p:cNvPr id="253" name="Google Shape;25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431800" lvl="0" indent="-285750" algn="l" rtl="0">
              <a:lnSpc>
                <a:spcPct val="90000"/>
              </a:lnSpc>
              <a:spcBef>
                <a:spcPts val="0"/>
              </a:spcBef>
              <a:spcAft>
                <a:spcPts val="0"/>
              </a:spcAft>
              <a:buClr>
                <a:schemeClr val="dk1"/>
              </a:buClr>
              <a:buSzPts val="1300"/>
              <a:buFont typeface="Arial"/>
              <a:buChar char="•"/>
            </a:pPr>
            <a:r>
              <a:rPr lang="en-US" sz="2800">
                <a:latin typeface="Libre Franklin"/>
                <a:ea typeface="Libre Franklin"/>
                <a:cs typeface="Libre Franklin"/>
                <a:sym typeface="Libre Franklin"/>
              </a:rPr>
              <a:t>Proper training of staff &amp; workers</a:t>
            </a:r>
            <a:endParaRPr/>
          </a:p>
          <a:p>
            <a:pPr marL="431800" lvl="0" indent="-285750" algn="l" rtl="0">
              <a:lnSpc>
                <a:spcPct val="90000"/>
              </a:lnSpc>
              <a:spcBef>
                <a:spcPts val="1000"/>
              </a:spcBef>
              <a:spcAft>
                <a:spcPts val="0"/>
              </a:spcAft>
              <a:buClr>
                <a:schemeClr val="dk1"/>
              </a:buClr>
              <a:buSzPts val="1300"/>
              <a:buFont typeface="Arial"/>
              <a:buChar char="•"/>
            </a:pPr>
            <a:r>
              <a:rPr lang="en-US" sz="2800">
                <a:latin typeface="Libre Franklin"/>
                <a:ea typeface="Libre Franklin"/>
                <a:cs typeface="Libre Franklin"/>
                <a:sym typeface="Libre Franklin"/>
              </a:rPr>
              <a:t>Follow the guidelines as per the governing body</a:t>
            </a:r>
            <a:endParaRPr/>
          </a:p>
          <a:p>
            <a:pPr marL="431800" lvl="0" indent="-285750" algn="l" rtl="0">
              <a:lnSpc>
                <a:spcPct val="90000"/>
              </a:lnSpc>
              <a:spcBef>
                <a:spcPts val="1000"/>
              </a:spcBef>
              <a:spcAft>
                <a:spcPts val="0"/>
              </a:spcAft>
              <a:buClr>
                <a:schemeClr val="dk1"/>
              </a:buClr>
              <a:buSzPts val="1300"/>
              <a:buFont typeface="Arial"/>
              <a:buChar char="•"/>
            </a:pPr>
            <a:r>
              <a:rPr lang="en-US" sz="2800">
                <a:latin typeface="Libre Franklin"/>
                <a:ea typeface="Libre Franklin"/>
                <a:cs typeface="Libre Franklin"/>
                <a:sym typeface="Libre Franklin"/>
              </a:rPr>
              <a:t>Abiding legal norms</a:t>
            </a:r>
            <a:endParaRPr/>
          </a:p>
          <a:p>
            <a:pPr marL="431800" lvl="0" indent="-285750" algn="l" rtl="0">
              <a:lnSpc>
                <a:spcPct val="90000"/>
              </a:lnSpc>
              <a:spcBef>
                <a:spcPts val="1000"/>
              </a:spcBef>
              <a:spcAft>
                <a:spcPts val="0"/>
              </a:spcAft>
              <a:buClr>
                <a:schemeClr val="dk1"/>
              </a:buClr>
              <a:buSzPts val="1300"/>
              <a:buFont typeface="Arial"/>
              <a:buChar char="•"/>
            </a:pPr>
            <a:r>
              <a:rPr lang="en-US" sz="2800">
                <a:latin typeface="Libre Franklin"/>
                <a:ea typeface="Libre Franklin"/>
                <a:cs typeface="Libre Franklin"/>
                <a:sym typeface="Libre Franklin"/>
              </a:rPr>
              <a:t>Investment in proper equipment and maintenance</a:t>
            </a:r>
            <a:endParaRPr/>
          </a:p>
          <a:p>
            <a:pPr marL="431800" lvl="0" indent="-285750" algn="l" rtl="0">
              <a:lnSpc>
                <a:spcPct val="90000"/>
              </a:lnSpc>
              <a:spcBef>
                <a:spcPts val="1000"/>
              </a:spcBef>
              <a:spcAft>
                <a:spcPts val="0"/>
              </a:spcAft>
              <a:buClr>
                <a:schemeClr val="dk1"/>
              </a:buClr>
              <a:buSzPts val="1300"/>
              <a:buFont typeface="Arial"/>
              <a:buChar char="•"/>
            </a:pPr>
            <a:r>
              <a:rPr lang="en-US" sz="2800">
                <a:latin typeface="Libre Franklin"/>
                <a:ea typeface="Libre Franklin"/>
                <a:cs typeface="Libre Franklin"/>
                <a:sym typeface="Libre Franklin"/>
              </a:rPr>
              <a:t>Awareness of Food allergies and dietary information</a:t>
            </a:r>
            <a:endParaRPr/>
          </a:p>
          <a:p>
            <a:pPr marL="431800" lvl="0" indent="-285750" algn="l" rtl="0">
              <a:lnSpc>
                <a:spcPct val="90000"/>
              </a:lnSpc>
              <a:spcBef>
                <a:spcPts val="1000"/>
              </a:spcBef>
              <a:spcAft>
                <a:spcPts val="0"/>
              </a:spcAft>
              <a:buClr>
                <a:schemeClr val="dk1"/>
              </a:buClr>
              <a:buSzPts val="1300"/>
              <a:buFont typeface="Arial"/>
              <a:buChar char="•"/>
            </a:pPr>
            <a:r>
              <a:rPr lang="en-US" sz="2800">
                <a:latin typeface="Libre Franklin"/>
                <a:ea typeface="Libre Franklin"/>
                <a:cs typeface="Libre Franklin"/>
                <a:sym typeface="Libre Franklin"/>
              </a:rPr>
              <a:t>Timely Insurance</a:t>
            </a:r>
            <a:endParaRPr/>
          </a:p>
          <a:p>
            <a:pPr marL="431800" lvl="0" indent="-285750" algn="l" rtl="0">
              <a:lnSpc>
                <a:spcPct val="90000"/>
              </a:lnSpc>
              <a:spcBef>
                <a:spcPts val="1000"/>
              </a:spcBef>
              <a:spcAft>
                <a:spcPts val="0"/>
              </a:spcAft>
              <a:buClr>
                <a:schemeClr val="dk1"/>
              </a:buClr>
              <a:buSzPts val="1300"/>
              <a:buFont typeface="Arial"/>
              <a:buChar char="•"/>
            </a:pPr>
            <a:r>
              <a:rPr lang="en-US" sz="2800">
                <a:latin typeface="Libre Franklin"/>
                <a:ea typeface="Libre Franklin"/>
                <a:cs typeface="Libre Franklin"/>
                <a:sym typeface="Libre Franklin"/>
              </a:rPr>
              <a:t>Up-to -date technological support and security</a:t>
            </a:r>
            <a:endParaRPr/>
          </a:p>
          <a:p>
            <a:pPr marL="431800" lvl="0" indent="-285750" algn="l" rtl="0">
              <a:lnSpc>
                <a:spcPct val="90000"/>
              </a:lnSpc>
              <a:spcBef>
                <a:spcPts val="1000"/>
              </a:spcBef>
              <a:spcAft>
                <a:spcPts val="0"/>
              </a:spcAft>
              <a:buClr>
                <a:schemeClr val="dk1"/>
              </a:buClr>
              <a:buSzPts val="1300"/>
              <a:buFont typeface="Arial"/>
              <a:buChar char="•"/>
            </a:pPr>
            <a:r>
              <a:rPr lang="en-US" sz="2800">
                <a:latin typeface="Libre Franklin"/>
                <a:ea typeface="Libre Franklin"/>
                <a:cs typeface="Libre Franklin"/>
                <a:sym typeface="Libre Franklin"/>
              </a:rPr>
              <a:t>Maintaining restaurants &amp; bar facilities</a:t>
            </a:r>
            <a:endParaRPr/>
          </a:p>
          <a:p>
            <a:pPr marL="431800" lvl="0" indent="-285750" algn="l" rtl="0">
              <a:lnSpc>
                <a:spcPct val="90000"/>
              </a:lnSpc>
              <a:spcBef>
                <a:spcPts val="1000"/>
              </a:spcBef>
              <a:spcAft>
                <a:spcPts val="0"/>
              </a:spcAft>
              <a:buClr>
                <a:schemeClr val="dk1"/>
              </a:buClr>
              <a:buSzPts val="1300"/>
              <a:buFont typeface="Arial"/>
              <a:buChar char="•"/>
            </a:pPr>
            <a:r>
              <a:rPr lang="en-US" sz="2800">
                <a:latin typeface="Libre Franklin"/>
                <a:ea typeface="Libre Franklin"/>
                <a:cs typeface="Libre Franklin"/>
                <a:sym typeface="Libre Franklin"/>
              </a:rPr>
              <a:t>Adherence to health and safety codes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92000"/>
          </a:blip>
          <a:stretch>
            <a:fillRect/>
          </a:stretch>
        </a:blipFill>
        <a:effectLst/>
      </p:bgPr>
    </p:bg>
    <p:spTree>
      <p:nvGrpSpPr>
        <p:cNvPr id="1" name="Shape 257"/>
        <p:cNvGrpSpPr/>
        <p:nvPr/>
      </p:nvGrpSpPr>
      <p:grpSpPr>
        <a:xfrm>
          <a:off x="0" y="0"/>
          <a:ext cx="0" cy="0"/>
          <a:chOff x="0" y="0"/>
          <a:chExt cx="0" cy="0"/>
        </a:xfrm>
      </p:grpSpPr>
      <p:sp>
        <p:nvSpPr>
          <p:cNvPr id="258" name="Google Shape;258;p34"/>
          <p:cNvSpPr/>
          <p:nvPr/>
        </p:nvSpPr>
        <p:spPr>
          <a:xfrm>
            <a:off x="579120" y="904240"/>
            <a:ext cx="11033760" cy="5577840"/>
          </a:xfrm>
          <a:prstGeom prst="roundRect">
            <a:avLst>
              <a:gd name="adj" fmla="val 16667"/>
            </a:avLst>
          </a:prstGeom>
          <a:solidFill>
            <a:srgbClr val="F2F2F2">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34"/>
          <p:cNvSpPr txBox="1">
            <a:spLocks noGrp="1"/>
          </p:cNvSpPr>
          <p:nvPr>
            <p:ph type="title"/>
          </p:nvPr>
        </p:nvSpPr>
        <p:spPr>
          <a:xfrm>
            <a:off x="838200" y="497205"/>
            <a:ext cx="10515600" cy="72199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Libre Franklin"/>
              <a:buNone/>
            </a:pPr>
            <a:r>
              <a:rPr lang="en-US" sz="4900" b="1">
                <a:solidFill>
                  <a:schemeClr val="lt1"/>
                </a:solidFill>
                <a:latin typeface="Libre Franklin"/>
                <a:ea typeface="Libre Franklin"/>
                <a:cs typeface="Libre Franklin"/>
                <a:sym typeface="Libre Franklin"/>
              </a:rPr>
              <a:t>ASK</a:t>
            </a:r>
            <a:r>
              <a:rPr lang="en-US" sz="4400" b="1">
                <a:solidFill>
                  <a:schemeClr val="dk1"/>
                </a:solidFill>
                <a:latin typeface="Libre Franklin"/>
                <a:ea typeface="Libre Franklin"/>
                <a:cs typeface="Libre Franklin"/>
                <a:sym typeface="Libre Franklin"/>
              </a:rPr>
              <a:t/>
            </a:r>
            <a:br>
              <a:rPr lang="en-US" sz="4400" b="1">
                <a:solidFill>
                  <a:schemeClr val="dk1"/>
                </a:solidFill>
                <a:latin typeface="Libre Franklin"/>
                <a:ea typeface="Libre Franklin"/>
                <a:cs typeface="Libre Franklin"/>
                <a:sym typeface="Libre Franklin"/>
              </a:rPr>
            </a:br>
            <a:endParaRPr/>
          </a:p>
        </p:txBody>
      </p:sp>
      <p:sp>
        <p:nvSpPr>
          <p:cNvPr id="260" name="Google Shape;260;p34"/>
          <p:cNvSpPr txBox="1">
            <a:spLocks noGrp="1"/>
          </p:cNvSpPr>
          <p:nvPr>
            <p:ph type="body" idx="1"/>
          </p:nvPr>
        </p:nvSpPr>
        <p:spPr>
          <a:xfrm>
            <a:off x="838200" y="1219200"/>
            <a:ext cx="10515600" cy="4978083"/>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dk1"/>
              </a:buClr>
              <a:buSzPts val="3600"/>
              <a:buNone/>
            </a:pPr>
            <a:r>
              <a:rPr lang="en-US" sz="3600" b="1"/>
              <a:t>How much do you ask from the investor?</a:t>
            </a:r>
            <a:endParaRPr/>
          </a:p>
          <a:p>
            <a:pPr marL="0" marR="0" lvl="0" indent="0" algn="l" rtl="0">
              <a:lnSpc>
                <a:spcPct val="90000"/>
              </a:lnSpc>
              <a:spcBef>
                <a:spcPts val="0"/>
              </a:spcBef>
              <a:spcAft>
                <a:spcPts val="0"/>
              </a:spcAft>
              <a:buClr>
                <a:schemeClr val="dk1"/>
              </a:buClr>
              <a:buSzPts val="2600"/>
              <a:buNone/>
            </a:pPr>
            <a:r>
              <a:rPr lang="en-US" sz="2600"/>
              <a:t>We have only asked for 45% of costs combined from all the investors and the rest 55% is funded ourselves.</a:t>
            </a:r>
            <a:endParaRPr/>
          </a:p>
          <a:p>
            <a:pPr marL="0" marR="0" lvl="0" indent="0" algn="l" rtl="0">
              <a:lnSpc>
                <a:spcPct val="90000"/>
              </a:lnSpc>
              <a:spcBef>
                <a:spcPts val="0"/>
              </a:spcBef>
              <a:spcAft>
                <a:spcPts val="0"/>
              </a:spcAft>
              <a:buClr>
                <a:schemeClr val="dk1"/>
              </a:buClr>
              <a:buSzPts val="2600"/>
              <a:buNone/>
            </a:pPr>
            <a:r>
              <a:rPr lang="en-US" sz="2600"/>
              <a:t>From bank- 1.5crore loan and remaining from private investors and friends &amp; family</a:t>
            </a:r>
            <a:endParaRPr sz="2600" b="1"/>
          </a:p>
          <a:p>
            <a:pPr marL="0" marR="0" lvl="0" indent="0" algn="l" rtl="0">
              <a:lnSpc>
                <a:spcPct val="90000"/>
              </a:lnSpc>
              <a:spcBef>
                <a:spcPts val="0"/>
              </a:spcBef>
              <a:spcAft>
                <a:spcPts val="0"/>
              </a:spcAft>
              <a:buClr>
                <a:schemeClr val="dk1"/>
              </a:buClr>
              <a:buSzPts val="3600"/>
              <a:buNone/>
            </a:pPr>
            <a:r>
              <a:rPr lang="en-US" sz="3600" b="1"/>
              <a:t>How much stake do you offer in the company?</a:t>
            </a:r>
            <a:endParaRPr/>
          </a:p>
          <a:p>
            <a:pPr marL="0" marR="0" lvl="0" indent="0" algn="l" rtl="0">
              <a:lnSpc>
                <a:spcPct val="90000"/>
              </a:lnSpc>
              <a:spcBef>
                <a:spcPts val="0"/>
              </a:spcBef>
              <a:spcAft>
                <a:spcPts val="0"/>
              </a:spcAft>
              <a:buClr>
                <a:schemeClr val="dk1"/>
              </a:buClr>
              <a:buSzPts val="2600"/>
              <a:buNone/>
            </a:pPr>
            <a:r>
              <a:rPr lang="en-US" sz="2600"/>
              <a:t> 15% of stake to private investors, 20% to friends and family and the rest is kept with ourselves.</a:t>
            </a:r>
            <a:endParaRPr sz="2600" b="1">
              <a:highlight>
                <a:srgbClr val="FFFF00"/>
              </a:highlight>
            </a:endParaRPr>
          </a:p>
          <a:p>
            <a:pPr marL="0" marR="0" lvl="0" indent="0" algn="l" rtl="0">
              <a:lnSpc>
                <a:spcPct val="90000"/>
              </a:lnSpc>
              <a:spcBef>
                <a:spcPts val="0"/>
              </a:spcBef>
              <a:spcAft>
                <a:spcPts val="0"/>
              </a:spcAft>
              <a:buClr>
                <a:schemeClr val="dk1"/>
              </a:buClr>
              <a:buSzPts val="3600"/>
              <a:buNone/>
            </a:pPr>
            <a:r>
              <a:rPr lang="en-US" sz="3600" b="1"/>
              <a:t>What is the exit strategy if this business goes sideways?</a:t>
            </a:r>
            <a:endParaRPr/>
          </a:p>
          <a:p>
            <a:pPr marL="0" marR="0" lvl="0" indent="0" algn="l" rtl="0">
              <a:lnSpc>
                <a:spcPct val="90000"/>
              </a:lnSpc>
              <a:spcBef>
                <a:spcPts val="0"/>
              </a:spcBef>
              <a:spcAft>
                <a:spcPts val="0"/>
              </a:spcAft>
              <a:buClr>
                <a:schemeClr val="dk1"/>
              </a:buClr>
              <a:buSzPts val="2600"/>
              <a:buNone/>
            </a:pPr>
            <a:r>
              <a:rPr lang="en-US" sz="2600"/>
              <a:t>Liquidating the assets on time before they loose their value and making the debts clear. Or maybe just add some new additions to the bar which may spark up people’s interest.</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5"/>
          <p:cNvPicPr preferRelativeResize="0"/>
          <p:nvPr/>
        </p:nvPicPr>
        <p:blipFill rotWithShape="1">
          <a:blip r:embed="rId3">
            <a:alphaModFix/>
          </a:blip>
          <a:srcRect/>
          <a:stretch/>
        </p:blipFill>
        <p:spPr>
          <a:xfrm>
            <a:off x="0" y="0"/>
            <a:ext cx="12192000" cy="6858000"/>
          </a:xfrm>
          <a:prstGeom prst="rect">
            <a:avLst/>
          </a:prstGeom>
          <a:blipFill rotWithShape="1">
            <a:blip r:embed="rId4">
              <a:alphaModFix amt="93000"/>
            </a:blip>
            <a:tile tx="0" ty="0" sx="100000" sy="100000" flip="none" algn="tl"/>
          </a:blipFill>
          <a:ln>
            <a:noFill/>
          </a:ln>
        </p:spPr>
      </p:pic>
      <p:sp>
        <p:nvSpPr>
          <p:cNvPr id="266" name="Google Shape;266;p35"/>
          <p:cNvSpPr/>
          <p:nvPr/>
        </p:nvSpPr>
        <p:spPr>
          <a:xfrm>
            <a:off x="365760" y="580257"/>
            <a:ext cx="11369040" cy="6151435"/>
          </a:xfrm>
          <a:prstGeom prst="roundRect">
            <a:avLst>
              <a:gd name="adj" fmla="val 16667"/>
            </a:avLst>
          </a:prstGeom>
          <a:solidFill>
            <a:srgbClr val="D0CECE">
              <a:alpha val="7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67" name="Google Shape;267;p35"/>
          <p:cNvCxnSpPr>
            <a:endCxn id="266" idx="2"/>
          </p:cNvCxnSpPr>
          <p:nvPr/>
        </p:nvCxnSpPr>
        <p:spPr>
          <a:xfrm>
            <a:off x="6050280" y="4556692"/>
            <a:ext cx="0" cy="2175000"/>
          </a:xfrm>
          <a:prstGeom prst="straightConnector1">
            <a:avLst/>
          </a:prstGeom>
          <a:noFill/>
          <a:ln w="19050" cap="flat" cmpd="sng">
            <a:solidFill>
              <a:schemeClr val="dk1"/>
            </a:solidFill>
            <a:prstDash val="solid"/>
            <a:miter lim="800000"/>
            <a:headEnd type="none" w="sm" len="sm"/>
            <a:tailEnd type="none" w="sm" len="sm"/>
          </a:ln>
        </p:spPr>
      </p:cxnSp>
      <p:cxnSp>
        <p:nvCxnSpPr>
          <p:cNvPr id="268" name="Google Shape;268;p35"/>
          <p:cNvCxnSpPr/>
          <p:nvPr/>
        </p:nvCxnSpPr>
        <p:spPr>
          <a:xfrm>
            <a:off x="365760" y="4556760"/>
            <a:ext cx="11369040" cy="0"/>
          </a:xfrm>
          <a:prstGeom prst="straightConnector1">
            <a:avLst/>
          </a:prstGeom>
          <a:noFill/>
          <a:ln w="19050" cap="flat" cmpd="sng">
            <a:solidFill>
              <a:schemeClr val="dk1"/>
            </a:solidFill>
            <a:prstDash val="solid"/>
            <a:miter lim="800000"/>
            <a:headEnd type="none" w="sm" len="sm"/>
            <a:tailEnd type="none" w="sm" len="sm"/>
          </a:ln>
        </p:spPr>
      </p:cxnSp>
      <p:cxnSp>
        <p:nvCxnSpPr>
          <p:cNvPr id="269" name="Google Shape;269;p35"/>
          <p:cNvCxnSpPr/>
          <p:nvPr/>
        </p:nvCxnSpPr>
        <p:spPr>
          <a:xfrm>
            <a:off x="9453880" y="580257"/>
            <a:ext cx="0" cy="3976503"/>
          </a:xfrm>
          <a:prstGeom prst="straightConnector1">
            <a:avLst/>
          </a:prstGeom>
          <a:noFill/>
          <a:ln w="19050" cap="flat" cmpd="sng">
            <a:solidFill>
              <a:schemeClr val="dk1"/>
            </a:solidFill>
            <a:prstDash val="solid"/>
            <a:miter lim="800000"/>
            <a:headEnd type="none" w="sm" len="sm"/>
            <a:tailEnd type="none" w="sm" len="sm"/>
          </a:ln>
        </p:spPr>
      </p:cxnSp>
      <p:cxnSp>
        <p:nvCxnSpPr>
          <p:cNvPr id="270" name="Google Shape;270;p35"/>
          <p:cNvCxnSpPr/>
          <p:nvPr/>
        </p:nvCxnSpPr>
        <p:spPr>
          <a:xfrm>
            <a:off x="7056120" y="580257"/>
            <a:ext cx="0" cy="3976503"/>
          </a:xfrm>
          <a:prstGeom prst="straightConnector1">
            <a:avLst/>
          </a:prstGeom>
          <a:noFill/>
          <a:ln w="19050" cap="flat" cmpd="sng">
            <a:solidFill>
              <a:schemeClr val="dk1"/>
            </a:solidFill>
            <a:prstDash val="solid"/>
            <a:miter lim="800000"/>
            <a:headEnd type="none" w="sm" len="sm"/>
            <a:tailEnd type="none" w="sm" len="sm"/>
          </a:ln>
        </p:spPr>
      </p:cxnSp>
      <p:cxnSp>
        <p:nvCxnSpPr>
          <p:cNvPr id="271" name="Google Shape;271;p35"/>
          <p:cNvCxnSpPr/>
          <p:nvPr/>
        </p:nvCxnSpPr>
        <p:spPr>
          <a:xfrm>
            <a:off x="4744721" y="580257"/>
            <a:ext cx="0" cy="3976503"/>
          </a:xfrm>
          <a:prstGeom prst="straightConnector1">
            <a:avLst/>
          </a:prstGeom>
          <a:noFill/>
          <a:ln w="19050" cap="flat" cmpd="sng">
            <a:solidFill>
              <a:schemeClr val="dk1"/>
            </a:solidFill>
            <a:prstDash val="solid"/>
            <a:miter lim="800000"/>
            <a:headEnd type="none" w="sm" len="sm"/>
            <a:tailEnd type="none" w="sm" len="sm"/>
          </a:ln>
        </p:spPr>
      </p:cxnSp>
      <p:cxnSp>
        <p:nvCxnSpPr>
          <p:cNvPr id="272" name="Google Shape;272;p35"/>
          <p:cNvCxnSpPr/>
          <p:nvPr/>
        </p:nvCxnSpPr>
        <p:spPr>
          <a:xfrm>
            <a:off x="2524760" y="580257"/>
            <a:ext cx="0" cy="3976503"/>
          </a:xfrm>
          <a:prstGeom prst="straightConnector1">
            <a:avLst/>
          </a:prstGeom>
          <a:noFill/>
          <a:ln w="19050" cap="flat" cmpd="sng">
            <a:solidFill>
              <a:schemeClr val="dk1"/>
            </a:solidFill>
            <a:prstDash val="solid"/>
            <a:miter lim="800000"/>
            <a:headEnd type="none" w="sm" len="sm"/>
            <a:tailEnd type="none" w="sm" len="sm"/>
          </a:ln>
        </p:spPr>
      </p:cxnSp>
      <p:cxnSp>
        <p:nvCxnSpPr>
          <p:cNvPr id="273" name="Google Shape;273;p35"/>
          <p:cNvCxnSpPr/>
          <p:nvPr/>
        </p:nvCxnSpPr>
        <p:spPr>
          <a:xfrm>
            <a:off x="7056120" y="2636520"/>
            <a:ext cx="2397760" cy="0"/>
          </a:xfrm>
          <a:prstGeom prst="straightConnector1">
            <a:avLst/>
          </a:prstGeom>
          <a:noFill/>
          <a:ln w="19050" cap="flat" cmpd="sng">
            <a:solidFill>
              <a:schemeClr val="dk1"/>
            </a:solidFill>
            <a:prstDash val="solid"/>
            <a:miter lim="800000"/>
            <a:headEnd type="none" w="sm" len="sm"/>
            <a:tailEnd type="none" w="sm" len="sm"/>
          </a:ln>
        </p:spPr>
      </p:cxnSp>
      <p:cxnSp>
        <p:nvCxnSpPr>
          <p:cNvPr id="274" name="Google Shape;274;p35"/>
          <p:cNvCxnSpPr/>
          <p:nvPr/>
        </p:nvCxnSpPr>
        <p:spPr>
          <a:xfrm>
            <a:off x="2524760" y="2611120"/>
            <a:ext cx="2219961" cy="0"/>
          </a:xfrm>
          <a:prstGeom prst="straightConnector1">
            <a:avLst/>
          </a:prstGeom>
          <a:noFill/>
          <a:ln w="19050" cap="flat" cmpd="sng">
            <a:solidFill>
              <a:schemeClr val="dk1"/>
            </a:solidFill>
            <a:prstDash val="solid"/>
            <a:miter lim="800000"/>
            <a:headEnd type="none" w="sm" len="sm"/>
            <a:tailEnd type="none" w="sm" len="sm"/>
          </a:ln>
        </p:spPr>
      </p:cxnSp>
      <p:sp>
        <p:nvSpPr>
          <p:cNvPr id="275" name="Google Shape;275;p35"/>
          <p:cNvSpPr txBox="1"/>
          <p:nvPr/>
        </p:nvSpPr>
        <p:spPr>
          <a:xfrm>
            <a:off x="617191" y="752958"/>
            <a:ext cx="1870718" cy="3139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Problem</a:t>
            </a:r>
            <a:endParaRPr/>
          </a:p>
          <a:p>
            <a:pPr marL="285750" marR="0" lvl="0" indent="-285750" algn="l" rtl="0">
              <a:spcBef>
                <a:spcPts val="0"/>
              </a:spcBef>
              <a:spcAft>
                <a:spcPts val="0"/>
              </a:spcAft>
              <a:buClr>
                <a:schemeClr val="dk1"/>
              </a:buClr>
              <a:buSzPts val="1600"/>
              <a:buFont typeface="Arial"/>
              <a:buChar char="•"/>
            </a:pPr>
            <a:r>
              <a:rPr lang="en-US" sz="1600" b="0" i="0">
                <a:solidFill>
                  <a:schemeClr val="dk1"/>
                </a:solidFill>
                <a:latin typeface="Calibri"/>
                <a:ea typeface="Calibri"/>
                <a:cs typeface="Calibri"/>
                <a:sym typeface="Calibri"/>
              </a:rPr>
              <a:t>Watching sports is a group activity. Going to each other’s houses get tedious</a:t>
            </a:r>
            <a:r>
              <a:rPr lang="en-US" sz="1800" b="0" i="0">
                <a:solidFill>
                  <a:schemeClr val="dk1"/>
                </a:solidFill>
                <a:latin typeface="Calibri"/>
                <a:ea typeface="Calibri"/>
                <a:cs typeface="Calibri"/>
                <a:sym typeface="Calibri"/>
              </a:rPr>
              <a: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No common place to watch sports and enjoy with drinks</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276" name="Google Shape;276;p35"/>
          <p:cNvSpPr txBox="1"/>
          <p:nvPr/>
        </p:nvSpPr>
        <p:spPr>
          <a:xfrm>
            <a:off x="2540001" y="580257"/>
            <a:ext cx="2233973" cy="184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Solution</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Providing a common place to go to and watch sports ,enjoy favorite drinks, eat foods with your friends and family</a:t>
            </a:r>
            <a:endParaRPr sz="1600">
              <a:solidFill>
                <a:schemeClr val="dk1"/>
              </a:solidFill>
              <a:latin typeface="Calibri"/>
              <a:ea typeface="Calibri"/>
              <a:cs typeface="Calibri"/>
              <a:sym typeface="Calibri"/>
            </a:endParaRPr>
          </a:p>
        </p:txBody>
      </p:sp>
      <p:sp>
        <p:nvSpPr>
          <p:cNvPr id="277" name="Google Shape;277;p35"/>
          <p:cNvSpPr txBox="1"/>
          <p:nvPr/>
        </p:nvSpPr>
        <p:spPr>
          <a:xfrm>
            <a:off x="4683761" y="590784"/>
            <a:ext cx="2357119" cy="26161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Unique Value Proposition</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3D sound system and large projector screens for better visuals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Customized Dining arrangements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First mover advantage</a:t>
            </a:r>
            <a:endParaRPr sz="1600">
              <a:solidFill>
                <a:schemeClr val="dk1"/>
              </a:solidFill>
              <a:latin typeface="Calibri"/>
              <a:ea typeface="Calibri"/>
              <a:cs typeface="Calibri"/>
              <a:sym typeface="Calibri"/>
            </a:endParaRPr>
          </a:p>
        </p:txBody>
      </p:sp>
      <p:sp>
        <p:nvSpPr>
          <p:cNvPr id="278" name="Google Shape;278;p35"/>
          <p:cNvSpPr txBox="1"/>
          <p:nvPr/>
        </p:nvSpPr>
        <p:spPr>
          <a:xfrm>
            <a:off x="2606656" y="2693074"/>
            <a:ext cx="2070732"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Key Metrics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Growing customer base.</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Retention of existing customers</a:t>
            </a:r>
            <a:endParaRPr/>
          </a:p>
          <a:p>
            <a:pPr marL="285750" marR="0" lvl="0" indent="-171450" algn="ctr" rtl="0">
              <a:spcBef>
                <a:spcPts val="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p:txBody>
      </p:sp>
      <p:sp>
        <p:nvSpPr>
          <p:cNvPr id="279" name="Google Shape;279;p35"/>
          <p:cNvSpPr txBox="1"/>
          <p:nvPr/>
        </p:nvSpPr>
        <p:spPr>
          <a:xfrm>
            <a:off x="7302481" y="590783"/>
            <a:ext cx="1897399"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Unfair Advantages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Different sections for drinkers and non- drinkers</a:t>
            </a:r>
            <a:endParaRPr sz="1600">
              <a:solidFill>
                <a:schemeClr val="dk1"/>
              </a:solidFill>
              <a:latin typeface="Calibri"/>
              <a:ea typeface="Calibri"/>
              <a:cs typeface="Calibri"/>
              <a:sym typeface="Calibri"/>
            </a:endParaRPr>
          </a:p>
        </p:txBody>
      </p:sp>
      <p:sp>
        <p:nvSpPr>
          <p:cNvPr id="280" name="Google Shape;280;p35"/>
          <p:cNvSpPr txBox="1"/>
          <p:nvPr/>
        </p:nvSpPr>
        <p:spPr>
          <a:xfrm>
            <a:off x="7150081" y="2699929"/>
            <a:ext cx="2355892" cy="20928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Channels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Social media advertising</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Word of mouth advertising</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Contests and exciting prices</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281" name="Google Shape;281;p35"/>
          <p:cNvSpPr txBox="1"/>
          <p:nvPr/>
        </p:nvSpPr>
        <p:spPr>
          <a:xfrm>
            <a:off x="9712835" y="580257"/>
            <a:ext cx="1734897" cy="187743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Customer segment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Bachelors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Couples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Families</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282" name="Google Shape;282;p35"/>
          <p:cNvSpPr txBox="1"/>
          <p:nvPr/>
        </p:nvSpPr>
        <p:spPr>
          <a:xfrm>
            <a:off x="1266836" y="4740697"/>
            <a:ext cx="3960473"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Cost Structure </a:t>
            </a:r>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endParaRPr sz="1800" b="1">
              <a:solidFill>
                <a:schemeClr val="dk1"/>
              </a:solidFill>
              <a:latin typeface="Calibri"/>
              <a:ea typeface="Calibri"/>
              <a:cs typeface="Calibri"/>
              <a:sym typeface="Calibri"/>
            </a:endParaRPr>
          </a:p>
        </p:txBody>
      </p:sp>
      <p:sp>
        <p:nvSpPr>
          <p:cNvPr id="283" name="Google Shape;283;p35"/>
          <p:cNvSpPr txBox="1"/>
          <p:nvPr/>
        </p:nvSpPr>
        <p:spPr>
          <a:xfrm>
            <a:off x="7302481" y="4774473"/>
            <a:ext cx="3260743"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Revenue Strems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Food and alcohol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Games charges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Special events charges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VIP lounge charges</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284" name="Google Shape;284;p35"/>
          <p:cNvSpPr txBox="1"/>
          <p:nvPr/>
        </p:nvSpPr>
        <p:spPr>
          <a:xfrm>
            <a:off x="1114436" y="5127124"/>
            <a:ext cx="2000232" cy="18466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Fixed cost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Salary</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Rent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License charges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Electricity </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Interest on loan</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p:txBody>
      </p:sp>
      <p:sp>
        <p:nvSpPr>
          <p:cNvPr id="285" name="Google Shape;285;p35"/>
          <p:cNvSpPr txBox="1"/>
          <p:nvPr/>
        </p:nvSpPr>
        <p:spPr>
          <a:xfrm>
            <a:off x="3684881" y="5106641"/>
            <a:ext cx="2091071" cy="13542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Variable cost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Food and alcohol</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Event cost</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Cutleries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Mis. Expenses </a:t>
            </a:r>
            <a:endParaRPr/>
          </a:p>
        </p:txBody>
      </p:sp>
      <p:sp>
        <p:nvSpPr>
          <p:cNvPr id="286" name="Google Shape;286;p35"/>
          <p:cNvSpPr txBox="1"/>
          <p:nvPr/>
        </p:nvSpPr>
        <p:spPr>
          <a:xfrm>
            <a:off x="1114436" y="-76483"/>
            <a:ext cx="1011236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Calibri"/>
                <a:ea typeface="Calibri"/>
                <a:cs typeface="Calibri"/>
                <a:sym typeface="Calibri"/>
              </a:rPr>
              <a:t>Lean Canvas Model</a:t>
            </a:r>
            <a:endParaRPr sz="4000" b="1">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6"/>
          <p:cNvSpPr txBox="1">
            <a:spLocks noGrp="1"/>
          </p:cNvSpPr>
          <p:nvPr>
            <p:ph type="title"/>
          </p:nvPr>
        </p:nvSpPr>
        <p:spPr>
          <a:xfrm>
            <a:off x="838200" y="223520"/>
            <a:ext cx="10515600" cy="8947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Customer feedback</a:t>
            </a:r>
            <a:endParaRPr b="1"/>
          </a:p>
        </p:txBody>
      </p:sp>
      <p:pic>
        <p:nvPicPr>
          <p:cNvPr id="292" name="Google Shape;292;p36"/>
          <p:cNvPicPr preferRelativeResize="0"/>
          <p:nvPr/>
        </p:nvPicPr>
        <p:blipFill rotWithShape="1">
          <a:blip r:embed="rId3">
            <a:alphaModFix/>
          </a:blip>
          <a:srcRect/>
          <a:stretch/>
        </p:blipFill>
        <p:spPr>
          <a:xfrm>
            <a:off x="0" y="934085"/>
            <a:ext cx="5027929" cy="2413000"/>
          </a:xfrm>
          <a:prstGeom prst="rect">
            <a:avLst/>
          </a:prstGeom>
          <a:noFill/>
          <a:ln>
            <a:noFill/>
          </a:ln>
        </p:spPr>
      </p:pic>
      <p:pic>
        <p:nvPicPr>
          <p:cNvPr id="293" name="Google Shape;293;p36"/>
          <p:cNvPicPr preferRelativeResize="0"/>
          <p:nvPr/>
        </p:nvPicPr>
        <p:blipFill rotWithShape="1">
          <a:blip r:embed="rId4">
            <a:alphaModFix/>
          </a:blip>
          <a:srcRect/>
          <a:stretch/>
        </p:blipFill>
        <p:spPr>
          <a:xfrm>
            <a:off x="7428239" y="989648"/>
            <a:ext cx="4759956" cy="2486025"/>
          </a:xfrm>
          <a:prstGeom prst="rect">
            <a:avLst/>
          </a:prstGeom>
          <a:noFill/>
          <a:ln>
            <a:noFill/>
          </a:ln>
        </p:spPr>
      </p:pic>
      <p:pic>
        <p:nvPicPr>
          <p:cNvPr id="294" name="Google Shape;294;p36"/>
          <p:cNvPicPr preferRelativeResize="0"/>
          <p:nvPr/>
        </p:nvPicPr>
        <p:blipFill rotWithShape="1">
          <a:blip r:embed="rId5">
            <a:alphaModFix/>
          </a:blip>
          <a:srcRect/>
          <a:stretch/>
        </p:blipFill>
        <p:spPr>
          <a:xfrm>
            <a:off x="122555" y="4196080"/>
            <a:ext cx="4905374" cy="2413000"/>
          </a:xfrm>
          <a:prstGeom prst="rect">
            <a:avLst/>
          </a:prstGeom>
          <a:noFill/>
          <a:ln>
            <a:noFill/>
          </a:ln>
        </p:spPr>
      </p:pic>
      <p:pic>
        <p:nvPicPr>
          <p:cNvPr id="295" name="Google Shape;295;p36"/>
          <p:cNvPicPr preferRelativeResize="0"/>
          <p:nvPr/>
        </p:nvPicPr>
        <p:blipFill rotWithShape="1">
          <a:blip r:embed="rId6">
            <a:alphaModFix/>
          </a:blip>
          <a:srcRect/>
          <a:stretch/>
        </p:blipFill>
        <p:spPr>
          <a:xfrm>
            <a:off x="4100514" y="2596038"/>
            <a:ext cx="4905374" cy="2016443"/>
          </a:xfrm>
          <a:prstGeom prst="rect">
            <a:avLst/>
          </a:prstGeom>
          <a:noFill/>
          <a:ln>
            <a:noFill/>
          </a:ln>
        </p:spPr>
      </p:pic>
      <p:sp>
        <p:nvSpPr>
          <p:cNvPr id="296" name="Google Shape;296;p36"/>
          <p:cNvSpPr/>
          <p:nvPr/>
        </p:nvSpPr>
        <p:spPr>
          <a:xfrm>
            <a:off x="137161" y="1309370"/>
            <a:ext cx="548640" cy="172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36"/>
          <p:cNvSpPr/>
          <p:nvPr/>
        </p:nvSpPr>
        <p:spPr>
          <a:xfrm>
            <a:off x="259716" y="4553585"/>
            <a:ext cx="548640" cy="172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36"/>
          <p:cNvSpPr/>
          <p:nvPr/>
        </p:nvSpPr>
        <p:spPr>
          <a:xfrm>
            <a:off x="6553201" y="4196080"/>
            <a:ext cx="548640" cy="1549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9" name="Google Shape;299;p36"/>
          <p:cNvPicPr preferRelativeResize="0"/>
          <p:nvPr/>
        </p:nvPicPr>
        <p:blipFill rotWithShape="1">
          <a:blip r:embed="rId7">
            <a:alphaModFix/>
          </a:blip>
          <a:srcRect/>
          <a:stretch/>
        </p:blipFill>
        <p:spPr>
          <a:xfrm>
            <a:off x="7559040" y="4404281"/>
            <a:ext cx="4629155" cy="2413000"/>
          </a:xfrm>
          <a:prstGeom prst="rect">
            <a:avLst/>
          </a:prstGeom>
          <a:noFill/>
          <a:ln>
            <a:noFill/>
          </a:ln>
        </p:spPr>
      </p:pic>
      <p:sp>
        <p:nvSpPr>
          <p:cNvPr id="300" name="Google Shape;300;p36"/>
          <p:cNvSpPr/>
          <p:nvPr/>
        </p:nvSpPr>
        <p:spPr>
          <a:xfrm>
            <a:off x="7646036" y="4726305"/>
            <a:ext cx="548640" cy="1727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mt="85000"/>
          </a:blip>
          <a:stretch>
            <a:fillRect/>
          </a:stretch>
        </a:blipFill>
        <a:effectLst/>
      </p:bgPr>
    </p:bg>
    <p:spTree>
      <p:nvGrpSpPr>
        <p:cNvPr id="1" name="Shape 304"/>
        <p:cNvGrpSpPr/>
        <p:nvPr/>
      </p:nvGrpSpPr>
      <p:grpSpPr>
        <a:xfrm>
          <a:off x="0" y="0"/>
          <a:ext cx="0" cy="0"/>
          <a:chOff x="0" y="0"/>
          <a:chExt cx="0" cy="0"/>
        </a:xfrm>
      </p:grpSpPr>
      <p:sp>
        <p:nvSpPr>
          <p:cNvPr id="305" name="Google Shape;305;p37"/>
          <p:cNvSpPr/>
          <p:nvPr/>
        </p:nvSpPr>
        <p:spPr>
          <a:xfrm>
            <a:off x="640080" y="1158240"/>
            <a:ext cx="10911840" cy="5160963"/>
          </a:xfrm>
          <a:prstGeom prst="roundRect">
            <a:avLst>
              <a:gd name="adj" fmla="val 16667"/>
            </a:avLst>
          </a:prstGeom>
          <a:solidFill>
            <a:srgbClr val="F2F2F2">
              <a:alpha val="4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37"/>
          <p:cNvSpPr txBox="1">
            <a:spLocks noGrp="1"/>
          </p:cNvSpPr>
          <p:nvPr>
            <p:ph type="title"/>
          </p:nvPr>
        </p:nvSpPr>
        <p:spPr>
          <a:xfrm>
            <a:off x="838200" y="111125"/>
            <a:ext cx="10515600" cy="10471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sz="4400" b="1">
                <a:solidFill>
                  <a:schemeClr val="lt1"/>
                </a:solidFill>
                <a:latin typeface="Calibri"/>
                <a:ea typeface="Calibri"/>
                <a:cs typeface="Calibri"/>
                <a:sym typeface="Calibri"/>
              </a:rPr>
              <a:t>Customer Feedback and Industry Review</a:t>
            </a:r>
            <a:endParaRPr b="1">
              <a:solidFill>
                <a:schemeClr val="lt1"/>
              </a:solidFill>
            </a:endParaRPr>
          </a:p>
        </p:txBody>
      </p:sp>
      <p:sp>
        <p:nvSpPr>
          <p:cNvPr id="307" name="Google Shape;307;p37"/>
          <p:cNvSpPr txBox="1">
            <a:spLocks noGrp="1"/>
          </p:cNvSpPr>
          <p:nvPr>
            <p:ph type="body" idx="1"/>
          </p:nvPr>
        </p:nvSpPr>
        <p:spPr>
          <a:xfrm>
            <a:off x="838200" y="1300480"/>
            <a:ext cx="10515600" cy="51609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On the basis of our customer survey, our customer are more likely to visit bar café in less than a month.</a:t>
            </a:r>
            <a:endParaRPr/>
          </a:p>
          <a:p>
            <a:pPr marL="228600" lvl="0" indent="-228600" algn="l" rtl="0">
              <a:lnSpc>
                <a:spcPct val="90000"/>
              </a:lnSpc>
              <a:spcBef>
                <a:spcPts val="1000"/>
              </a:spcBef>
              <a:spcAft>
                <a:spcPts val="0"/>
              </a:spcAft>
              <a:buClr>
                <a:schemeClr val="dk1"/>
              </a:buClr>
              <a:buSzPts val="2800"/>
              <a:buChar char="•"/>
            </a:pPr>
            <a:r>
              <a:rPr lang="en-US"/>
              <a:t>Customers like the sports café with big screens than small multiple screen.</a:t>
            </a:r>
            <a:endParaRPr/>
          </a:p>
          <a:p>
            <a:pPr marL="228600" lvl="0" indent="-228600" algn="l" rtl="0">
              <a:lnSpc>
                <a:spcPct val="90000"/>
              </a:lnSpc>
              <a:spcBef>
                <a:spcPts val="1000"/>
              </a:spcBef>
              <a:spcAft>
                <a:spcPts val="0"/>
              </a:spcAft>
              <a:buClr>
                <a:schemeClr val="dk1"/>
              </a:buClr>
              <a:buSzPts val="2800"/>
              <a:buChar char="•"/>
            </a:pPr>
            <a:r>
              <a:rPr lang="en-US"/>
              <a:t>Customers prefer to have given more rating to the cafes which have more sports amenities.</a:t>
            </a:r>
            <a:endParaRPr/>
          </a:p>
          <a:p>
            <a:pPr marL="228600" lvl="0" indent="-228600" algn="l" rtl="0">
              <a:lnSpc>
                <a:spcPct val="90000"/>
              </a:lnSpc>
              <a:spcBef>
                <a:spcPts val="1000"/>
              </a:spcBef>
              <a:spcAft>
                <a:spcPts val="0"/>
              </a:spcAft>
              <a:buClr>
                <a:schemeClr val="dk1"/>
              </a:buClr>
              <a:buSzPts val="2800"/>
              <a:buChar char="•"/>
            </a:pPr>
            <a:r>
              <a:rPr lang="en-US"/>
              <a:t>According to our industry mentor Sports bar café offering big screens along with VR games, foosball, bowling alley are more likely to attract youngsters.</a:t>
            </a:r>
            <a:endParaRPr/>
          </a:p>
          <a:p>
            <a:pPr marL="228600" lvl="0" indent="-228600" algn="l" rtl="0">
              <a:lnSpc>
                <a:spcPct val="90000"/>
              </a:lnSpc>
              <a:spcBef>
                <a:spcPts val="1000"/>
              </a:spcBef>
              <a:spcAft>
                <a:spcPts val="0"/>
              </a:spcAft>
              <a:buClr>
                <a:schemeClr val="dk1"/>
              </a:buClr>
              <a:buSzPts val="2800"/>
              <a:buChar char="•"/>
            </a:pPr>
            <a:r>
              <a:rPr lang="en-US"/>
              <a:t>He said that this business will take time to gain popularity but in near future it will be a well established business.</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mt="86000"/>
          </a:blip>
          <a:stretch>
            <a:fillRect/>
          </a:stretch>
        </a:blipFill>
        <a:effectLst/>
      </p:bgPr>
    </p:bg>
    <p:spTree>
      <p:nvGrpSpPr>
        <p:cNvPr id="1" name="Shape 311"/>
        <p:cNvGrpSpPr/>
        <p:nvPr/>
      </p:nvGrpSpPr>
      <p:grpSpPr>
        <a:xfrm>
          <a:off x="0" y="0"/>
          <a:ext cx="0" cy="0"/>
          <a:chOff x="0" y="0"/>
          <a:chExt cx="0" cy="0"/>
        </a:xfrm>
      </p:grpSpPr>
      <p:sp>
        <p:nvSpPr>
          <p:cNvPr id="312" name="Google Shape;312;p38"/>
          <p:cNvSpPr txBox="1"/>
          <p:nvPr/>
        </p:nvSpPr>
        <p:spPr>
          <a:xfrm>
            <a:off x="2214880" y="2407920"/>
            <a:ext cx="8036560" cy="3139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dk1"/>
                </a:solidFill>
                <a:latin typeface="Algerian"/>
                <a:ea typeface="Algerian"/>
                <a:cs typeface="Algerian"/>
                <a:sym typeface="Algerian"/>
              </a:rPr>
              <a:t>THANK YOU</a:t>
            </a:r>
            <a:endParaRPr/>
          </a:p>
          <a:p>
            <a:pPr marL="0" marR="0" lvl="0" indent="0" algn="ctr" rtl="0">
              <a:spcBef>
                <a:spcPts val="0"/>
              </a:spcBef>
              <a:spcAft>
                <a:spcPts val="0"/>
              </a:spcAft>
              <a:buNone/>
            </a:pPr>
            <a:r>
              <a:rPr lang="en-US" sz="5400">
                <a:solidFill>
                  <a:schemeClr val="dk1"/>
                </a:solidFill>
                <a:latin typeface="Algerian"/>
                <a:ea typeface="Algerian"/>
                <a:cs typeface="Algerian"/>
                <a:sym typeface="Algerian"/>
              </a:rPr>
              <a:t>Hope you enjoy your sporty experience</a:t>
            </a:r>
            <a:endParaRPr sz="5400">
              <a:solidFill>
                <a:schemeClr val="dk1"/>
              </a:solidFill>
              <a:latin typeface="Algerian"/>
              <a:ea typeface="Algerian"/>
              <a:cs typeface="Algerian"/>
              <a:sym typeface="Algerian"/>
            </a:endParaRPr>
          </a:p>
          <a:p>
            <a:pPr marL="0" marR="0" lvl="0" indent="0" algn="ctr" rtl="0">
              <a:spcBef>
                <a:spcPts val="0"/>
              </a:spcBef>
              <a:spcAft>
                <a:spcPts val="0"/>
              </a:spcAft>
              <a:buNone/>
            </a:pPr>
            <a:endParaRPr sz="3600" b="1">
              <a:solidFill>
                <a:schemeClr val="dk1"/>
              </a:solidFill>
              <a:latin typeface="Algerian"/>
              <a:ea typeface="Algerian"/>
              <a:cs typeface="Algerian"/>
              <a:sym typeface="Algeri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63000"/>
          </a:blip>
          <a:stretch>
            <a:fillRect/>
          </a:stretch>
        </a:blipFill>
        <a:effectLst/>
      </p:bgPr>
    </p:bg>
    <p:spTree>
      <p:nvGrpSpPr>
        <p:cNvPr id="1" name="Shape 98"/>
        <p:cNvGrpSpPr/>
        <p:nvPr/>
      </p:nvGrpSpPr>
      <p:grpSpPr>
        <a:xfrm>
          <a:off x="0" y="0"/>
          <a:ext cx="0" cy="0"/>
          <a:chOff x="0" y="0"/>
          <a:chExt cx="0" cy="0"/>
        </a:xfrm>
      </p:grpSpPr>
      <p:sp>
        <p:nvSpPr>
          <p:cNvPr id="99" name="Google Shape;99;p15"/>
          <p:cNvSpPr/>
          <p:nvPr/>
        </p:nvSpPr>
        <p:spPr>
          <a:xfrm>
            <a:off x="365760" y="1513840"/>
            <a:ext cx="11186160" cy="4937760"/>
          </a:xfrm>
          <a:prstGeom prst="roundRect">
            <a:avLst>
              <a:gd name="adj" fmla="val 16667"/>
            </a:avLst>
          </a:prstGeom>
          <a:solidFill>
            <a:schemeClr val="lt1">
              <a:alpha val="509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Libre Franklin"/>
              <a:buNone/>
            </a:pPr>
            <a:r>
              <a:rPr lang="en-US" b="1">
                <a:latin typeface="Libre Franklin"/>
                <a:ea typeface="Libre Franklin"/>
                <a:cs typeface="Libre Franklin"/>
                <a:sym typeface="Libre Franklin"/>
              </a:rPr>
              <a:t>Product / Service / Solution</a:t>
            </a:r>
            <a:r>
              <a:rPr lang="en-US" sz="4400">
                <a:solidFill>
                  <a:srgbClr val="FAF9F9"/>
                </a:solidFill>
                <a:latin typeface="Libre Franklin"/>
                <a:ea typeface="Libre Franklin"/>
                <a:cs typeface="Libre Franklin"/>
                <a:sym typeface="Libre Franklin"/>
              </a:rPr>
              <a:t/>
            </a:r>
            <a:br>
              <a:rPr lang="en-US" sz="4400">
                <a:solidFill>
                  <a:srgbClr val="FAF9F9"/>
                </a:solidFill>
                <a:latin typeface="Libre Franklin"/>
                <a:ea typeface="Libre Franklin"/>
                <a:cs typeface="Libre Franklin"/>
                <a:sym typeface="Libre Franklin"/>
              </a:rPr>
            </a:br>
            <a:endParaRPr/>
          </a:p>
        </p:txBody>
      </p:sp>
      <p:sp>
        <p:nvSpPr>
          <p:cNvPr id="101" name="Google Shape;10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0"/>
              </a:spcAft>
              <a:buClr>
                <a:schemeClr val="dk1"/>
              </a:buClr>
              <a:buSzPts val="2400"/>
              <a:buNone/>
            </a:pPr>
            <a:r>
              <a:rPr lang="en-US" sz="2800" b="1" u="sng">
                <a:latin typeface="Calibri"/>
                <a:ea typeface="Calibri"/>
                <a:cs typeface="Calibri"/>
                <a:sym typeface="Calibri"/>
              </a:rPr>
              <a:t>11 Pins Down – Sports bar &amp; cafe</a:t>
            </a:r>
            <a:endParaRPr sz="2800" b="1" u="sng"/>
          </a:p>
          <a:p>
            <a:pPr marL="254000" marR="0" lvl="0" indent="-254000" algn="just" rtl="0">
              <a:lnSpc>
                <a:spcPct val="150000"/>
              </a:lnSpc>
              <a:spcBef>
                <a:spcPts val="0"/>
              </a:spcBef>
              <a:spcAft>
                <a:spcPts val="0"/>
              </a:spcAft>
              <a:buClr>
                <a:schemeClr val="dk1"/>
              </a:buClr>
              <a:buSzPts val="2400"/>
              <a:buFont typeface="Arial"/>
              <a:buChar char="•"/>
            </a:pPr>
            <a:r>
              <a:rPr lang="en-US" sz="2400" b="0" i="0">
                <a:latin typeface="Roboto"/>
                <a:ea typeface="Roboto"/>
                <a:cs typeface="Roboto"/>
                <a:sym typeface="Roboto"/>
              </a:rPr>
              <a:t>Gather with friends and family to enjoy.</a:t>
            </a:r>
            <a:endParaRPr/>
          </a:p>
          <a:p>
            <a:pPr marL="254000" marR="0" lvl="0" indent="-254000" algn="just" rtl="0">
              <a:lnSpc>
                <a:spcPct val="150000"/>
              </a:lnSpc>
              <a:spcBef>
                <a:spcPts val="0"/>
              </a:spcBef>
              <a:spcAft>
                <a:spcPts val="0"/>
              </a:spcAft>
              <a:buClr>
                <a:schemeClr val="dk1"/>
              </a:buClr>
              <a:buSzPts val="2400"/>
              <a:buFont typeface="Arial"/>
              <a:buChar char="•"/>
            </a:pPr>
            <a:r>
              <a:rPr lang="en-US" sz="2400">
                <a:latin typeface="Roboto"/>
                <a:ea typeface="Roboto"/>
                <a:cs typeface="Roboto"/>
                <a:sym typeface="Roboto"/>
              </a:rPr>
              <a:t>Everything under one roof.</a:t>
            </a:r>
            <a:endParaRPr sz="2400" b="0" i="0">
              <a:latin typeface="Roboto"/>
              <a:ea typeface="Roboto"/>
              <a:cs typeface="Roboto"/>
              <a:sym typeface="Roboto"/>
            </a:endParaRPr>
          </a:p>
          <a:p>
            <a:pPr marL="254000" marR="0" lvl="0" indent="-254000" algn="just" rtl="0">
              <a:lnSpc>
                <a:spcPct val="150000"/>
              </a:lnSpc>
              <a:spcBef>
                <a:spcPts val="0"/>
              </a:spcBef>
              <a:spcAft>
                <a:spcPts val="0"/>
              </a:spcAft>
              <a:buClr>
                <a:schemeClr val="dk1"/>
              </a:buClr>
              <a:buSzPts val="2400"/>
              <a:buFont typeface="Arial"/>
              <a:buChar char="•"/>
            </a:pPr>
            <a:r>
              <a:rPr lang="en-US" sz="2400" b="0" i="0">
                <a:latin typeface="Roboto"/>
                <a:ea typeface="Roboto"/>
                <a:cs typeface="Roboto"/>
                <a:sym typeface="Roboto"/>
              </a:rPr>
              <a:t> It's a great place to get alcoholic and non-alcoholic beverages.</a:t>
            </a:r>
            <a:endParaRPr/>
          </a:p>
          <a:p>
            <a:pPr marL="254000" marR="0" lvl="0" indent="-254000" algn="just" rtl="0">
              <a:lnSpc>
                <a:spcPct val="150000"/>
              </a:lnSpc>
              <a:spcBef>
                <a:spcPts val="0"/>
              </a:spcBef>
              <a:spcAft>
                <a:spcPts val="0"/>
              </a:spcAft>
              <a:buClr>
                <a:schemeClr val="dk1"/>
              </a:buClr>
              <a:buSzPts val="2400"/>
              <a:buFont typeface="Arial"/>
              <a:buChar char="•"/>
            </a:pPr>
            <a:r>
              <a:rPr lang="en-US" sz="2400" b="0" i="0">
                <a:latin typeface="Roboto"/>
                <a:ea typeface="Roboto"/>
                <a:cs typeface="Roboto"/>
                <a:sym typeface="Roboto"/>
              </a:rPr>
              <a:t>People will hang out in different places depending on their preferences. </a:t>
            </a:r>
            <a:endParaRPr/>
          </a:p>
          <a:p>
            <a:pPr marL="254000" marR="0" lvl="0" indent="-254000" algn="just" rtl="0">
              <a:lnSpc>
                <a:spcPct val="150000"/>
              </a:lnSpc>
              <a:spcBef>
                <a:spcPts val="0"/>
              </a:spcBef>
              <a:spcAft>
                <a:spcPts val="0"/>
              </a:spcAft>
              <a:buClr>
                <a:schemeClr val="dk1"/>
              </a:buClr>
              <a:buSzPts val="2400"/>
              <a:buFont typeface="Arial"/>
              <a:buChar char="•"/>
            </a:pPr>
            <a:r>
              <a:rPr lang="en-US" sz="2400" b="0" i="0">
                <a:latin typeface="Roboto"/>
                <a:ea typeface="Roboto"/>
                <a:cs typeface="Roboto"/>
                <a:sym typeface="Roboto"/>
              </a:rPr>
              <a:t>High-definition sound that brings the game to life.</a:t>
            </a:r>
            <a:endParaRPr sz="2400" b="0" i="0">
              <a:latin typeface="Calibri"/>
              <a:ea typeface="Calibri"/>
              <a:cs typeface="Calibri"/>
              <a:sym typeface="Calibri"/>
            </a:endParaRPr>
          </a:p>
          <a:p>
            <a:pPr marL="254000" lvl="0" indent="-254000" algn="just" rtl="0">
              <a:lnSpc>
                <a:spcPct val="150000"/>
              </a:lnSpc>
              <a:spcBef>
                <a:spcPts val="0"/>
              </a:spcBef>
              <a:spcAft>
                <a:spcPts val="0"/>
              </a:spcAft>
              <a:buClr>
                <a:schemeClr val="dk1"/>
              </a:buClr>
              <a:buSzPts val="2400"/>
              <a:buFont typeface="Arial"/>
              <a:buChar char="•"/>
            </a:pPr>
            <a:r>
              <a:rPr lang="en-US" sz="2400">
                <a:latin typeface="Roboto"/>
                <a:ea typeface="Roboto"/>
                <a:cs typeface="Roboto"/>
                <a:sym typeface="Roboto"/>
              </a:rPr>
              <a:t>Ambience that would bring sportsman out of you</a:t>
            </a:r>
            <a:endParaRPr sz="2400">
              <a:latin typeface="Roboto"/>
              <a:ea typeface="Roboto"/>
              <a:cs typeface="Roboto"/>
              <a:sym typeface="Roboto"/>
            </a:endParaRPr>
          </a:p>
          <a:p>
            <a:pPr marL="0" lvl="0" indent="0" algn="just" rtl="0">
              <a:lnSpc>
                <a:spcPct val="90000"/>
              </a:lnSpc>
              <a:spcBef>
                <a:spcPts val="100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80000"/>
          </a:blip>
          <a:stretch>
            <a:fillRect/>
          </a:stretch>
        </a:blipFill>
        <a:effectLst/>
      </p:bgPr>
    </p:bg>
    <p:spTree>
      <p:nvGrpSpPr>
        <p:cNvPr id="1" name="Shape 105"/>
        <p:cNvGrpSpPr/>
        <p:nvPr/>
      </p:nvGrpSpPr>
      <p:grpSpPr>
        <a:xfrm>
          <a:off x="0" y="0"/>
          <a:ext cx="0" cy="0"/>
          <a:chOff x="0" y="0"/>
          <a:chExt cx="0" cy="0"/>
        </a:xfrm>
      </p:grpSpPr>
      <p:sp>
        <p:nvSpPr>
          <p:cNvPr id="106" name="Google Shape;106;p16"/>
          <p:cNvSpPr/>
          <p:nvPr/>
        </p:nvSpPr>
        <p:spPr>
          <a:xfrm>
            <a:off x="248652" y="1636295"/>
            <a:ext cx="11694695" cy="4321041"/>
          </a:xfrm>
          <a:prstGeom prst="roundRect">
            <a:avLst>
              <a:gd name="adj" fmla="val 16667"/>
            </a:avLst>
          </a:prstGeom>
          <a:solidFill>
            <a:srgbClr val="F2F2F2">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6"/>
          <p:cNvSpPr txBox="1">
            <a:spLocks noGrp="1"/>
          </p:cNvSpPr>
          <p:nvPr>
            <p:ph type="title"/>
          </p:nvPr>
        </p:nvSpPr>
        <p:spPr>
          <a:xfrm>
            <a:off x="838200" y="365125"/>
            <a:ext cx="10515600" cy="79692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600"/>
              <a:buFont typeface="Overlock"/>
              <a:buNone/>
            </a:pPr>
            <a:r>
              <a:rPr lang="en-US" sz="6600">
                <a:latin typeface="Overlock"/>
                <a:ea typeface="Overlock"/>
                <a:cs typeface="Overlock"/>
                <a:sym typeface="Overlock"/>
              </a:rPr>
              <a:t>PITCH</a:t>
            </a:r>
            <a:endParaRPr sz="6600">
              <a:latin typeface="Overlock"/>
              <a:ea typeface="Overlock"/>
              <a:cs typeface="Overlock"/>
              <a:sym typeface="Overlock"/>
            </a:endParaRPr>
          </a:p>
        </p:txBody>
      </p:sp>
      <p:sp>
        <p:nvSpPr>
          <p:cNvPr id="108" name="Google Shape;108;p16"/>
          <p:cNvSpPr txBox="1">
            <a:spLocks noGrp="1"/>
          </p:cNvSpPr>
          <p:nvPr>
            <p:ph type="body" idx="1"/>
          </p:nvPr>
        </p:nvSpPr>
        <p:spPr>
          <a:xfrm>
            <a:off x="534101" y="2238576"/>
            <a:ext cx="11258550" cy="5187950"/>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a:t>Are you wondering where can you enjoy your favorite sports on big screen with your friends, lets end your waiting time and offer you want you want at 11 pins Down. We offer you big screen to watch sports with your friends. Your experience will be delighted with amazing food and drinks. Apart from this you will be enthralled with Bowling alley, VR games, Foosball and Pool Table.We have separate floors for family and youngsters to enjoy watching sports. So what are you waiting for, come and visit us and enjoy your sporty experience in Rs 500. Many big surprises await you.</a:t>
            </a:r>
            <a:endParaRPr/>
          </a:p>
          <a:p>
            <a:pPr marL="0" lvl="0" indent="0" algn="just" rtl="0">
              <a:lnSpc>
                <a:spcPct val="90000"/>
              </a:lnSpc>
              <a:spcBef>
                <a:spcPts val="100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pic>
        <p:nvPicPr>
          <p:cNvPr id="113" name="Google Shape;113;p17"/>
          <p:cNvPicPr preferRelativeResize="0"/>
          <p:nvPr/>
        </p:nvPicPr>
        <p:blipFill rotWithShape="1">
          <a:blip r:embed="rId3">
            <a:alphaModFix/>
          </a:blip>
          <a:srcRect/>
          <a:stretch/>
        </p:blipFill>
        <p:spPr>
          <a:xfrm>
            <a:off x="0" y="0"/>
            <a:ext cx="12192000" cy="6858000"/>
          </a:xfrm>
          <a:prstGeom prst="rect">
            <a:avLst/>
          </a:prstGeom>
          <a:solidFill>
            <a:srgbClr val="F2F2F2"/>
          </a:solidFill>
          <a:ln>
            <a:noFill/>
          </a:ln>
        </p:spPr>
      </p:pic>
      <p:sp>
        <p:nvSpPr>
          <p:cNvPr id="114" name="Google Shape;11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Libre Franklin"/>
              <a:buNone/>
            </a:pPr>
            <a:r>
              <a:rPr lang="en-US" sz="4400" b="1">
                <a:solidFill>
                  <a:schemeClr val="lt1"/>
                </a:solidFill>
                <a:latin typeface="Libre Franklin"/>
                <a:ea typeface="Libre Franklin"/>
                <a:cs typeface="Libre Franklin"/>
                <a:sym typeface="Libre Franklin"/>
              </a:rPr>
              <a:t>Problem Statement / Market Pain Point</a:t>
            </a:r>
            <a:r>
              <a:rPr lang="en-US" sz="4400">
                <a:solidFill>
                  <a:srgbClr val="FAF9F9"/>
                </a:solidFill>
                <a:latin typeface="Libre Franklin"/>
                <a:ea typeface="Libre Franklin"/>
                <a:cs typeface="Libre Franklin"/>
                <a:sym typeface="Libre Franklin"/>
              </a:rPr>
              <a:t/>
            </a:r>
            <a:br>
              <a:rPr lang="en-US" sz="4400">
                <a:solidFill>
                  <a:srgbClr val="FAF9F9"/>
                </a:solidFill>
                <a:latin typeface="Libre Franklin"/>
                <a:ea typeface="Libre Franklin"/>
                <a:cs typeface="Libre Franklin"/>
                <a:sym typeface="Libre Franklin"/>
              </a:rPr>
            </a:br>
            <a:endParaRPr/>
          </a:p>
        </p:txBody>
      </p:sp>
      <p:sp>
        <p:nvSpPr>
          <p:cNvPr id="115" name="Google Shape;115;p17"/>
          <p:cNvSpPr/>
          <p:nvPr/>
        </p:nvSpPr>
        <p:spPr>
          <a:xfrm>
            <a:off x="278296" y="1272210"/>
            <a:ext cx="11728173" cy="5220666"/>
          </a:xfrm>
          <a:prstGeom prst="rightArrow">
            <a:avLst>
              <a:gd name="adj1" fmla="val 50000"/>
              <a:gd name="adj2" fmla="val 50000"/>
            </a:avLst>
          </a:prstGeom>
          <a:solidFill>
            <a:srgbClr val="DBDB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7"/>
          <p:cNvSpPr txBox="1"/>
          <p:nvPr/>
        </p:nvSpPr>
        <p:spPr>
          <a:xfrm>
            <a:off x="533398" y="3006243"/>
            <a:ext cx="2447924" cy="1752599"/>
          </a:xfrm>
          <a:prstGeom prst="rect">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7"/>
          <p:cNvSpPr txBox="1"/>
          <p:nvPr/>
        </p:nvSpPr>
        <p:spPr>
          <a:xfrm>
            <a:off x="579993" y="3282377"/>
            <a:ext cx="244792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Watching sports is a group activity. Going to each other’s houses get tedious</a:t>
            </a:r>
            <a:endParaRPr sz="1800">
              <a:solidFill>
                <a:schemeClr val="dk1"/>
              </a:solidFill>
              <a:latin typeface="Calibri"/>
              <a:ea typeface="Calibri"/>
              <a:cs typeface="Calibri"/>
              <a:sym typeface="Calibri"/>
            </a:endParaRPr>
          </a:p>
        </p:txBody>
      </p:sp>
      <p:sp>
        <p:nvSpPr>
          <p:cNvPr id="118" name="Google Shape;118;p17"/>
          <p:cNvSpPr txBox="1"/>
          <p:nvPr/>
        </p:nvSpPr>
        <p:spPr>
          <a:xfrm>
            <a:off x="3449711" y="3006243"/>
            <a:ext cx="2257425" cy="1752598"/>
          </a:xfrm>
          <a:prstGeom prst="rect">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17"/>
          <p:cNvSpPr txBox="1"/>
          <p:nvPr/>
        </p:nvSpPr>
        <p:spPr>
          <a:xfrm>
            <a:off x="6103098" y="3027953"/>
            <a:ext cx="2447923" cy="1752597"/>
          </a:xfrm>
          <a:prstGeom prst="rect">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17"/>
          <p:cNvSpPr txBox="1"/>
          <p:nvPr/>
        </p:nvSpPr>
        <p:spPr>
          <a:xfrm>
            <a:off x="8905877" y="3027953"/>
            <a:ext cx="2447923" cy="1752596"/>
          </a:xfrm>
          <a:prstGeom prst="rect">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17"/>
          <p:cNvSpPr txBox="1"/>
          <p:nvPr/>
        </p:nvSpPr>
        <p:spPr>
          <a:xfrm>
            <a:off x="3449711" y="3420876"/>
            <a:ext cx="225742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Students, Office professionals who can not drink at home</a:t>
            </a:r>
            <a:endParaRPr sz="1800">
              <a:solidFill>
                <a:schemeClr val="dk1"/>
              </a:solidFill>
              <a:latin typeface="Calibri"/>
              <a:ea typeface="Calibri"/>
              <a:cs typeface="Calibri"/>
              <a:sym typeface="Calibri"/>
            </a:endParaRPr>
          </a:p>
        </p:txBody>
      </p:sp>
      <p:sp>
        <p:nvSpPr>
          <p:cNvPr id="122" name="Google Shape;122;p17"/>
          <p:cNvSpPr txBox="1"/>
          <p:nvPr/>
        </p:nvSpPr>
        <p:spPr>
          <a:xfrm>
            <a:off x="6193584" y="3272474"/>
            <a:ext cx="235743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Many upcoming matches like IPL, Football which attracts youngsters more</a:t>
            </a:r>
            <a:endParaRPr sz="1800">
              <a:solidFill>
                <a:schemeClr val="dk1"/>
              </a:solidFill>
              <a:latin typeface="Calibri"/>
              <a:ea typeface="Calibri"/>
              <a:cs typeface="Calibri"/>
              <a:sym typeface="Calibri"/>
            </a:endParaRPr>
          </a:p>
        </p:txBody>
      </p:sp>
      <p:sp>
        <p:nvSpPr>
          <p:cNvPr id="123" name="Google Shape;123;p17"/>
          <p:cNvSpPr txBox="1"/>
          <p:nvPr/>
        </p:nvSpPr>
        <p:spPr>
          <a:xfrm>
            <a:off x="8905877" y="3070503"/>
            <a:ext cx="2447922"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We know because we can very well co relate when we want to hang out with friends &amp; watch math there is no such place.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5F7FC"/>
            </a:gs>
            <a:gs pos="74000">
              <a:srgbClr val="A9BEE4"/>
            </a:gs>
            <a:gs pos="83000">
              <a:srgbClr val="A9BEE4"/>
            </a:gs>
            <a:gs pos="100000">
              <a:srgbClr val="C5D3ED"/>
            </a:gs>
          </a:gsLst>
          <a:lin ang="5400000" scaled="0"/>
        </a:gradFill>
        <a:effectLst/>
      </p:bgPr>
    </p:bg>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579032" y="462891"/>
            <a:ext cx="10515600" cy="62732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Libre Franklin"/>
              <a:buNone/>
            </a:pPr>
            <a:r>
              <a:rPr lang="en-US" sz="4900" b="1">
                <a:latin typeface="Libre Franklin"/>
                <a:ea typeface="Libre Franklin"/>
                <a:cs typeface="Libre Franklin"/>
                <a:sym typeface="Libre Franklin"/>
              </a:rPr>
              <a:t>Prototype</a:t>
            </a:r>
            <a:r>
              <a:rPr lang="en-US" sz="3200">
                <a:solidFill>
                  <a:srgbClr val="FAF9F9"/>
                </a:solidFill>
                <a:latin typeface="Libre Franklin"/>
                <a:ea typeface="Libre Franklin"/>
                <a:cs typeface="Libre Franklin"/>
                <a:sym typeface="Libre Franklin"/>
              </a:rPr>
              <a:t/>
            </a:r>
            <a:br>
              <a:rPr lang="en-US" sz="3200">
                <a:solidFill>
                  <a:srgbClr val="FAF9F9"/>
                </a:solidFill>
                <a:latin typeface="Libre Franklin"/>
                <a:ea typeface="Libre Franklin"/>
                <a:cs typeface="Libre Franklin"/>
                <a:sym typeface="Libre Franklin"/>
              </a:rPr>
            </a:br>
            <a:endParaRPr/>
          </a:p>
        </p:txBody>
      </p:sp>
      <p:pic>
        <p:nvPicPr>
          <p:cNvPr id="129" name="Google Shape;129;p18" descr="Shooters Bar Manchester"/>
          <p:cNvPicPr preferRelativeResize="0"/>
          <p:nvPr/>
        </p:nvPicPr>
        <p:blipFill rotWithShape="1">
          <a:blip r:embed="rId3">
            <a:alphaModFix/>
          </a:blip>
          <a:srcRect/>
          <a:stretch/>
        </p:blipFill>
        <p:spPr>
          <a:xfrm>
            <a:off x="285328" y="1232453"/>
            <a:ext cx="8196051" cy="5260422"/>
          </a:xfrm>
          <a:prstGeom prst="rect">
            <a:avLst/>
          </a:prstGeom>
          <a:noFill/>
          <a:ln>
            <a:noFill/>
          </a:ln>
        </p:spPr>
      </p:pic>
      <p:pic>
        <p:nvPicPr>
          <p:cNvPr id="130" name="Google Shape;130;p18" descr="91 Bowling alley images - Free stock photos on StockSnap.io"/>
          <p:cNvPicPr preferRelativeResize="0"/>
          <p:nvPr/>
        </p:nvPicPr>
        <p:blipFill rotWithShape="1">
          <a:blip r:embed="rId4">
            <a:alphaModFix/>
          </a:blip>
          <a:srcRect b="7640"/>
          <a:stretch/>
        </p:blipFill>
        <p:spPr>
          <a:xfrm>
            <a:off x="8481391" y="1232453"/>
            <a:ext cx="3352800" cy="2557669"/>
          </a:xfrm>
          <a:prstGeom prst="rect">
            <a:avLst/>
          </a:prstGeom>
          <a:noFill/>
          <a:ln>
            <a:noFill/>
          </a:ln>
        </p:spPr>
      </p:pic>
      <p:pic>
        <p:nvPicPr>
          <p:cNvPr id="131" name="Google Shape;131;p18"/>
          <p:cNvPicPr preferRelativeResize="0"/>
          <p:nvPr/>
        </p:nvPicPr>
        <p:blipFill rotWithShape="1">
          <a:blip r:embed="rId5">
            <a:alphaModFix/>
          </a:blip>
          <a:srcRect t="17471"/>
          <a:stretch/>
        </p:blipFill>
        <p:spPr>
          <a:xfrm>
            <a:off x="8481385" y="3790122"/>
            <a:ext cx="3352800" cy="27027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45000"/>
          </a:blip>
          <a:stretch>
            <a:fillRect/>
          </a:stretch>
        </a:blipFill>
        <a:effectLst/>
      </p:bgPr>
    </p:bg>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333375" y="0"/>
            <a:ext cx="1152525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a:latin typeface="Calibri"/>
                <a:ea typeface="Calibri"/>
                <a:cs typeface="Calibri"/>
                <a:sym typeface="Calibri"/>
              </a:rPr>
              <a:t>Value proposition for the client </a:t>
            </a:r>
            <a:endParaRPr sz="4000" b="1"/>
          </a:p>
        </p:txBody>
      </p:sp>
      <p:sp>
        <p:nvSpPr>
          <p:cNvPr id="137" name="Google Shape;137;p19"/>
          <p:cNvSpPr txBox="1">
            <a:spLocks noGrp="1"/>
          </p:cNvSpPr>
          <p:nvPr>
            <p:ph type="body" idx="1"/>
          </p:nvPr>
        </p:nvSpPr>
        <p:spPr>
          <a:xfrm>
            <a:off x="838200" y="971550"/>
            <a:ext cx="10515600" cy="16004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b="1">
                <a:latin typeface="Calibri"/>
                <a:ea typeface="Calibri"/>
                <a:cs typeface="Calibri"/>
                <a:sym typeface="Calibri"/>
              </a:rPr>
              <a:t>Offer a boldly flavored menu with broad appeal. </a:t>
            </a:r>
            <a:endParaRPr/>
          </a:p>
          <a:p>
            <a:pPr marL="228600" lvl="0" indent="-228600" algn="l" rtl="0">
              <a:lnSpc>
                <a:spcPct val="90000"/>
              </a:lnSpc>
              <a:spcBef>
                <a:spcPts val="1000"/>
              </a:spcBef>
              <a:spcAft>
                <a:spcPts val="0"/>
              </a:spcAft>
              <a:buClr>
                <a:schemeClr val="dk1"/>
              </a:buClr>
              <a:buSzPts val="2000"/>
              <a:buChar char="•"/>
            </a:pPr>
            <a:r>
              <a:rPr lang="en-US" sz="2000" b="1">
                <a:latin typeface="Calibri"/>
                <a:ea typeface="Calibri"/>
                <a:cs typeface="Calibri"/>
                <a:sym typeface="Calibri"/>
              </a:rPr>
              <a:t>Create an inviting, Sports Enthusiastic environment</a:t>
            </a:r>
            <a:endParaRPr/>
          </a:p>
          <a:p>
            <a:pPr marL="228600" lvl="0" indent="-228600" algn="l" rtl="0">
              <a:lnSpc>
                <a:spcPct val="90000"/>
              </a:lnSpc>
              <a:spcBef>
                <a:spcPts val="1000"/>
              </a:spcBef>
              <a:spcAft>
                <a:spcPts val="0"/>
              </a:spcAft>
              <a:buClr>
                <a:schemeClr val="dk1"/>
              </a:buClr>
              <a:buSzPts val="2000"/>
              <a:buChar char="•"/>
            </a:pPr>
            <a:r>
              <a:rPr lang="en-US" sz="2000" b="1">
                <a:latin typeface="Calibri"/>
                <a:ea typeface="Calibri"/>
                <a:cs typeface="Calibri"/>
                <a:sym typeface="Calibri"/>
              </a:rPr>
              <a:t>Enable our guests to customize their dining experience. </a:t>
            </a:r>
            <a:endParaRPr sz="2000" b="1">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000"/>
              <a:buChar char="•"/>
            </a:pPr>
            <a:r>
              <a:rPr lang="en-US" sz="2000" b="1">
                <a:latin typeface="Calibri"/>
                <a:ea typeface="Calibri"/>
                <a:cs typeface="Calibri"/>
                <a:sym typeface="Calibri"/>
              </a:rPr>
              <a:t>VR games, foosball, pool table, bowling alley etc.</a:t>
            </a:r>
            <a:endParaRPr/>
          </a:p>
          <a:p>
            <a:pPr marL="0" lvl="0" indent="0" algn="l" rtl="0">
              <a:lnSpc>
                <a:spcPct val="90000"/>
              </a:lnSpc>
              <a:spcBef>
                <a:spcPts val="0"/>
              </a:spcBef>
              <a:spcAft>
                <a:spcPts val="0"/>
              </a:spcAft>
              <a:buClr>
                <a:schemeClr val="dk1"/>
              </a:buClr>
              <a:buSzPts val="2800"/>
              <a:buNone/>
            </a:pPr>
            <a:endParaRPr sz="28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sp>
        <p:nvSpPr>
          <p:cNvPr id="138" name="Google Shape;138;p19"/>
          <p:cNvSpPr txBox="1"/>
          <p:nvPr/>
        </p:nvSpPr>
        <p:spPr>
          <a:xfrm>
            <a:off x="180975" y="3978235"/>
            <a:ext cx="11525250" cy="3816429"/>
          </a:xfrm>
          <a:prstGeom prst="rect">
            <a:avLst/>
          </a:prstGeom>
          <a:noFill/>
          <a:ln>
            <a:noFill/>
          </a:ln>
        </p:spPr>
        <p:txBody>
          <a:bodyPr spcFirstLastPara="1" wrap="square" lIns="91425" tIns="45700" rIns="91425" bIns="45700" anchor="t" anchorCtr="0">
            <a:spAutoFit/>
          </a:bodyPr>
          <a:lstStyle/>
          <a:p>
            <a:pPr marL="412750" marR="0" lvl="0" indent="-285750" algn="just" rtl="0">
              <a:lnSpc>
                <a:spcPct val="150000"/>
              </a:lnSpc>
              <a:spcBef>
                <a:spcPts val="0"/>
              </a:spcBef>
              <a:spcAft>
                <a:spcPts val="0"/>
              </a:spcAft>
              <a:buClr>
                <a:schemeClr val="dk1"/>
              </a:buClr>
              <a:buSzPts val="1600"/>
              <a:buFont typeface="Arial"/>
              <a:buChar char="•"/>
            </a:pPr>
            <a:r>
              <a:rPr lang="en-US" sz="2000" b="1">
                <a:solidFill>
                  <a:schemeClr val="dk1"/>
                </a:solidFill>
                <a:latin typeface="Calibri"/>
                <a:ea typeface="Calibri"/>
                <a:cs typeface="Calibri"/>
                <a:sym typeface="Calibri"/>
              </a:rPr>
              <a:t>Provides a rich experience of the 3D sound system with large projectors screen installed for better visuals</a:t>
            </a:r>
            <a:endParaRPr/>
          </a:p>
          <a:p>
            <a:pPr marL="412750" marR="0" lvl="0" indent="-285750" algn="just" rtl="0">
              <a:lnSpc>
                <a:spcPct val="150000"/>
              </a:lnSpc>
              <a:spcBef>
                <a:spcPts val="0"/>
              </a:spcBef>
              <a:spcAft>
                <a:spcPts val="0"/>
              </a:spcAft>
              <a:buClr>
                <a:schemeClr val="dk1"/>
              </a:buClr>
              <a:buSzPts val="1600"/>
              <a:buFont typeface="Arial"/>
              <a:buChar char="•"/>
            </a:pPr>
            <a:r>
              <a:rPr lang="en-US" sz="2000" b="1">
                <a:solidFill>
                  <a:schemeClr val="dk1"/>
                </a:solidFill>
                <a:latin typeface="Calibri"/>
                <a:ea typeface="Calibri"/>
                <a:cs typeface="Calibri"/>
                <a:sym typeface="Calibri"/>
              </a:rPr>
              <a:t>Special sitting that provides state of the table top, audio control which lets customer listen and watch game of their choice without interference from background noise </a:t>
            </a:r>
            <a:endParaRPr/>
          </a:p>
          <a:p>
            <a:pPr marL="412750" marR="0" lvl="0" indent="-285750" algn="just" rtl="0">
              <a:lnSpc>
                <a:spcPct val="150000"/>
              </a:lnSpc>
              <a:spcBef>
                <a:spcPts val="0"/>
              </a:spcBef>
              <a:spcAft>
                <a:spcPts val="0"/>
              </a:spcAft>
              <a:buClr>
                <a:schemeClr val="dk1"/>
              </a:buClr>
              <a:buSzPts val="1600"/>
              <a:buFont typeface="Arial"/>
              <a:buChar char="•"/>
            </a:pPr>
            <a:r>
              <a:rPr lang="en-US" sz="2000" b="1">
                <a:solidFill>
                  <a:schemeClr val="dk1"/>
                </a:solidFill>
                <a:latin typeface="Calibri"/>
                <a:ea typeface="Calibri"/>
                <a:cs typeface="Calibri"/>
                <a:sym typeface="Calibri"/>
              </a:rPr>
              <a:t>There are many pubs, cafés and restaurants in the town, but there is no sports bar like ours.  We stand out in the city and therefore will have no difficulty in profiling ourselves.</a:t>
            </a:r>
            <a:endParaRPr/>
          </a:p>
          <a:p>
            <a:pPr marL="0" marR="0" lvl="0" indent="0" algn="just" rtl="0">
              <a:spcBef>
                <a:spcPts val="0"/>
              </a:spcBef>
              <a:spcAft>
                <a:spcPts val="0"/>
              </a:spcAft>
              <a:buNone/>
            </a:pPr>
            <a:endParaRPr sz="44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9"/>
          <p:cNvSpPr txBox="1"/>
          <p:nvPr/>
        </p:nvSpPr>
        <p:spPr>
          <a:xfrm>
            <a:off x="361950" y="2504837"/>
            <a:ext cx="11344275" cy="16004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Calibri"/>
                <a:ea typeface="Calibri"/>
                <a:cs typeface="Calibri"/>
                <a:sym typeface="Calibri"/>
              </a:rPr>
              <a:t>What is so unique/special about the product/solution?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63000"/>
          </a:blip>
          <a:stretch>
            <a:fillRect/>
          </a:stretch>
        </a:blipFill>
        <a:effectLst/>
      </p:bgPr>
    </p:bg>
    <p:spTree>
      <p:nvGrpSpPr>
        <p:cNvPr id="1" name="Shape 143"/>
        <p:cNvGrpSpPr/>
        <p:nvPr/>
      </p:nvGrpSpPr>
      <p:grpSpPr>
        <a:xfrm>
          <a:off x="0" y="0"/>
          <a:ext cx="0" cy="0"/>
          <a:chOff x="0" y="0"/>
          <a:chExt cx="0" cy="0"/>
        </a:xfrm>
      </p:grpSpPr>
      <p:sp>
        <p:nvSpPr>
          <p:cNvPr id="144" name="Google Shape;144;p20"/>
          <p:cNvSpPr/>
          <p:nvPr/>
        </p:nvSpPr>
        <p:spPr>
          <a:xfrm>
            <a:off x="731520" y="1376413"/>
            <a:ext cx="10953549" cy="4870383"/>
          </a:xfrm>
          <a:prstGeom prst="roundRect">
            <a:avLst>
              <a:gd name="adj" fmla="val 16667"/>
            </a:avLst>
          </a:prstGeom>
          <a:solidFill>
            <a:srgbClr val="F2F2F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20"/>
          <p:cNvSpPr txBox="1">
            <a:spLocks noGrp="1"/>
          </p:cNvSpPr>
          <p:nvPr>
            <p:ph type="title"/>
          </p:nvPr>
        </p:nvSpPr>
        <p:spPr>
          <a:xfrm>
            <a:off x="838200" y="365125"/>
            <a:ext cx="10515600" cy="10826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Libre Franklin"/>
              <a:buNone/>
            </a:pPr>
            <a:r>
              <a:rPr lang="en-US" sz="4400" b="1">
                <a:latin typeface="Libre Franklin"/>
                <a:ea typeface="Libre Franklin"/>
                <a:cs typeface="Libre Franklin"/>
                <a:sym typeface="Libre Franklin"/>
              </a:rPr>
              <a:t>Market and Product Positioning</a:t>
            </a:r>
            <a:r>
              <a:rPr lang="en-US" sz="4400">
                <a:latin typeface="Libre Franklin"/>
                <a:ea typeface="Libre Franklin"/>
                <a:cs typeface="Libre Franklin"/>
                <a:sym typeface="Libre Franklin"/>
              </a:rPr>
              <a:t/>
            </a:r>
            <a:br>
              <a:rPr lang="en-US" sz="4400">
                <a:latin typeface="Libre Franklin"/>
                <a:ea typeface="Libre Franklin"/>
                <a:cs typeface="Libre Franklin"/>
                <a:sym typeface="Libre Franklin"/>
              </a:rPr>
            </a:br>
            <a:endParaRPr/>
          </a:p>
        </p:txBody>
      </p:sp>
      <p:sp>
        <p:nvSpPr>
          <p:cNvPr id="146" name="Google Shape;146;p20"/>
          <p:cNvSpPr txBox="1">
            <a:spLocks noGrp="1"/>
          </p:cNvSpPr>
          <p:nvPr>
            <p:ph type="body" idx="1"/>
          </p:nvPr>
        </p:nvSpPr>
        <p:spPr>
          <a:xfrm>
            <a:off x="838200" y="1447800"/>
            <a:ext cx="10515600" cy="4729163"/>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just" rtl="0">
              <a:lnSpc>
                <a:spcPct val="150000"/>
              </a:lnSpc>
              <a:spcBef>
                <a:spcPts val="0"/>
              </a:spcBef>
              <a:spcAft>
                <a:spcPts val="0"/>
              </a:spcAft>
              <a:buClr>
                <a:schemeClr val="dk1"/>
              </a:buClr>
              <a:buSzPct val="58035"/>
              <a:buNone/>
            </a:pPr>
            <a:r>
              <a:rPr lang="en-US" sz="3200" b="1"/>
              <a:t>Target Customer</a:t>
            </a:r>
            <a:endParaRPr/>
          </a:p>
          <a:p>
            <a:pPr marL="0" marR="0" lvl="0" indent="0" algn="just" rtl="0">
              <a:lnSpc>
                <a:spcPct val="150000"/>
              </a:lnSpc>
              <a:spcBef>
                <a:spcPts val="0"/>
              </a:spcBef>
              <a:spcAft>
                <a:spcPts val="0"/>
              </a:spcAft>
              <a:buClr>
                <a:schemeClr val="dk1"/>
              </a:buClr>
              <a:buSzPct val="66326"/>
              <a:buNone/>
            </a:pPr>
            <a:r>
              <a:rPr lang="en-US" sz="2800"/>
              <a:t>People who love to watch sport </a:t>
            </a:r>
            <a:r>
              <a:rPr lang="en-US"/>
              <a:t>with there friends and family</a:t>
            </a:r>
            <a:endParaRPr sz="2800"/>
          </a:p>
          <a:p>
            <a:pPr marL="0" marR="0" lvl="0" indent="0" algn="just" rtl="0">
              <a:lnSpc>
                <a:spcPct val="150000"/>
              </a:lnSpc>
              <a:spcBef>
                <a:spcPts val="0"/>
              </a:spcBef>
              <a:spcAft>
                <a:spcPts val="0"/>
              </a:spcAft>
              <a:buClr>
                <a:schemeClr val="dk1"/>
              </a:buClr>
              <a:buSzPct val="100000"/>
              <a:buNone/>
            </a:pPr>
            <a:r>
              <a:rPr lang="en-US" sz="3200" b="1"/>
              <a:t>Early adaptors</a:t>
            </a:r>
            <a:endParaRPr/>
          </a:p>
          <a:p>
            <a:pPr marL="0" marR="0" lvl="0" indent="0" algn="just" rtl="0">
              <a:lnSpc>
                <a:spcPct val="150000"/>
              </a:lnSpc>
              <a:spcBef>
                <a:spcPts val="0"/>
              </a:spcBef>
              <a:spcAft>
                <a:spcPts val="0"/>
              </a:spcAft>
              <a:buClr>
                <a:schemeClr val="dk1"/>
              </a:buClr>
              <a:buSzPct val="100000"/>
              <a:buNone/>
            </a:pPr>
            <a:r>
              <a:rPr lang="en-US" sz="3200"/>
              <a:t>Sports Enthusiast, Business entertainers/ owners, tourism, local midnight crowd, families dining out.</a:t>
            </a:r>
            <a:endParaRPr/>
          </a:p>
          <a:p>
            <a:pPr marL="0" marR="0" lvl="0" indent="0" algn="just" rtl="0">
              <a:lnSpc>
                <a:spcPct val="150000"/>
              </a:lnSpc>
              <a:spcBef>
                <a:spcPts val="0"/>
              </a:spcBef>
              <a:spcAft>
                <a:spcPts val="0"/>
              </a:spcAft>
              <a:buClr>
                <a:schemeClr val="dk1"/>
              </a:buClr>
              <a:buSzPct val="100000"/>
              <a:buNone/>
            </a:pPr>
            <a:r>
              <a:rPr lang="en-US" sz="3200" b="1"/>
              <a:t> Why will they pay? </a:t>
            </a:r>
            <a:endParaRPr/>
          </a:p>
          <a:p>
            <a:pPr marL="285750" marR="0" lvl="0" indent="-285750" algn="just" rtl="0">
              <a:lnSpc>
                <a:spcPct val="150000"/>
              </a:lnSpc>
              <a:spcBef>
                <a:spcPts val="0"/>
              </a:spcBef>
              <a:spcAft>
                <a:spcPts val="0"/>
              </a:spcAft>
              <a:buClr>
                <a:schemeClr val="dk1"/>
              </a:buClr>
              <a:buSzPct val="100000"/>
              <a:buFont typeface="Arial"/>
              <a:buChar char="•"/>
            </a:pPr>
            <a:r>
              <a:rPr lang="en-US" sz="3200"/>
              <a:t>For  sport crazy environment/ quality of food &amp; liquor and high definition </a:t>
            </a:r>
            <a:r>
              <a:rPr lang="en-US" sz="3100"/>
              <a:t>sound system</a:t>
            </a:r>
            <a:endParaRPr/>
          </a:p>
          <a:p>
            <a:pPr marL="285750" marR="0" lvl="0" indent="-285750" algn="just" rtl="0">
              <a:lnSpc>
                <a:spcPct val="150000"/>
              </a:lnSpc>
              <a:spcBef>
                <a:spcPts val="0"/>
              </a:spcBef>
              <a:spcAft>
                <a:spcPts val="0"/>
              </a:spcAft>
              <a:buClr>
                <a:schemeClr val="dk1"/>
              </a:buClr>
              <a:buSzPct val="100000"/>
              <a:buFont typeface="Arial"/>
              <a:buChar char="•"/>
            </a:pPr>
            <a:r>
              <a:rPr lang="en-US" sz="3100"/>
              <a:t>Projections on how market will evolve over time?</a:t>
            </a:r>
            <a:endParaRPr/>
          </a:p>
          <a:p>
            <a:pPr marL="285750" marR="0" lvl="0" indent="-285750" algn="just" rtl="0">
              <a:lnSpc>
                <a:spcPct val="150000"/>
              </a:lnSpc>
              <a:spcBef>
                <a:spcPts val="0"/>
              </a:spcBef>
              <a:spcAft>
                <a:spcPts val="0"/>
              </a:spcAft>
              <a:buClr>
                <a:schemeClr val="dk1"/>
              </a:buClr>
              <a:buSzPct val="350000"/>
              <a:buFont typeface="Arial"/>
              <a:buChar char="•"/>
            </a:pPr>
            <a:r>
              <a:rPr lang="en-US"/>
              <a:t>Emergence of such type of business model, more awareness of such business model, increase in no of sports enthusiasts, party goers,  any celebration or occasions , get together, people liking for alcohol</a:t>
            </a:r>
            <a:endParaRPr sz="800"/>
          </a:p>
          <a:p>
            <a:pPr marL="0" marR="0" lvl="0" indent="0" algn="l" rtl="0">
              <a:lnSpc>
                <a:spcPct val="150000"/>
              </a:lnSpc>
              <a:spcBef>
                <a:spcPts val="0"/>
              </a:spcBef>
              <a:spcAft>
                <a:spcPts val="0"/>
              </a:spcAft>
              <a:buClr>
                <a:schemeClr val="dk1"/>
              </a:buClr>
              <a:buSzPct val="100000"/>
              <a:buNone/>
            </a:pPr>
            <a:endParaRPr sz="700"/>
          </a:p>
          <a:p>
            <a:pPr marL="228600" lvl="0" indent="-104140" algn="l" rtl="0">
              <a:lnSpc>
                <a:spcPct val="90000"/>
              </a:lnSpc>
              <a:spcBef>
                <a:spcPts val="1000"/>
              </a:spcBef>
              <a:spcAft>
                <a:spcPts val="0"/>
              </a:spcAft>
              <a:buClr>
                <a:schemeClr val="dk1"/>
              </a:buClr>
              <a:buSzPct val="100000"/>
              <a:buNone/>
            </a:pPr>
            <a:endParaRPr>
              <a:solidFill>
                <a:srgbClr val="0C0C0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95000"/>
          </a:blip>
          <a:stretch>
            <a:fillRect/>
          </a:stretch>
        </a:blipFill>
        <a:effectLst/>
      </p:bgPr>
    </p:bg>
    <p:spTree>
      <p:nvGrpSpPr>
        <p:cNvPr id="1" name="Shape 150"/>
        <p:cNvGrpSpPr/>
        <p:nvPr/>
      </p:nvGrpSpPr>
      <p:grpSpPr>
        <a:xfrm>
          <a:off x="0" y="0"/>
          <a:ext cx="0" cy="0"/>
          <a:chOff x="0" y="0"/>
          <a:chExt cx="0" cy="0"/>
        </a:xfrm>
      </p:grpSpPr>
      <p:sp>
        <p:nvSpPr>
          <p:cNvPr id="151" name="Google Shape;151;p21"/>
          <p:cNvSpPr/>
          <p:nvPr/>
        </p:nvSpPr>
        <p:spPr>
          <a:xfrm>
            <a:off x="154004" y="1232034"/>
            <a:ext cx="11694695" cy="5260841"/>
          </a:xfrm>
          <a:prstGeom prst="roundRect">
            <a:avLst>
              <a:gd name="adj" fmla="val 16667"/>
            </a:avLst>
          </a:prstGeom>
          <a:solidFill>
            <a:srgbClr val="F2F2F2">
              <a:alpha val="3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21"/>
          <p:cNvSpPr txBox="1">
            <a:spLocks noGrp="1"/>
          </p:cNvSpPr>
          <p:nvPr>
            <p:ph type="title"/>
          </p:nvPr>
        </p:nvSpPr>
        <p:spPr>
          <a:xfrm>
            <a:off x="838200" y="111761"/>
            <a:ext cx="10515600" cy="105029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sz="5400" b="1" i="0">
                <a:solidFill>
                  <a:schemeClr val="lt1"/>
                </a:solidFill>
                <a:latin typeface="Calibri"/>
                <a:ea typeface="Calibri"/>
                <a:cs typeface="Calibri"/>
                <a:sym typeface="Calibri"/>
              </a:rPr>
              <a:t>Go to Market Strategy</a:t>
            </a:r>
            <a:endParaRPr sz="5400" b="1">
              <a:solidFill>
                <a:schemeClr val="lt1"/>
              </a:solidFill>
              <a:latin typeface="Calibri"/>
              <a:ea typeface="Calibri"/>
              <a:cs typeface="Calibri"/>
              <a:sym typeface="Calibri"/>
            </a:endParaRPr>
          </a:p>
        </p:txBody>
      </p:sp>
      <p:sp>
        <p:nvSpPr>
          <p:cNvPr id="153" name="Google Shape;153;p21"/>
          <p:cNvSpPr txBox="1">
            <a:spLocks noGrp="1"/>
          </p:cNvSpPr>
          <p:nvPr>
            <p:ph type="body" idx="1"/>
          </p:nvPr>
        </p:nvSpPr>
        <p:spPr>
          <a:xfrm>
            <a:off x="466725" y="1304925"/>
            <a:ext cx="11258550" cy="5187950"/>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2800"/>
              <a:buNone/>
            </a:pPr>
            <a:r>
              <a:rPr lang="en-US" b="1" i="0"/>
              <a:t>Plan to reach out and sell to early adopters? </a:t>
            </a:r>
            <a:endParaRPr/>
          </a:p>
          <a:p>
            <a:pPr marL="228600" lvl="0" indent="-228600" algn="just" rtl="0">
              <a:lnSpc>
                <a:spcPct val="90000"/>
              </a:lnSpc>
              <a:spcBef>
                <a:spcPts val="1000"/>
              </a:spcBef>
              <a:spcAft>
                <a:spcPts val="0"/>
              </a:spcAft>
              <a:buClr>
                <a:schemeClr val="dk1"/>
              </a:buClr>
              <a:buSzPts val="2600"/>
              <a:buChar char="•"/>
            </a:pPr>
            <a:r>
              <a:rPr lang="en-US" sz="2600"/>
              <a:t>S</a:t>
            </a:r>
            <a:r>
              <a:rPr lang="en-US" sz="2600" b="0" i="0"/>
              <a:t>ocial media, happy hours, early bird, corporate celebratory events, sponsored post on social media account, tie-up with MNCs, </a:t>
            </a:r>
            <a:endParaRPr/>
          </a:p>
          <a:p>
            <a:pPr marL="228600" lvl="0" indent="-228600" algn="just" rtl="0">
              <a:lnSpc>
                <a:spcPct val="90000"/>
              </a:lnSpc>
              <a:spcBef>
                <a:spcPts val="1000"/>
              </a:spcBef>
              <a:spcAft>
                <a:spcPts val="0"/>
              </a:spcAft>
              <a:buClr>
                <a:schemeClr val="dk1"/>
              </a:buClr>
              <a:buSzPts val="2600"/>
              <a:buChar char="•"/>
            </a:pPr>
            <a:r>
              <a:rPr lang="en-US" sz="2600"/>
              <a:t>At events evenings/days/weeks will offer local cuisine and imported beers and souvenirs, contests with great prizes and live TV from the event.</a:t>
            </a:r>
            <a:endParaRPr/>
          </a:p>
          <a:p>
            <a:pPr marL="228600" lvl="0" indent="-228600" algn="just" rtl="0">
              <a:lnSpc>
                <a:spcPct val="90000"/>
              </a:lnSpc>
              <a:spcBef>
                <a:spcPts val="1000"/>
              </a:spcBef>
              <a:spcAft>
                <a:spcPts val="0"/>
              </a:spcAft>
              <a:buClr>
                <a:schemeClr val="dk1"/>
              </a:buClr>
              <a:buSzPts val="2600"/>
              <a:buChar char="•"/>
            </a:pPr>
            <a:r>
              <a:rPr lang="en-US" sz="2600"/>
              <a:t>Twice a year we will organize our own sporting event </a:t>
            </a:r>
            <a:endParaRPr sz="2600" b="0" i="0"/>
          </a:p>
          <a:p>
            <a:pPr marL="0" lvl="0" indent="0" algn="just" rtl="0">
              <a:lnSpc>
                <a:spcPct val="90000"/>
              </a:lnSpc>
              <a:spcBef>
                <a:spcPts val="1000"/>
              </a:spcBef>
              <a:spcAft>
                <a:spcPts val="0"/>
              </a:spcAft>
              <a:buClr>
                <a:schemeClr val="dk1"/>
              </a:buClr>
              <a:buSzPts val="2800"/>
              <a:buNone/>
            </a:pPr>
            <a:r>
              <a:rPr lang="en-US" b="1" i="0"/>
              <a:t>Initial market potential of the solution?</a:t>
            </a:r>
            <a:endParaRPr/>
          </a:p>
          <a:p>
            <a:pPr marL="0" lvl="0" indent="0" algn="just" rtl="0">
              <a:lnSpc>
                <a:spcPct val="90000"/>
              </a:lnSpc>
              <a:spcBef>
                <a:spcPts val="1000"/>
              </a:spcBef>
              <a:spcAft>
                <a:spcPts val="0"/>
              </a:spcAft>
              <a:buClr>
                <a:schemeClr val="dk1"/>
              </a:buClr>
              <a:buSzPts val="2800"/>
              <a:buNone/>
            </a:pPr>
            <a:r>
              <a:rPr lang="en-US" b="0" i="0"/>
              <a:t> </a:t>
            </a:r>
            <a:r>
              <a:rPr lang="en-US" sz="2600" b="0" i="0"/>
              <a:t>On account IPL, Kabaadi Premier league, Football Club/ FIFA Festive seasons corporate celebrations Targeting Youngsters and midnight partygoers. </a:t>
            </a:r>
            <a:endParaRPr/>
          </a:p>
          <a:p>
            <a:pPr marL="0" lvl="0" indent="0" algn="just" rtl="0">
              <a:lnSpc>
                <a:spcPct val="90000"/>
              </a:lnSpc>
              <a:spcBef>
                <a:spcPts val="1000"/>
              </a:spcBef>
              <a:spcAft>
                <a:spcPts val="0"/>
              </a:spcAft>
              <a:buClr>
                <a:schemeClr val="dk1"/>
              </a:buClr>
              <a:buSzPts val="2800"/>
              <a:buNone/>
            </a:pPr>
            <a:r>
              <a:rPr lang="en-US" b="1" i="0"/>
              <a:t>Products and/or services? </a:t>
            </a:r>
            <a:endParaRPr/>
          </a:p>
          <a:p>
            <a:pPr marL="0" lvl="0" indent="0" algn="just" rtl="0">
              <a:lnSpc>
                <a:spcPct val="90000"/>
              </a:lnSpc>
              <a:spcBef>
                <a:spcPts val="1000"/>
              </a:spcBef>
              <a:spcAft>
                <a:spcPts val="0"/>
              </a:spcAft>
              <a:buClr>
                <a:schemeClr val="dk1"/>
              </a:buClr>
              <a:buSzPts val="2600"/>
              <a:buNone/>
            </a:pPr>
            <a:r>
              <a:rPr lang="en-US" sz="2600" b="0" i="0"/>
              <a:t>Offering quality food, alcohol, pool table, table tennis, foosball, live sports matches with lots of exciting prizes</a:t>
            </a:r>
            <a:r>
              <a:rPr lang="en-US" b="0" i="0"/>
              <a:t>.</a:t>
            </a:r>
            <a:endParaRPr/>
          </a:p>
          <a:p>
            <a:pPr marL="228600" lvl="0" indent="-50800" algn="just" rtl="0">
              <a:lnSpc>
                <a:spcPct val="90000"/>
              </a:lnSpc>
              <a:spcBef>
                <a:spcPts val="1000"/>
              </a:spcBef>
              <a:spcAft>
                <a:spcPts val="0"/>
              </a:spcAft>
              <a:buClr>
                <a:schemeClr val="dk1"/>
              </a:buClr>
              <a:buSzPts val="28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2065</Words>
  <Application>Microsoft Office PowerPoint</Application>
  <PresentationFormat>Widescreen</PresentationFormat>
  <Paragraphs>313</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Algerian</vt:lpstr>
      <vt:lpstr>Overlock</vt:lpstr>
      <vt:lpstr>Calibri</vt:lpstr>
      <vt:lpstr>Arial</vt:lpstr>
      <vt:lpstr>Libre Franklin</vt:lpstr>
      <vt:lpstr>Roboto</vt:lpstr>
      <vt:lpstr>Office Theme</vt:lpstr>
      <vt:lpstr>PowerPoint Presentation</vt:lpstr>
      <vt:lpstr>Genesis of the idea</vt:lpstr>
      <vt:lpstr>Product / Service / Solution </vt:lpstr>
      <vt:lpstr>PITCH</vt:lpstr>
      <vt:lpstr>Problem Statement / Market Pain Point </vt:lpstr>
      <vt:lpstr>Prototype </vt:lpstr>
      <vt:lpstr>Value proposition for the client </vt:lpstr>
      <vt:lpstr>Market and Product Positioning </vt:lpstr>
      <vt:lpstr>Go to Market Strategy</vt:lpstr>
      <vt:lpstr>PowerPoint Presentation</vt:lpstr>
      <vt:lpstr>Competition Analysis </vt:lpstr>
      <vt:lpstr>Industry and Ecosystem Positioning </vt:lpstr>
      <vt:lpstr>Operational Plan </vt:lpstr>
      <vt:lpstr>Financial Projections</vt:lpstr>
      <vt:lpstr>PowerPoint Presentation</vt:lpstr>
      <vt:lpstr>Implementation Plan / Milestones</vt:lpstr>
      <vt:lpstr>Organizational Plan - Team</vt:lpstr>
      <vt:lpstr>Organizational Plan - Team </vt:lpstr>
      <vt:lpstr>Legal Identity and Brand Name</vt:lpstr>
      <vt:lpstr>Risk Involved </vt:lpstr>
      <vt:lpstr>Risk Management Plan </vt:lpstr>
      <vt:lpstr>ASK </vt:lpstr>
      <vt:lpstr>PowerPoint Presentation</vt:lpstr>
      <vt:lpstr>Customer feedback</vt:lpstr>
      <vt:lpstr>Customer Feedback and Industry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modified xsi:type="dcterms:W3CDTF">2021-10-19T06:05:56Z</dcterms:modified>
</cp:coreProperties>
</file>