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Roboto Medium" panose="020B0604020202020204" charset="0"/>
      <p:regular r:id="rId42"/>
      <p:bold r:id="rId43"/>
      <p:italic r:id="rId44"/>
      <p:boldItalic r:id="rId45"/>
    </p:embeddedFont>
    <p:embeddedFont>
      <p:font typeface="Malgun Gothic" panose="020B0503020000020004" pitchFamily="34" charset="-127"/>
      <p:regular r:id="rId46"/>
      <p:bold r:id="rId47"/>
    </p:embeddedFont>
    <p:embeddedFont>
      <p:font typeface="Raleway" panose="020B0604020202020204" charset="0"/>
      <p:regular r:id="rId48"/>
      <p:bold r:id="rId49"/>
      <p:italic r:id="rId50"/>
      <p:boldItalic r:id="rId51"/>
    </p:embeddedFont>
    <p:embeddedFont>
      <p:font typeface="Lato" panose="020B0604020202020204" charset="0"/>
      <p:regular r:id="rId52"/>
      <p:bold r:id="rId53"/>
      <p:italic r:id="rId54"/>
      <p:boldItalic r:id="rId55"/>
    </p:embeddedFont>
    <p:embeddedFont>
      <p:font typeface="Roboto Thin" panose="020B0604020202020204" charset="0"/>
      <p:regular r:id="rId56"/>
      <p:bold r:id="rId57"/>
      <p:italic r:id="rId58"/>
      <p:boldItalic r:id="rId59"/>
    </p:embeddedFont>
    <p:embeddedFont>
      <p:font typeface="Libre Franklin" panose="020B0604020202020204" charset="0"/>
      <p:regular r:id="rId60"/>
      <p:bold r:id="rId61"/>
      <p:italic r:id="rId62"/>
      <p:boldItalic r:id="rId63"/>
    </p:embeddedFont>
    <p:embeddedFont>
      <p:font typeface="Karla" panose="020B0604020202020204" charset="0"/>
      <p:regular r:id="rId64"/>
      <p:bold r:id="rId65"/>
      <p:italic r:id="rId66"/>
      <p:boldItalic r:id="rId67"/>
    </p:embeddedFont>
    <p:embeddedFont>
      <p:font typeface="Roboto" panose="020B060402020202020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5963B1-AC18-4208-B243-1FFBB05354BB}">
  <a:tblStyle styleId="{725963B1-AC18-4208-B243-1FFBB05354B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6B04FB-B4FB-4438-979C-6668D8AD13CB}"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1ED"/>
          </a:solidFill>
        </a:fill>
      </a:tcStyle>
    </a:wholeTbl>
    <a:band1H>
      <a:tcTxStyle/>
      <a:tcStyle>
        <a:tcBdr/>
        <a:fill>
          <a:solidFill>
            <a:srgbClr val="FFE3D9"/>
          </a:solidFill>
        </a:fill>
      </a:tcStyle>
    </a:band1H>
    <a:band2H>
      <a:tcTxStyle/>
      <a:tcStyle>
        <a:tcBdr/>
      </a:tcStyle>
    </a:band2H>
    <a:band1V>
      <a:tcTxStyle/>
      <a:tcStyle>
        <a:tcBdr/>
        <a:fill>
          <a:solidFill>
            <a:srgbClr val="FFE3D9"/>
          </a:solidFill>
        </a:fill>
      </a:tcStyle>
    </a:band1V>
    <a:band2V>
      <a:tcTxStyle/>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2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8" Type="http://schemas.openxmlformats.org/officeDocument/2006/relationships/slide" Target="slides/slide6.xml"/><Relationship Id="rId51" Type="http://schemas.openxmlformats.org/officeDocument/2006/relationships/font" Target="fonts/font14.fntdata"/><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2.fntdata"/><Relationship Id="rId34" Type="http://schemas.openxmlformats.org/officeDocument/2006/relationships/slide" Target="slides/slide32.xml"/><Relationship Id="rId50" Type="http://schemas.openxmlformats.org/officeDocument/2006/relationships/font" Target="fonts/font13.fntdata"/><Relationship Id="rId55" Type="http://schemas.openxmlformats.org/officeDocument/2006/relationships/font" Target="fonts/font18.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34.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0-19T06:01:05.702" idx="1">
    <p:pos x="6000" y="0"/>
    <p:text>-Deepanshu Bansal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353535"/>
        </a:solidFill>
        <a:effectLst/>
      </p:bgPr>
    </p:bg>
    <p:spTree>
      <p:nvGrpSpPr>
        <p:cNvPr id="1" name="Shape 13"/>
        <p:cNvGrpSpPr/>
        <p:nvPr/>
      </p:nvGrpSpPr>
      <p:grpSpPr>
        <a:xfrm>
          <a:off x="0" y="0"/>
          <a:ext cx="0" cy="0"/>
          <a:chOff x="0" y="0"/>
          <a:chExt cx="0" cy="0"/>
        </a:xfrm>
      </p:grpSpPr>
      <p:cxnSp>
        <p:nvCxnSpPr>
          <p:cNvPr id="14" name="Google Shape;14;p2"/>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15" name="Google Shape;15;p2"/>
          <p:cNvSpPr txBox="1">
            <a:spLocks noGrp="1"/>
          </p:cNvSpPr>
          <p:nvPr>
            <p:ph type="title"/>
          </p:nvPr>
        </p:nvSpPr>
        <p:spPr>
          <a:xfrm>
            <a:off x="377471" y="949521"/>
            <a:ext cx="8325600" cy="5114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6400">
                <a:solidFill>
                  <a:schemeClr val="lt1"/>
                </a:solidFill>
              </a:defRPr>
            </a:lvl1pPr>
            <a:lvl2pPr lvl="1" algn="l">
              <a:lnSpc>
                <a:spcPct val="100000"/>
              </a:lnSpc>
              <a:spcBef>
                <a:spcPts val="0"/>
              </a:spcBef>
              <a:spcAft>
                <a:spcPts val="0"/>
              </a:spcAft>
              <a:buClr>
                <a:schemeClr val="lt1"/>
              </a:buClr>
              <a:buSzPts val="4800"/>
              <a:buNone/>
              <a:defRPr sz="6400">
                <a:solidFill>
                  <a:schemeClr val="lt1"/>
                </a:solidFill>
              </a:defRPr>
            </a:lvl2pPr>
            <a:lvl3pPr lvl="2" algn="l">
              <a:lnSpc>
                <a:spcPct val="100000"/>
              </a:lnSpc>
              <a:spcBef>
                <a:spcPts val="0"/>
              </a:spcBef>
              <a:spcAft>
                <a:spcPts val="0"/>
              </a:spcAft>
              <a:buClr>
                <a:schemeClr val="lt1"/>
              </a:buClr>
              <a:buSzPts val="4800"/>
              <a:buNone/>
              <a:defRPr sz="6400">
                <a:solidFill>
                  <a:schemeClr val="lt1"/>
                </a:solidFill>
              </a:defRPr>
            </a:lvl3pPr>
            <a:lvl4pPr lvl="3" algn="l">
              <a:lnSpc>
                <a:spcPct val="100000"/>
              </a:lnSpc>
              <a:spcBef>
                <a:spcPts val="0"/>
              </a:spcBef>
              <a:spcAft>
                <a:spcPts val="0"/>
              </a:spcAft>
              <a:buClr>
                <a:schemeClr val="lt1"/>
              </a:buClr>
              <a:buSzPts val="4800"/>
              <a:buNone/>
              <a:defRPr sz="6400">
                <a:solidFill>
                  <a:schemeClr val="lt1"/>
                </a:solidFill>
              </a:defRPr>
            </a:lvl4pPr>
            <a:lvl5pPr lvl="4" algn="l">
              <a:lnSpc>
                <a:spcPct val="100000"/>
              </a:lnSpc>
              <a:spcBef>
                <a:spcPts val="0"/>
              </a:spcBef>
              <a:spcAft>
                <a:spcPts val="0"/>
              </a:spcAft>
              <a:buClr>
                <a:schemeClr val="lt1"/>
              </a:buClr>
              <a:buSzPts val="4800"/>
              <a:buNone/>
              <a:defRPr sz="6400">
                <a:solidFill>
                  <a:schemeClr val="lt1"/>
                </a:solidFill>
              </a:defRPr>
            </a:lvl5pPr>
            <a:lvl6pPr lvl="5" algn="l">
              <a:lnSpc>
                <a:spcPct val="100000"/>
              </a:lnSpc>
              <a:spcBef>
                <a:spcPts val="0"/>
              </a:spcBef>
              <a:spcAft>
                <a:spcPts val="0"/>
              </a:spcAft>
              <a:buClr>
                <a:schemeClr val="lt1"/>
              </a:buClr>
              <a:buSzPts val="4800"/>
              <a:buNone/>
              <a:defRPr sz="6400">
                <a:solidFill>
                  <a:schemeClr val="lt1"/>
                </a:solidFill>
              </a:defRPr>
            </a:lvl6pPr>
            <a:lvl7pPr lvl="6" algn="l">
              <a:lnSpc>
                <a:spcPct val="100000"/>
              </a:lnSpc>
              <a:spcBef>
                <a:spcPts val="0"/>
              </a:spcBef>
              <a:spcAft>
                <a:spcPts val="0"/>
              </a:spcAft>
              <a:buClr>
                <a:schemeClr val="lt1"/>
              </a:buClr>
              <a:buSzPts val="4800"/>
              <a:buNone/>
              <a:defRPr sz="6400">
                <a:solidFill>
                  <a:schemeClr val="lt1"/>
                </a:solidFill>
              </a:defRPr>
            </a:lvl7pPr>
            <a:lvl8pPr lvl="7" algn="l">
              <a:lnSpc>
                <a:spcPct val="100000"/>
              </a:lnSpc>
              <a:spcBef>
                <a:spcPts val="0"/>
              </a:spcBef>
              <a:spcAft>
                <a:spcPts val="0"/>
              </a:spcAft>
              <a:buClr>
                <a:schemeClr val="lt1"/>
              </a:buClr>
              <a:buSzPts val="4800"/>
              <a:buNone/>
              <a:defRPr sz="6400">
                <a:solidFill>
                  <a:schemeClr val="lt1"/>
                </a:solidFill>
              </a:defRPr>
            </a:lvl8pPr>
            <a:lvl9pPr lvl="8" algn="l">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16" name="Google Shape;16;p2"/>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lt1"/>
              </a:buClr>
              <a:buSzPts val="1333"/>
              <a:buFont typeface="Lato"/>
              <a:buNone/>
              <a:defRPr sz="1333" b="0" i="0" u="none" strike="noStrike" cap="none">
                <a:solidFill>
                  <a:schemeClr val="lt1"/>
                </a:solidFill>
                <a:latin typeface="Lato"/>
                <a:ea typeface="Lato"/>
                <a:cs typeface="Lato"/>
                <a:sym typeface="Lato"/>
              </a:defRPr>
            </a:lvl1pPr>
            <a:lvl2pPr marL="0" lvl="1" indent="0" algn="r">
              <a:buClr>
                <a:schemeClr val="lt1"/>
              </a:buClr>
              <a:buSzPts val="1333"/>
              <a:buFont typeface="Lato"/>
              <a:buNone/>
              <a:defRPr sz="1333" b="0" i="0" u="none" strike="noStrike" cap="none">
                <a:solidFill>
                  <a:schemeClr val="lt1"/>
                </a:solidFill>
                <a:latin typeface="Lato"/>
                <a:ea typeface="Lato"/>
                <a:cs typeface="Lato"/>
                <a:sym typeface="Lato"/>
              </a:defRPr>
            </a:lvl2pPr>
            <a:lvl3pPr marL="0" lvl="2" indent="0" algn="r">
              <a:buClr>
                <a:schemeClr val="lt1"/>
              </a:buClr>
              <a:buSzPts val="1333"/>
              <a:buFont typeface="Lato"/>
              <a:buNone/>
              <a:defRPr sz="1333" b="0" i="0" u="none" strike="noStrike" cap="none">
                <a:solidFill>
                  <a:schemeClr val="lt1"/>
                </a:solidFill>
                <a:latin typeface="Lato"/>
                <a:ea typeface="Lato"/>
                <a:cs typeface="Lato"/>
                <a:sym typeface="Lato"/>
              </a:defRPr>
            </a:lvl3pPr>
            <a:lvl4pPr marL="0" lvl="3" indent="0" algn="r">
              <a:buClr>
                <a:schemeClr val="lt1"/>
              </a:buClr>
              <a:buSzPts val="1333"/>
              <a:buFont typeface="Lato"/>
              <a:buNone/>
              <a:defRPr sz="1333" b="0" i="0" u="none" strike="noStrike" cap="none">
                <a:solidFill>
                  <a:schemeClr val="lt1"/>
                </a:solidFill>
                <a:latin typeface="Lato"/>
                <a:ea typeface="Lato"/>
                <a:cs typeface="Lato"/>
                <a:sym typeface="Lato"/>
              </a:defRPr>
            </a:lvl4pPr>
            <a:lvl5pPr marL="0" lvl="4" indent="0" algn="r">
              <a:buClr>
                <a:schemeClr val="lt1"/>
              </a:buClr>
              <a:buSzPts val="1333"/>
              <a:buFont typeface="Lato"/>
              <a:buNone/>
              <a:defRPr sz="1333" b="0" i="0" u="none" strike="noStrike" cap="none">
                <a:solidFill>
                  <a:schemeClr val="lt1"/>
                </a:solidFill>
                <a:latin typeface="Lato"/>
                <a:ea typeface="Lato"/>
                <a:cs typeface="Lato"/>
                <a:sym typeface="Lato"/>
              </a:defRPr>
            </a:lvl5pPr>
            <a:lvl6pPr marL="0" lvl="5" indent="0" algn="r">
              <a:buClr>
                <a:schemeClr val="lt1"/>
              </a:buClr>
              <a:buSzPts val="1333"/>
              <a:buFont typeface="Lato"/>
              <a:buNone/>
              <a:defRPr sz="1333" b="0" i="0" u="none" strike="noStrike" cap="none">
                <a:solidFill>
                  <a:schemeClr val="lt1"/>
                </a:solidFill>
                <a:latin typeface="Lato"/>
                <a:ea typeface="Lato"/>
                <a:cs typeface="Lato"/>
                <a:sym typeface="Lato"/>
              </a:defRPr>
            </a:lvl6pPr>
            <a:lvl7pPr marL="0" lvl="6" indent="0" algn="r">
              <a:buClr>
                <a:schemeClr val="lt1"/>
              </a:buClr>
              <a:buSzPts val="1333"/>
              <a:buFont typeface="Lato"/>
              <a:buNone/>
              <a:defRPr sz="1333" b="0" i="0" u="none" strike="noStrike" cap="none">
                <a:solidFill>
                  <a:schemeClr val="lt1"/>
                </a:solidFill>
                <a:latin typeface="Lato"/>
                <a:ea typeface="Lato"/>
                <a:cs typeface="Lato"/>
                <a:sym typeface="Lato"/>
              </a:defRPr>
            </a:lvl7pPr>
            <a:lvl8pPr marL="0" lvl="7" indent="0" algn="r">
              <a:buClr>
                <a:schemeClr val="lt1"/>
              </a:buClr>
              <a:buSzPts val="1333"/>
              <a:buFont typeface="Lato"/>
              <a:buNone/>
              <a:defRPr sz="1333" b="0" i="0" u="none" strike="noStrike" cap="none">
                <a:solidFill>
                  <a:schemeClr val="lt1"/>
                </a:solidFill>
                <a:latin typeface="Lato"/>
                <a:ea typeface="Lato"/>
                <a:cs typeface="Lato"/>
                <a:sym typeface="Lato"/>
              </a:defRPr>
            </a:lvl8pPr>
            <a:lvl9pPr marL="0" lvl="8" indent="0" algn="r">
              <a:buClr>
                <a:schemeClr val="lt1"/>
              </a:buClr>
              <a:buSzPts val="1333"/>
              <a:buFont typeface="Lato"/>
              <a:buNone/>
              <a:defRPr sz="1333"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2"/>
        <p:cNvGrpSpPr/>
        <p:nvPr/>
      </p:nvGrpSpPr>
      <p:grpSpPr>
        <a:xfrm>
          <a:off x="0" y="0"/>
          <a:ext cx="0" cy="0"/>
          <a:chOff x="0" y="0"/>
          <a:chExt cx="0" cy="0"/>
        </a:xfrm>
      </p:grpSpPr>
      <p:cxnSp>
        <p:nvCxnSpPr>
          <p:cNvPr id="63" name="Google Shape;63;p11"/>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64" name="Google Shape;64;p11"/>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65" name="Google Shape;65;p11"/>
          <p:cNvSpPr txBox="1">
            <a:spLocks noGrp="1"/>
          </p:cNvSpPr>
          <p:nvPr>
            <p:ph type="body" idx="1"/>
          </p:nvPr>
        </p:nvSpPr>
        <p:spPr>
          <a:xfrm>
            <a:off x="437356" y="5634700"/>
            <a:ext cx="11184800" cy="524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6" name="Google Shape;66;p1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Lato"/>
              <a:buNone/>
              <a:defRPr sz="1333">
                <a:solidFill>
                  <a:schemeClr val="dk2"/>
                </a:solidFill>
                <a:latin typeface="Lato"/>
                <a:ea typeface="Lato"/>
                <a:cs typeface="Lato"/>
                <a:sym typeface="Lato"/>
              </a:defRPr>
            </a:lvl1pPr>
            <a:lvl2pPr marL="0" lvl="1" indent="0" algn="r">
              <a:buClr>
                <a:schemeClr val="dk2"/>
              </a:buClr>
              <a:buSzPts val="1333"/>
              <a:buFont typeface="Lato"/>
              <a:buNone/>
              <a:defRPr sz="1333">
                <a:solidFill>
                  <a:schemeClr val="dk2"/>
                </a:solidFill>
                <a:latin typeface="Lato"/>
                <a:ea typeface="Lato"/>
                <a:cs typeface="Lato"/>
                <a:sym typeface="Lato"/>
              </a:defRPr>
            </a:lvl2pPr>
            <a:lvl3pPr marL="0" lvl="2" indent="0" algn="r">
              <a:buClr>
                <a:schemeClr val="dk2"/>
              </a:buClr>
              <a:buSzPts val="1333"/>
              <a:buFont typeface="Lato"/>
              <a:buNone/>
              <a:defRPr sz="1333">
                <a:solidFill>
                  <a:schemeClr val="dk2"/>
                </a:solidFill>
                <a:latin typeface="Lato"/>
                <a:ea typeface="Lato"/>
                <a:cs typeface="Lato"/>
                <a:sym typeface="Lato"/>
              </a:defRPr>
            </a:lvl3pPr>
            <a:lvl4pPr marL="0" lvl="3" indent="0" algn="r">
              <a:buClr>
                <a:schemeClr val="dk2"/>
              </a:buClr>
              <a:buSzPts val="1333"/>
              <a:buFont typeface="Lato"/>
              <a:buNone/>
              <a:defRPr sz="1333">
                <a:solidFill>
                  <a:schemeClr val="dk2"/>
                </a:solidFill>
                <a:latin typeface="Lato"/>
                <a:ea typeface="Lato"/>
                <a:cs typeface="Lato"/>
                <a:sym typeface="Lato"/>
              </a:defRPr>
            </a:lvl4pPr>
            <a:lvl5pPr marL="0" lvl="4" indent="0" algn="r">
              <a:buClr>
                <a:schemeClr val="dk2"/>
              </a:buClr>
              <a:buSzPts val="1333"/>
              <a:buFont typeface="Lato"/>
              <a:buNone/>
              <a:defRPr sz="1333">
                <a:solidFill>
                  <a:schemeClr val="dk2"/>
                </a:solidFill>
                <a:latin typeface="Lato"/>
                <a:ea typeface="Lato"/>
                <a:cs typeface="Lato"/>
                <a:sym typeface="Lato"/>
              </a:defRPr>
            </a:lvl5pPr>
            <a:lvl6pPr marL="0" lvl="5" indent="0" algn="r">
              <a:buClr>
                <a:schemeClr val="dk2"/>
              </a:buClr>
              <a:buSzPts val="1333"/>
              <a:buFont typeface="Lato"/>
              <a:buNone/>
              <a:defRPr sz="1333">
                <a:solidFill>
                  <a:schemeClr val="dk2"/>
                </a:solidFill>
                <a:latin typeface="Lato"/>
                <a:ea typeface="Lato"/>
                <a:cs typeface="Lato"/>
                <a:sym typeface="Lato"/>
              </a:defRPr>
            </a:lvl6pPr>
            <a:lvl7pPr marL="0" lvl="6" indent="0" algn="r">
              <a:buClr>
                <a:schemeClr val="dk2"/>
              </a:buClr>
              <a:buSzPts val="1333"/>
              <a:buFont typeface="Lato"/>
              <a:buNone/>
              <a:defRPr sz="1333">
                <a:solidFill>
                  <a:schemeClr val="dk2"/>
                </a:solidFill>
                <a:latin typeface="Lato"/>
                <a:ea typeface="Lato"/>
                <a:cs typeface="Lato"/>
                <a:sym typeface="Lato"/>
              </a:defRPr>
            </a:lvl7pPr>
            <a:lvl8pPr marL="0" lvl="7" indent="0" algn="r">
              <a:buClr>
                <a:schemeClr val="dk2"/>
              </a:buClr>
              <a:buSzPts val="1333"/>
              <a:buFont typeface="Lato"/>
              <a:buNone/>
              <a:defRPr sz="1333">
                <a:solidFill>
                  <a:schemeClr val="dk2"/>
                </a:solidFill>
                <a:latin typeface="Lato"/>
                <a:ea typeface="Lato"/>
                <a:cs typeface="Lato"/>
                <a:sym typeface="Lato"/>
              </a:defRPr>
            </a:lvl8pPr>
            <a:lvl9pPr marL="0" lvl="8" indent="0" algn="r">
              <a:buClr>
                <a:schemeClr val="dk2"/>
              </a:buClr>
              <a:buSzPts val="1333"/>
              <a:buFont typeface="Lato"/>
              <a:buNone/>
              <a:defRPr sz="1333">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7"/>
        <p:cNvGrpSpPr/>
        <p:nvPr/>
      </p:nvGrpSpPr>
      <p:grpSpPr>
        <a:xfrm>
          <a:off x="0" y="0"/>
          <a:ext cx="0" cy="0"/>
          <a:chOff x="0" y="0"/>
          <a:chExt cx="0" cy="0"/>
        </a:xfrm>
      </p:grpSpPr>
      <p:cxnSp>
        <p:nvCxnSpPr>
          <p:cNvPr id="68" name="Google Shape;68;p12"/>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69" name="Google Shape;69;p12"/>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70" name="Google Shape;70;p12"/>
          <p:cNvSpPr txBox="1">
            <a:spLocks noGrp="1"/>
          </p:cNvSpPr>
          <p:nvPr>
            <p:ph type="title"/>
          </p:nvPr>
        </p:nvSpPr>
        <p:spPr>
          <a:xfrm>
            <a:off x="1138600" y="1739800"/>
            <a:ext cx="9914800" cy="205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endParaRPr/>
          </a:p>
        </p:txBody>
      </p:sp>
      <p:sp>
        <p:nvSpPr>
          <p:cNvPr id="71" name="Google Shape;71;p12"/>
          <p:cNvSpPr txBox="1">
            <a:spLocks noGrp="1"/>
          </p:cNvSpPr>
          <p:nvPr>
            <p:ph type="body" idx="1"/>
          </p:nvPr>
        </p:nvSpPr>
        <p:spPr>
          <a:xfrm>
            <a:off x="1138600" y="3892600"/>
            <a:ext cx="9914800" cy="1428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72" name="Google Shape;72;p12"/>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Lato"/>
              <a:buNone/>
              <a:defRPr sz="1333">
                <a:solidFill>
                  <a:schemeClr val="dk2"/>
                </a:solidFill>
                <a:latin typeface="Lato"/>
                <a:ea typeface="Lato"/>
                <a:cs typeface="Lato"/>
                <a:sym typeface="Lato"/>
              </a:defRPr>
            </a:lvl1pPr>
            <a:lvl2pPr marL="0" lvl="1" indent="0" algn="r">
              <a:buClr>
                <a:schemeClr val="dk2"/>
              </a:buClr>
              <a:buSzPts val="1333"/>
              <a:buFont typeface="Lato"/>
              <a:buNone/>
              <a:defRPr sz="1333">
                <a:solidFill>
                  <a:schemeClr val="dk2"/>
                </a:solidFill>
                <a:latin typeface="Lato"/>
                <a:ea typeface="Lato"/>
                <a:cs typeface="Lato"/>
                <a:sym typeface="Lato"/>
              </a:defRPr>
            </a:lvl2pPr>
            <a:lvl3pPr marL="0" lvl="2" indent="0" algn="r">
              <a:buClr>
                <a:schemeClr val="dk2"/>
              </a:buClr>
              <a:buSzPts val="1333"/>
              <a:buFont typeface="Lato"/>
              <a:buNone/>
              <a:defRPr sz="1333">
                <a:solidFill>
                  <a:schemeClr val="dk2"/>
                </a:solidFill>
                <a:latin typeface="Lato"/>
                <a:ea typeface="Lato"/>
                <a:cs typeface="Lato"/>
                <a:sym typeface="Lato"/>
              </a:defRPr>
            </a:lvl3pPr>
            <a:lvl4pPr marL="0" lvl="3" indent="0" algn="r">
              <a:buClr>
                <a:schemeClr val="dk2"/>
              </a:buClr>
              <a:buSzPts val="1333"/>
              <a:buFont typeface="Lato"/>
              <a:buNone/>
              <a:defRPr sz="1333">
                <a:solidFill>
                  <a:schemeClr val="dk2"/>
                </a:solidFill>
                <a:latin typeface="Lato"/>
                <a:ea typeface="Lato"/>
                <a:cs typeface="Lato"/>
                <a:sym typeface="Lato"/>
              </a:defRPr>
            </a:lvl4pPr>
            <a:lvl5pPr marL="0" lvl="4" indent="0" algn="r">
              <a:buClr>
                <a:schemeClr val="dk2"/>
              </a:buClr>
              <a:buSzPts val="1333"/>
              <a:buFont typeface="Lato"/>
              <a:buNone/>
              <a:defRPr sz="1333">
                <a:solidFill>
                  <a:schemeClr val="dk2"/>
                </a:solidFill>
                <a:latin typeface="Lato"/>
                <a:ea typeface="Lato"/>
                <a:cs typeface="Lato"/>
                <a:sym typeface="Lato"/>
              </a:defRPr>
            </a:lvl5pPr>
            <a:lvl6pPr marL="0" lvl="5" indent="0" algn="r">
              <a:buClr>
                <a:schemeClr val="dk2"/>
              </a:buClr>
              <a:buSzPts val="1333"/>
              <a:buFont typeface="Lato"/>
              <a:buNone/>
              <a:defRPr sz="1333">
                <a:solidFill>
                  <a:schemeClr val="dk2"/>
                </a:solidFill>
                <a:latin typeface="Lato"/>
                <a:ea typeface="Lato"/>
                <a:cs typeface="Lato"/>
                <a:sym typeface="Lato"/>
              </a:defRPr>
            </a:lvl6pPr>
            <a:lvl7pPr marL="0" lvl="6" indent="0" algn="r">
              <a:buClr>
                <a:schemeClr val="dk2"/>
              </a:buClr>
              <a:buSzPts val="1333"/>
              <a:buFont typeface="Lato"/>
              <a:buNone/>
              <a:defRPr sz="1333">
                <a:solidFill>
                  <a:schemeClr val="dk2"/>
                </a:solidFill>
                <a:latin typeface="Lato"/>
                <a:ea typeface="Lato"/>
                <a:cs typeface="Lato"/>
                <a:sym typeface="Lato"/>
              </a:defRPr>
            </a:lvl7pPr>
            <a:lvl8pPr marL="0" lvl="7" indent="0" algn="r">
              <a:buClr>
                <a:schemeClr val="dk2"/>
              </a:buClr>
              <a:buSzPts val="1333"/>
              <a:buFont typeface="Lato"/>
              <a:buNone/>
              <a:defRPr sz="1333">
                <a:solidFill>
                  <a:schemeClr val="dk2"/>
                </a:solidFill>
                <a:latin typeface="Lato"/>
                <a:ea typeface="Lato"/>
                <a:cs typeface="Lato"/>
                <a:sym typeface="Lato"/>
              </a:defRPr>
            </a:lvl8pPr>
            <a:lvl9pPr marL="0" lvl="8" indent="0" algn="r">
              <a:buClr>
                <a:schemeClr val="dk2"/>
              </a:buClr>
              <a:buSzPts val="1333"/>
              <a:buFont typeface="Lato"/>
              <a:buNone/>
              <a:defRPr sz="1333">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sp>
        <p:nvSpPr>
          <p:cNvPr id="86" name="Google Shape;86;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5"/>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8" name="Google Shape;88;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6"/>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4" name="Google Shape;94;p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7"/>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7"/>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 name="Google Shape;107;p1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8"/>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 name="Google Shape;109;p18"/>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
        <p:cNvGrpSpPr/>
        <p:nvPr/>
      </p:nvGrpSpPr>
      <p:grpSpPr>
        <a:xfrm>
          <a:off x="0" y="0"/>
          <a:ext cx="0" cy="0"/>
          <a:chOff x="0" y="0"/>
          <a:chExt cx="0" cy="0"/>
        </a:xfrm>
      </p:grpSpPr>
      <p:sp>
        <p:nvSpPr>
          <p:cNvPr id="119" name="Google Shape;119;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1"/>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5" name="Google Shape;125;p21"/>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6" name="Google Shape;126;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7"/>
        <p:cNvGrpSpPr/>
        <p:nvPr/>
      </p:nvGrpSpPr>
      <p:grpSpPr>
        <a:xfrm>
          <a:off x="0" y="0"/>
          <a:ext cx="0" cy="0"/>
          <a:chOff x="0" y="0"/>
          <a:chExt cx="0" cy="0"/>
        </a:xfrm>
      </p:grpSpPr>
      <p:cxnSp>
        <p:nvCxnSpPr>
          <p:cNvPr id="18" name="Google Shape;18;p3"/>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9" name="Google Shape;19;p3"/>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cxnSp>
        <p:nvCxnSpPr>
          <p:cNvPr id="20" name="Google Shape;20;p3"/>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21" name="Google Shape;21;p3"/>
          <p:cNvSpPr txBox="1">
            <a:spLocks noGrp="1"/>
          </p:cNvSpPr>
          <p:nvPr>
            <p:ph type="ctrTitle"/>
          </p:nvPr>
        </p:nvSpPr>
        <p:spPr>
          <a:xfrm>
            <a:off x="3162300" y="840300"/>
            <a:ext cx="8442000" cy="20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800"/>
              <a:buNone/>
              <a:defRPr sz="6400">
                <a:solidFill>
                  <a:schemeClr val="lt1"/>
                </a:solidFill>
              </a:defRPr>
            </a:lvl1pPr>
            <a:lvl2pPr lvl="1" algn="l">
              <a:lnSpc>
                <a:spcPct val="100000"/>
              </a:lnSpc>
              <a:spcBef>
                <a:spcPts val="0"/>
              </a:spcBef>
              <a:spcAft>
                <a:spcPts val="0"/>
              </a:spcAft>
              <a:buClr>
                <a:schemeClr val="lt1"/>
              </a:buClr>
              <a:buSzPts val="4800"/>
              <a:buNone/>
              <a:defRPr sz="6400">
                <a:solidFill>
                  <a:schemeClr val="lt1"/>
                </a:solidFill>
              </a:defRPr>
            </a:lvl2pPr>
            <a:lvl3pPr lvl="2" algn="l">
              <a:lnSpc>
                <a:spcPct val="100000"/>
              </a:lnSpc>
              <a:spcBef>
                <a:spcPts val="0"/>
              </a:spcBef>
              <a:spcAft>
                <a:spcPts val="0"/>
              </a:spcAft>
              <a:buClr>
                <a:schemeClr val="lt1"/>
              </a:buClr>
              <a:buSzPts val="4800"/>
              <a:buNone/>
              <a:defRPr sz="6400">
                <a:solidFill>
                  <a:schemeClr val="lt1"/>
                </a:solidFill>
              </a:defRPr>
            </a:lvl3pPr>
            <a:lvl4pPr lvl="3" algn="l">
              <a:lnSpc>
                <a:spcPct val="100000"/>
              </a:lnSpc>
              <a:spcBef>
                <a:spcPts val="0"/>
              </a:spcBef>
              <a:spcAft>
                <a:spcPts val="0"/>
              </a:spcAft>
              <a:buClr>
                <a:schemeClr val="lt1"/>
              </a:buClr>
              <a:buSzPts val="4800"/>
              <a:buNone/>
              <a:defRPr sz="6400">
                <a:solidFill>
                  <a:schemeClr val="lt1"/>
                </a:solidFill>
              </a:defRPr>
            </a:lvl4pPr>
            <a:lvl5pPr lvl="4" algn="l">
              <a:lnSpc>
                <a:spcPct val="100000"/>
              </a:lnSpc>
              <a:spcBef>
                <a:spcPts val="0"/>
              </a:spcBef>
              <a:spcAft>
                <a:spcPts val="0"/>
              </a:spcAft>
              <a:buClr>
                <a:schemeClr val="lt1"/>
              </a:buClr>
              <a:buSzPts val="4800"/>
              <a:buNone/>
              <a:defRPr sz="6400">
                <a:solidFill>
                  <a:schemeClr val="lt1"/>
                </a:solidFill>
              </a:defRPr>
            </a:lvl5pPr>
            <a:lvl6pPr lvl="5" algn="l">
              <a:lnSpc>
                <a:spcPct val="100000"/>
              </a:lnSpc>
              <a:spcBef>
                <a:spcPts val="0"/>
              </a:spcBef>
              <a:spcAft>
                <a:spcPts val="0"/>
              </a:spcAft>
              <a:buClr>
                <a:schemeClr val="lt1"/>
              </a:buClr>
              <a:buSzPts val="4800"/>
              <a:buNone/>
              <a:defRPr sz="6400">
                <a:solidFill>
                  <a:schemeClr val="lt1"/>
                </a:solidFill>
              </a:defRPr>
            </a:lvl6pPr>
            <a:lvl7pPr lvl="6" algn="l">
              <a:lnSpc>
                <a:spcPct val="100000"/>
              </a:lnSpc>
              <a:spcBef>
                <a:spcPts val="0"/>
              </a:spcBef>
              <a:spcAft>
                <a:spcPts val="0"/>
              </a:spcAft>
              <a:buClr>
                <a:schemeClr val="lt1"/>
              </a:buClr>
              <a:buSzPts val="4800"/>
              <a:buNone/>
              <a:defRPr sz="6400">
                <a:solidFill>
                  <a:schemeClr val="lt1"/>
                </a:solidFill>
              </a:defRPr>
            </a:lvl7pPr>
            <a:lvl8pPr lvl="7" algn="l">
              <a:lnSpc>
                <a:spcPct val="100000"/>
              </a:lnSpc>
              <a:spcBef>
                <a:spcPts val="0"/>
              </a:spcBef>
              <a:spcAft>
                <a:spcPts val="0"/>
              </a:spcAft>
              <a:buClr>
                <a:schemeClr val="lt1"/>
              </a:buClr>
              <a:buSzPts val="4800"/>
              <a:buNone/>
              <a:defRPr sz="6400">
                <a:solidFill>
                  <a:schemeClr val="lt1"/>
                </a:solidFill>
              </a:defRPr>
            </a:lvl8pPr>
            <a:lvl9pPr lvl="8" algn="l">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22" name="Google Shape;22;p3"/>
          <p:cNvSpPr txBox="1">
            <a:spLocks noGrp="1"/>
          </p:cNvSpPr>
          <p:nvPr>
            <p:ph type="subTitle" idx="1"/>
          </p:nvPr>
        </p:nvSpPr>
        <p:spPr>
          <a:xfrm>
            <a:off x="3187023" y="4317933"/>
            <a:ext cx="8442000" cy="1655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2400">
                <a:solidFill>
                  <a:schemeClr val="lt1"/>
                </a:solidFill>
              </a:defRPr>
            </a:lvl2pPr>
            <a:lvl3pPr lvl="2" algn="l">
              <a:lnSpc>
                <a:spcPct val="100000"/>
              </a:lnSpc>
              <a:spcBef>
                <a:spcPts val="0"/>
              </a:spcBef>
              <a:spcAft>
                <a:spcPts val="0"/>
              </a:spcAft>
              <a:buClr>
                <a:schemeClr val="lt1"/>
              </a:buClr>
              <a:buSzPts val="1800"/>
              <a:buNone/>
              <a:defRPr sz="2400">
                <a:solidFill>
                  <a:schemeClr val="lt1"/>
                </a:solidFill>
              </a:defRPr>
            </a:lvl3pPr>
            <a:lvl4pPr lvl="3" algn="l">
              <a:lnSpc>
                <a:spcPct val="100000"/>
              </a:lnSpc>
              <a:spcBef>
                <a:spcPts val="0"/>
              </a:spcBef>
              <a:spcAft>
                <a:spcPts val="0"/>
              </a:spcAft>
              <a:buClr>
                <a:schemeClr val="lt1"/>
              </a:buClr>
              <a:buSzPts val="1800"/>
              <a:buNone/>
              <a:defRPr sz="2400">
                <a:solidFill>
                  <a:schemeClr val="lt1"/>
                </a:solidFill>
              </a:defRPr>
            </a:lvl4pPr>
            <a:lvl5pPr lvl="4" algn="l">
              <a:lnSpc>
                <a:spcPct val="100000"/>
              </a:lnSpc>
              <a:spcBef>
                <a:spcPts val="0"/>
              </a:spcBef>
              <a:spcAft>
                <a:spcPts val="0"/>
              </a:spcAft>
              <a:buClr>
                <a:schemeClr val="lt1"/>
              </a:buClr>
              <a:buSzPts val="1800"/>
              <a:buNone/>
              <a:defRPr sz="2400">
                <a:solidFill>
                  <a:schemeClr val="lt1"/>
                </a:solidFill>
              </a:defRPr>
            </a:lvl5pPr>
            <a:lvl6pPr lvl="5" algn="l">
              <a:lnSpc>
                <a:spcPct val="100000"/>
              </a:lnSpc>
              <a:spcBef>
                <a:spcPts val="0"/>
              </a:spcBef>
              <a:spcAft>
                <a:spcPts val="0"/>
              </a:spcAft>
              <a:buClr>
                <a:schemeClr val="lt1"/>
              </a:buClr>
              <a:buSzPts val="1800"/>
              <a:buNone/>
              <a:defRPr sz="2400">
                <a:solidFill>
                  <a:schemeClr val="lt1"/>
                </a:solidFill>
              </a:defRPr>
            </a:lvl6pPr>
            <a:lvl7pPr lvl="6" algn="l">
              <a:lnSpc>
                <a:spcPct val="100000"/>
              </a:lnSpc>
              <a:spcBef>
                <a:spcPts val="0"/>
              </a:spcBef>
              <a:spcAft>
                <a:spcPts val="0"/>
              </a:spcAft>
              <a:buClr>
                <a:schemeClr val="lt1"/>
              </a:buClr>
              <a:buSzPts val="1800"/>
              <a:buNone/>
              <a:defRPr sz="2400">
                <a:solidFill>
                  <a:schemeClr val="lt1"/>
                </a:solidFill>
              </a:defRPr>
            </a:lvl7pPr>
            <a:lvl8pPr lvl="7" algn="l">
              <a:lnSpc>
                <a:spcPct val="100000"/>
              </a:lnSpc>
              <a:spcBef>
                <a:spcPts val="0"/>
              </a:spcBef>
              <a:spcAft>
                <a:spcPts val="0"/>
              </a:spcAft>
              <a:buClr>
                <a:schemeClr val="lt1"/>
              </a:buClr>
              <a:buSzPts val="1800"/>
              <a:buNone/>
              <a:defRPr sz="2400">
                <a:solidFill>
                  <a:schemeClr val="lt1"/>
                </a:solidFill>
              </a:defRPr>
            </a:lvl8pPr>
            <a:lvl9pPr lvl="8" algn="l">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23" name="Google Shape;23;p3"/>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lt1"/>
              </a:buClr>
              <a:buSzPts val="1333"/>
              <a:buFont typeface="Lato"/>
              <a:buNone/>
              <a:defRPr sz="1333">
                <a:solidFill>
                  <a:schemeClr val="lt1"/>
                </a:solidFill>
                <a:latin typeface="Lato"/>
                <a:ea typeface="Lato"/>
                <a:cs typeface="Lato"/>
                <a:sym typeface="Lato"/>
              </a:defRPr>
            </a:lvl1pPr>
            <a:lvl2pPr marL="0" lvl="1" indent="0" algn="r">
              <a:buClr>
                <a:schemeClr val="lt1"/>
              </a:buClr>
              <a:buSzPts val="1333"/>
              <a:buFont typeface="Lato"/>
              <a:buNone/>
              <a:defRPr sz="1333">
                <a:solidFill>
                  <a:schemeClr val="lt1"/>
                </a:solidFill>
                <a:latin typeface="Lato"/>
                <a:ea typeface="Lato"/>
                <a:cs typeface="Lato"/>
                <a:sym typeface="Lato"/>
              </a:defRPr>
            </a:lvl2pPr>
            <a:lvl3pPr marL="0" lvl="2" indent="0" algn="r">
              <a:buClr>
                <a:schemeClr val="lt1"/>
              </a:buClr>
              <a:buSzPts val="1333"/>
              <a:buFont typeface="Lato"/>
              <a:buNone/>
              <a:defRPr sz="1333">
                <a:solidFill>
                  <a:schemeClr val="lt1"/>
                </a:solidFill>
                <a:latin typeface="Lato"/>
                <a:ea typeface="Lato"/>
                <a:cs typeface="Lato"/>
                <a:sym typeface="Lato"/>
              </a:defRPr>
            </a:lvl3pPr>
            <a:lvl4pPr marL="0" lvl="3" indent="0" algn="r">
              <a:buClr>
                <a:schemeClr val="lt1"/>
              </a:buClr>
              <a:buSzPts val="1333"/>
              <a:buFont typeface="Lato"/>
              <a:buNone/>
              <a:defRPr sz="1333">
                <a:solidFill>
                  <a:schemeClr val="lt1"/>
                </a:solidFill>
                <a:latin typeface="Lato"/>
                <a:ea typeface="Lato"/>
                <a:cs typeface="Lato"/>
                <a:sym typeface="Lato"/>
              </a:defRPr>
            </a:lvl4pPr>
            <a:lvl5pPr marL="0" lvl="4" indent="0" algn="r">
              <a:buClr>
                <a:schemeClr val="lt1"/>
              </a:buClr>
              <a:buSzPts val="1333"/>
              <a:buFont typeface="Lato"/>
              <a:buNone/>
              <a:defRPr sz="1333">
                <a:solidFill>
                  <a:schemeClr val="lt1"/>
                </a:solidFill>
                <a:latin typeface="Lato"/>
                <a:ea typeface="Lato"/>
                <a:cs typeface="Lato"/>
                <a:sym typeface="Lato"/>
              </a:defRPr>
            </a:lvl5pPr>
            <a:lvl6pPr marL="0" lvl="5" indent="0" algn="r">
              <a:buClr>
                <a:schemeClr val="lt1"/>
              </a:buClr>
              <a:buSzPts val="1333"/>
              <a:buFont typeface="Lato"/>
              <a:buNone/>
              <a:defRPr sz="1333">
                <a:solidFill>
                  <a:schemeClr val="lt1"/>
                </a:solidFill>
                <a:latin typeface="Lato"/>
                <a:ea typeface="Lato"/>
                <a:cs typeface="Lato"/>
                <a:sym typeface="Lato"/>
              </a:defRPr>
            </a:lvl6pPr>
            <a:lvl7pPr marL="0" lvl="6" indent="0" algn="r">
              <a:buClr>
                <a:schemeClr val="lt1"/>
              </a:buClr>
              <a:buSzPts val="1333"/>
              <a:buFont typeface="Lato"/>
              <a:buNone/>
              <a:defRPr sz="1333">
                <a:solidFill>
                  <a:schemeClr val="lt1"/>
                </a:solidFill>
                <a:latin typeface="Lato"/>
                <a:ea typeface="Lato"/>
                <a:cs typeface="Lato"/>
                <a:sym typeface="Lato"/>
              </a:defRPr>
            </a:lvl7pPr>
            <a:lvl8pPr marL="0" lvl="7" indent="0" algn="r">
              <a:buClr>
                <a:schemeClr val="lt1"/>
              </a:buClr>
              <a:buSzPts val="1333"/>
              <a:buFont typeface="Lato"/>
              <a:buNone/>
              <a:defRPr sz="1333">
                <a:solidFill>
                  <a:schemeClr val="lt1"/>
                </a:solidFill>
                <a:latin typeface="Lato"/>
                <a:ea typeface="Lato"/>
                <a:cs typeface="Lato"/>
                <a:sym typeface="Lato"/>
              </a:defRPr>
            </a:lvl8pPr>
            <a:lvl9pPr marL="0" lvl="8" indent="0" algn="r">
              <a:buClr>
                <a:schemeClr val="lt1"/>
              </a:buClr>
              <a:buSzPts val="1333"/>
              <a:buFont typeface="Lato"/>
              <a:buNone/>
              <a:defRPr sz="1333">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22"/>
          <p:cNvSpPr>
            <a:spLocks noGrp="1"/>
          </p:cNvSpPr>
          <p:nvPr>
            <p:ph type="pic" idx="2"/>
          </p:nvPr>
        </p:nvSpPr>
        <p:spPr>
          <a:xfrm>
            <a:off x="5183188" y="987426"/>
            <a:ext cx="6172200" cy="4873625"/>
          </a:xfrm>
          <a:prstGeom prst="rect">
            <a:avLst/>
          </a:prstGeom>
          <a:noFill/>
          <a:ln>
            <a:noFill/>
          </a:ln>
        </p:spPr>
      </p:sp>
      <p:sp>
        <p:nvSpPr>
          <p:cNvPr id="132" name="Google Shape;132;p22"/>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3" name="Google Shape;133;p2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3"/>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2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rot="5400000">
            <a:off x="7133431" y="1956596"/>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24"/>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6_Title Slide">
  <p:cSld name="66_Title Slide">
    <p:spTree>
      <p:nvGrpSpPr>
        <p:cNvPr id="1" name="Shape 148"/>
        <p:cNvGrpSpPr/>
        <p:nvPr/>
      </p:nvGrpSpPr>
      <p:grpSpPr>
        <a:xfrm>
          <a:off x="0" y="0"/>
          <a:ext cx="0" cy="0"/>
          <a:chOff x="0" y="0"/>
          <a:chExt cx="0" cy="0"/>
        </a:xfrm>
      </p:grpSpPr>
      <p:sp>
        <p:nvSpPr>
          <p:cNvPr id="149" name="Google Shape;149;p25"/>
          <p:cNvSpPr/>
          <p:nvPr/>
        </p:nvSpPr>
        <p:spPr>
          <a:xfrm>
            <a:off x="0" y="0"/>
            <a:ext cx="12192000" cy="6858000"/>
          </a:xfrm>
          <a:prstGeom prst="rect">
            <a:avLst/>
          </a:prstGeom>
          <a:solidFill>
            <a:schemeClr val="dk1">
              <a:alpha val="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50" name="Google Shape;150;p25"/>
          <p:cNvSpPr txBox="1"/>
          <p:nvPr/>
        </p:nvSpPr>
        <p:spPr>
          <a:xfrm>
            <a:off x="4343563" y="356007"/>
            <a:ext cx="3504875" cy="1364728"/>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fld id="{00000000-1234-1234-1234-123412341234}" type="slidenum">
              <a:rPr lang="en-US" sz="13800" b="0" i="0">
                <a:solidFill>
                  <a:schemeClr val="lt1"/>
                </a:solidFill>
                <a:latin typeface="Roboto Medium"/>
                <a:ea typeface="Roboto Medium"/>
                <a:cs typeface="Roboto Medium"/>
                <a:sym typeface="Roboto Medium"/>
              </a:rPr>
              <a:t>‹#›</a:t>
            </a:fld>
            <a:endParaRPr sz="13800" b="0" i="0">
              <a:solidFill>
                <a:schemeClr val="lt1"/>
              </a:solidFill>
              <a:latin typeface="Roboto Medium"/>
              <a:ea typeface="Roboto Medium"/>
              <a:cs typeface="Roboto Medium"/>
              <a:sym typeface="Roboto Medium"/>
            </a:endParaRPr>
          </a:p>
        </p:txBody>
      </p:sp>
      <p:sp>
        <p:nvSpPr>
          <p:cNvPr id="151" name="Google Shape;151;p25"/>
          <p:cNvSpPr txBox="1">
            <a:spLocks noGrp="1"/>
          </p:cNvSpPr>
          <p:nvPr>
            <p:ph type="title"/>
          </p:nvPr>
        </p:nvSpPr>
        <p:spPr>
          <a:xfrm>
            <a:off x="1246050" y="815517"/>
            <a:ext cx="9699903" cy="528839"/>
          </a:xfrm>
          <a:prstGeom prst="rect">
            <a:avLst/>
          </a:prstGeom>
          <a:noFill/>
          <a:ln>
            <a:noFill/>
          </a:ln>
        </p:spPr>
        <p:txBody>
          <a:bodyPr spcFirstLastPara="1" wrap="square" lIns="91425" tIns="45700" rIns="91425" bIns="45700" anchor="ctr" anchorCtr="0">
            <a:normAutofit/>
          </a:bodyPr>
          <a:lstStyle>
            <a:lvl1pPr lvl="0" algn="ctr">
              <a:lnSpc>
                <a:spcPct val="70000"/>
              </a:lnSpc>
              <a:spcBef>
                <a:spcPts val="0"/>
              </a:spcBef>
              <a:spcAft>
                <a:spcPts val="0"/>
              </a:spcAft>
              <a:buClr>
                <a:schemeClr val="dk1"/>
              </a:buClr>
              <a:buSzPts val="3600"/>
              <a:buFont typeface="Roboto Thin"/>
              <a:buNone/>
              <a:defRPr sz="3600" b="1" i="0">
                <a:latin typeface="Roboto Thin"/>
                <a:ea typeface="Roboto Thin"/>
                <a:cs typeface="Roboto Thin"/>
                <a:sym typeface="Roboto Thi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25"/>
          <p:cNvSpPr txBox="1">
            <a:spLocks noGrp="1"/>
          </p:cNvSpPr>
          <p:nvPr>
            <p:ph type="body" idx="1"/>
          </p:nvPr>
        </p:nvSpPr>
        <p:spPr>
          <a:xfrm>
            <a:off x="1246050" y="1277852"/>
            <a:ext cx="9699901" cy="31016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100"/>
              <a:buNone/>
              <a:defRPr sz="1100" b="0" i="0">
                <a:solidFill>
                  <a:schemeClr val="dk1"/>
                </a:solidFill>
                <a:latin typeface="Roboto Medium"/>
                <a:ea typeface="Roboto Medium"/>
                <a:cs typeface="Roboto Medium"/>
                <a:sym typeface="Roboto Medium"/>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25"/>
          <p:cNvSpPr>
            <a:spLocks noGrp="1"/>
          </p:cNvSpPr>
          <p:nvPr>
            <p:ph type="pic" idx="2"/>
          </p:nvPr>
        </p:nvSpPr>
        <p:spPr>
          <a:xfrm>
            <a:off x="2345817" y="2274849"/>
            <a:ext cx="1794483" cy="1794483"/>
          </a:xfrm>
          <a:prstGeom prst="ellipse">
            <a:avLst/>
          </a:prstGeom>
          <a:solidFill>
            <a:srgbClr val="D8D8D8"/>
          </a:solidFill>
          <a:ln>
            <a:noFill/>
          </a:ln>
          <a:effectLst>
            <a:outerShdw blurRad="50800" dist="25400" dir="5400000" algn="t" rotWithShape="0">
              <a:srgbClr val="000000">
                <a:alpha val="14901"/>
              </a:srgbClr>
            </a:outerShdw>
          </a:effectLst>
        </p:spPr>
      </p:sp>
      <p:sp>
        <p:nvSpPr>
          <p:cNvPr id="154" name="Google Shape;154;p25"/>
          <p:cNvSpPr>
            <a:spLocks noGrp="1"/>
          </p:cNvSpPr>
          <p:nvPr>
            <p:ph type="pic" idx="3"/>
          </p:nvPr>
        </p:nvSpPr>
        <p:spPr>
          <a:xfrm>
            <a:off x="5173733" y="2274849"/>
            <a:ext cx="1794483" cy="1794483"/>
          </a:xfrm>
          <a:prstGeom prst="ellipse">
            <a:avLst/>
          </a:prstGeom>
          <a:solidFill>
            <a:srgbClr val="D8D8D8"/>
          </a:solidFill>
          <a:ln>
            <a:noFill/>
          </a:ln>
          <a:effectLst>
            <a:outerShdw blurRad="50800" dist="25400" dir="5400000" algn="t" rotWithShape="0">
              <a:srgbClr val="000000">
                <a:alpha val="14901"/>
              </a:srgbClr>
            </a:outerShdw>
          </a:effectLst>
        </p:spPr>
      </p:sp>
      <p:sp>
        <p:nvSpPr>
          <p:cNvPr id="155" name="Google Shape;155;p25"/>
          <p:cNvSpPr>
            <a:spLocks noGrp="1"/>
          </p:cNvSpPr>
          <p:nvPr>
            <p:ph type="pic" idx="4"/>
          </p:nvPr>
        </p:nvSpPr>
        <p:spPr>
          <a:xfrm>
            <a:off x="8001645" y="2274849"/>
            <a:ext cx="1794483" cy="1794483"/>
          </a:xfrm>
          <a:prstGeom prst="ellipse">
            <a:avLst/>
          </a:prstGeom>
          <a:solidFill>
            <a:srgbClr val="D8D8D8"/>
          </a:solidFill>
          <a:ln>
            <a:noFill/>
          </a:ln>
          <a:effectLst>
            <a:outerShdw blurRad="50800" dist="25400" dir="5400000" algn="t" rotWithShape="0">
              <a:srgbClr val="000000">
                <a:alpha val="14901"/>
              </a:srgbClr>
            </a:outerShdw>
          </a:effectLst>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par>
                                <p:cTn id="8" presetID="10" presetClass="entr" presetSubtype="0" fill="hold" nodeType="withEffect">
                                  <p:stCondLst>
                                    <p:cond delay="150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1000"/>
                                        <p:tgtEl>
                                          <p:spTgt spid="154"/>
                                        </p:tgtEl>
                                      </p:cBhvr>
                                    </p:animEffect>
                                  </p:childTnLst>
                                </p:cTn>
                              </p:par>
                              <p:par>
                                <p:cTn id="11" presetID="10" presetClass="entr" presetSubtype="0" fill="hold" nodeType="withEffect">
                                  <p:stCondLst>
                                    <p:cond delay="2000"/>
                                  </p:stCondLst>
                                  <p:childTnLst>
                                    <p:set>
                                      <p:cBhvr>
                                        <p:cTn id="12" dur="1" fill="hold">
                                          <p:stCondLst>
                                            <p:cond delay="0"/>
                                          </p:stCondLst>
                                        </p:cTn>
                                        <p:tgtEl>
                                          <p:spTgt spid="155"/>
                                        </p:tgtEl>
                                        <p:attrNameLst>
                                          <p:attrName>style.visibility</p:attrName>
                                        </p:attrNameLst>
                                      </p:cBhvr>
                                      <p:to>
                                        <p:strVal val="visible"/>
                                      </p:to>
                                    </p:set>
                                    <p:animEffect transition="in" filter="fade">
                                      <p:cBhvr>
                                        <p:cTn id="13"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56"/>
        <p:cNvGrpSpPr/>
        <p:nvPr/>
      </p:nvGrpSpPr>
      <p:grpSpPr>
        <a:xfrm>
          <a:off x="0" y="0"/>
          <a:ext cx="0" cy="0"/>
          <a:chOff x="0" y="0"/>
          <a:chExt cx="0" cy="0"/>
        </a:xfrm>
      </p:grpSpPr>
      <p:sp>
        <p:nvSpPr>
          <p:cNvPr id="157" name="Google Shape;157;p26"/>
          <p:cNvSpPr/>
          <p:nvPr/>
        </p:nvSpPr>
        <p:spPr>
          <a:xfrm>
            <a:off x="0" y="0"/>
            <a:ext cx="12192000" cy="6858000"/>
          </a:xfrm>
          <a:prstGeom prst="rect">
            <a:avLst/>
          </a:prstGeom>
          <a:solidFill>
            <a:schemeClr val="dk1">
              <a:alpha val="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58" name="Google Shape;158;p26"/>
          <p:cNvSpPr txBox="1"/>
          <p:nvPr/>
        </p:nvSpPr>
        <p:spPr>
          <a:xfrm>
            <a:off x="4343563" y="356007"/>
            <a:ext cx="3504875" cy="1364728"/>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fld id="{00000000-1234-1234-1234-123412341234}" type="slidenum">
              <a:rPr lang="en-US" sz="13800" b="0" i="0">
                <a:solidFill>
                  <a:schemeClr val="lt1"/>
                </a:solidFill>
                <a:latin typeface="Roboto Medium"/>
                <a:ea typeface="Roboto Medium"/>
                <a:cs typeface="Roboto Medium"/>
                <a:sym typeface="Roboto Medium"/>
              </a:rPr>
              <a:t>‹#›</a:t>
            </a:fld>
            <a:endParaRPr sz="13800" b="0" i="0">
              <a:solidFill>
                <a:schemeClr val="lt1"/>
              </a:solidFill>
              <a:latin typeface="Roboto Medium"/>
              <a:ea typeface="Roboto Medium"/>
              <a:cs typeface="Roboto Medium"/>
              <a:sym typeface="Roboto Medium"/>
            </a:endParaRPr>
          </a:p>
        </p:txBody>
      </p:sp>
      <p:sp>
        <p:nvSpPr>
          <p:cNvPr id="159" name="Google Shape;159;p26"/>
          <p:cNvSpPr txBox="1">
            <a:spLocks noGrp="1"/>
          </p:cNvSpPr>
          <p:nvPr>
            <p:ph type="title"/>
          </p:nvPr>
        </p:nvSpPr>
        <p:spPr>
          <a:xfrm>
            <a:off x="1246050" y="815517"/>
            <a:ext cx="9699903" cy="528839"/>
          </a:xfrm>
          <a:prstGeom prst="rect">
            <a:avLst/>
          </a:prstGeom>
          <a:noFill/>
          <a:ln>
            <a:noFill/>
          </a:ln>
        </p:spPr>
        <p:txBody>
          <a:bodyPr spcFirstLastPara="1" wrap="square" lIns="91425" tIns="45700" rIns="91425" bIns="45700" anchor="ctr" anchorCtr="0">
            <a:normAutofit/>
          </a:bodyPr>
          <a:lstStyle>
            <a:lvl1pPr lvl="0" algn="ctr">
              <a:lnSpc>
                <a:spcPct val="70000"/>
              </a:lnSpc>
              <a:spcBef>
                <a:spcPts val="0"/>
              </a:spcBef>
              <a:spcAft>
                <a:spcPts val="0"/>
              </a:spcAft>
              <a:buClr>
                <a:schemeClr val="dk1"/>
              </a:buClr>
              <a:buSzPts val="3600"/>
              <a:buFont typeface="Roboto Thin"/>
              <a:buNone/>
              <a:defRPr sz="3600" b="1" i="0">
                <a:latin typeface="Roboto Thin"/>
                <a:ea typeface="Roboto Thin"/>
                <a:cs typeface="Roboto Thin"/>
                <a:sym typeface="Roboto Thi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26"/>
          <p:cNvSpPr txBox="1">
            <a:spLocks noGrp="1"/>
          </p:cNvSpPr>
          <p:nvPr>
            <p:ph type="body" idx="1"/>
          </p:nvPr>
        </p:nvSpPr>
        <p:spPr>
          <a:xfrm>
            <a:off x="1246050" y="1277852"/>
            <a:ext cx="9699901" cy="31016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100"/>
              <a:buNone/>
              <a:defRPr sz="1100" b="0" i="0">
                <a:solidFill>
                  <a:schemeClr val="dk1"/>
                </a:solidFill>
                <a:latin typeface="Roboto Medium"/>
                <a:ea typeface="Roboto Medium"/>
                <a:cs typeface="Roboto Medium"/>
                <a:sym typeface="Roboto Medium"/>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cxnSp>
        <p:nvCxnSpPr>
          <p:cNvPr id="25" name="Google Shape;25;p4"/>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6" name="Google Shape;26;p4"/>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7" name="Google Shape;27;p4"/>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8" name="Google Shape;28;p4"/>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9" name="Google Shape;29;p4"/>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0" name="Google Shape;30;p4"/>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Lato"/>
              <a:buNone/>
              <a:defRPr sz="1333">
                <a:solidFill>
                  <a:schemeClr val="dk2"/>
                </a:solidFill>
                <a:latin typeface="Lato"/>
                <a:ea typeface="Lato"/>
                <a:cs typeface="Lato"/>
                <a:sym typeface="Lato"/>
              </a:defRPr>
            </a:lvl1pPr>
            <a:lvl2pPr marL="0" lvl="1" indent="0" algn="r">
              <a:buClr>
                <a:schemeClr val="dk2"/>
              </a:buClr>
              <a:buSzPts val="1333"/>
              <a:buFont typeface="Lato"/>
              <a:buNone/>
              <a:defRPr sz="1333">
                <a:solidFill>
                  <a:schemeClr val="dk2"/>
                </a:solidFill>
                <a:latin typeface="Lato"/>
                <a:ea typeface="Lato"/>
                <a:cs typeface="Lato"/>
                <a:sym typeface="Lato"/>
              </a:defRPr>
            </a:lvl2pPr>
            <a:lvl3pPr marL="0" lvl="2" indent="0" algn="r">
              <a:buClr>
                <a:schemeClr val="dk2"/>
              </a:buClr>
              <a:buSzPts val="1333"/>
              <a:buFont typeface="Lato"/>
              <a:buNone/>
              <a:defRPr sz="1333">
                <a:solidFill>
                  <a:schemeClr val="dk2"/>
                </a:solidFill>
                <a:latin typeface="Lato"/>
                <a:ea typeface="Lato"/>
                <a:cs typeface="Lato"/>
                <a:sym typeface="Lato"/>
              </a:defRPr>
            </a:lvl3pPr>
            <a:lvl4pPr marL="0" lvl="3" indent="0" algn="r">
              <a:buClr>
                <a:schemeClr val="dk2"/>
              </a:buClr>
              <a:buSzPts val="1333"/>
              <a:buFont typeface="Lato"/>
              <a:buNone/>
              <a:defRPr sz="1333">
                <a:solidFill>
                  <a:schemeClr val="dk2"/>
                </a:solidFill>
                <a:latin typeface="Lato"/>
                <a:ea typeface="Lato"/>
                <a:cs typeface="Lato"/>
                <a:sym typeface="Lato"/>
              </a:defRPr>
            </a:lvl4pPr>
            <a:lvl5pPr marL="0" lvl="4" indent="0" algn="r">
              <a:buClr>
                <a:schemeClr val="dk2"/>
              </a:buClr>
              <a:buSzPts val="1333"/>
              <a:buFont typeface="Lato"/>
              <a:buNone/>
              <a:defRPr sz="1333">
                <a:solidFill>
                  <a:schemeClr val="dk2"/>
                </a:solidFill>
                <a:latin typeface="Lato"/>
                <a:ea typeface="Lato"/>
                <a:cs typeface="Lato"/>
                <a:sym typeface="Lato"/>
              </a:defRPr>
            </a:lvl5pPr>
            <a:lvl6pPr marL="0" lvl="5" indent="0" algn="r">
              <a:buClr>
                <a:schemeClr val="dk2"/>
              </a:buClr>
              <a:buSzPts val="1333"/>
              <a:buFont typeface="Lato"/>
              <a:buNone/>
              <a:defRPr sz="1333">
                <a:solidFill>
                  <a:schemeClr val="dk2"/>
                </a:solidFill>
                <a:latin typeface="Lato"/>
                <a:ea typeface="Lato"/>
                <a:cs typeface="Lato"/>
                <a:sym typeface="Lato"/>
              </a:defRPr>
            </a:lvl6pPr>
            <a:lvl7pPr marL="0" lvl="6" indent="0" algn="r">
              <a:buClr>
                <a:schemeClr val="dk2"/>
              </a:buClr>
              <a:buSzPts val="1333"/>
              <a:buFont typeface="Lato"/>
              <a:buNone/>
              <a:defRPr sz="1333">
                <a:solidFill>
                  <a:schemeClr val="dk2"/>
                </a:solidFill>
                <a:latin typeface="Lato"/>
                <a:ea typeface="Lato"/>
                <a:cs typeface="Lato"/>
                <a:sym typeface="Lato"/>
              </a:defRPr>
            </a:lvl7pPr>
            <a:lvl8pPr marL="0" lvl="7" indent="0" algn="r">
              <a:buClr>
                <a:schemeClr val="dk2"/>
              </a:buClr>
              <a:buSzPts val="1333"/>
              <a:buFont typeface="Lato"/>
              <a:buNone/>
              <a:defRPr sz="1333">
                <a:solidFill>
                  <a:schemeClr val="dk2"/>
                </a:solidFill>
                <a:latin typeface="Lato"/>
                <a:ea typeface="Lato"/>
                <a:cs typeface="Lato"/>
                <a:sym typeface="Lato"/>
              </a:defRPr>
            </a:lvl8pPr>
            <a:lvl9pPr marL="0" lvl="8" indent="0" algn="r">
              <a:buClr>
                <a:schemeClr val="dk2"/>
              </a:buClr>
              <a:buSzPts val="1333"/>
              <a:buFont typeface="Lato"/>
              <a:buNone/>
              <a:defRPr sz="1333">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5"/>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Lato"/>
              <a:buNone/>
              <a:defRPr sz="1333">
                <a:solidFill>
                  <a:schemeClr val="dk2"/>
                </a:solidFill>
                <a:latin typeface="Lato"/>
                <a:ea typeface="Lato"/>
                <a:cs typeface="Lato"/>
                <a:sym typeface="Lato"/>
              </a:defRPr>
            </a:lvl1pPr>
            <a:lvl2pPr marL="0" lvl="1" indent="0" algn="r">
              <a:buClr>
                <a:schemeClr val="dk2"/>
              </a:buClr>
              <a:buSzPts val="1333"/>
              <a:buFont typeface="Lato"/>
              <a:buNone/>
              <a:defRPr sz="1333">
                <a:solidFill>
                  <a:schemeClr val="dk2"/>
                </a:solidFill>
                <a:latin typeface="Lato"/>
                <a:ea typeface="Lato"/>
                <a:cs typeface="Lato"/>
                <a:sym typeface="Lato"/>
              </a:defRPr>
            </a:lvl2pPr>
            <a:lvl3pPr marL="0" lvl="2" indent="0" algn="r">
              <a:buClr>
                <a:schemeClr val="dk2"/>
              </a:buClr>
              <a:buSzPts val="1333"/>
              <a:buFont typeface="Lato"/>
              <a:buNone/>
              <a:defRPr sz="1333">
                <a:solidFill>
                  <a:schemeClr val="dk2"/>
                </a:solidFill>
                <a:latin typeface="Lato"/>
                <a:ea typeface="Lato"/>
                <a:cs typeface="Lato"/>
                <a:sym typeface="Lato"/>
              </a:defRPr>
            </a:lvl3pPr>
            <a:lvl4pPr marL="0" lvl="3" indent="0" algn="r">
              <a:buClr>
                <a:schemeClr val="dk2"/>
              </a:buClr>
              <a:buSzPts val="1333"/>
              <a:buFont typeface="Lato"/>
              <a:buNone/>
              <a:defRPr sz="1333">
                <a:solidFill>
                  <a:schemeClr val="dk2"/>
                </a:solidFill>
                <a:latin typeface="Lato"/>
                <a:ea typeface="Lato"/>
                <a:cs typeface="Lato"/>
                <a:sym typeface="Lato"/>
              </a:defRPr>
            </a:lvl4pPr>
            <a:lvl5pPr marL="0" lvl="4" indent="0" algn="r">
              <a:buClr>
                <a:schemeClr val="dk2"/>
              </a:buClr>
              <a:buSzPts val="1333"/>
              <a:buFont typeface="Lato"/>
              <a:buNone/>
              <a:defRPr sz="1333">
                <a:solidFill>
                  <a:schemeClr val="dk2"/>
                </a:solidFill>
                <a:latin typeface="Lato"/>
                <a:ea typeface="Lato"/>
                <a:cs typeface="Lato"/>
                <a:sym typeface="Lato"/>
              </a:defRPr>
            </a:lvl5pPr>
            <a:lvl6pPr marL="0" lvl="5" indent="0" algn="r">
              <a:buClr>
                <a:schemeClr val="dk2"/>
              </a:buClr>
              <a:buSzPts val="1333"/>
              <a:buFont typeface="Lato"/>
              <a:buNone/>
              <a:defRPr sz="1333">
                <a:solidFill>
                  <a:schemeClr val="dk2"/>
                </a:solidFill>
                <a:latin typeface="Lato"/>
                <a:ea typeface="Lato"/>
                <a:cs typeface="Lato"/>
                <a:sym typeface="Lato"/>
              </a:defRPr>
            </a:lvl6pPr>
            <a:lvl7pPr marL="0" lvl="6" indent="0" algn="r">
              <a:buClr>
                <a:schemeClr val="dk2"/>
              </a:buClr>
              <a:buSzPts val="1333"/>
              <a:buFont typeface="Lato"/>
              <a:buNone/>
              <a:defRPr sz="1333">
                <a:solidFill>
                  <a:schemeClr val="dk2"/>
                </a:solidFill>
                <a:latin typeface="Lato"/>
                <a:ea typeface="Lato"/>
                <a:cs typeface="Lato"/>
                <a:sym typeface="Lato"/>
              </a:defRPr>
            </a:lvl7pPr>
            <a:lvl8pPr marL="0" lvl="7" indent="0" algn="r">
              <a:buClr>
                <a:schemeClr val="dk2"/>
              </a:buClr>
              <a:buSzPts val="1333"/>
              <a:buFont typeface="Lato"/>
              <a:buNone/>
              <a:defRPr sz="1333">
                <a:solidFill>
                  <a:schemeClr val="dk2"/>
                </a:solidFill>
                <a:latin typeface="Lato"/>
                <a:ea typeface="Lato"/>
                <a:cs typeface="Lato"/>
                <a:sym typeface="Lato"/>
              </a:defRPr>
            </a:lvl8pPr>
            <a:lvl9pPr marL="0" lvl="8" indent="0" algn="r">
              <a:buClr>
                <a:schemeClr val="dk2"/>
              </a:buClr>
              <a:buSzPts val="1333"/>
              <a:buFont typeface="Lato"/>
              <a:buNone/>
              <a:defRPr sz="1333">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cxnSp>
        <p:nvCxnSpPr>
          <p:cNvPr id="34" name="Google Shape;34;p6"/>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35" name="Google Shape;35;p6"/>
          <p:cNvSpPr txBox="1">
            <a:spLocks noGrp="1"/>
          </p:cNvSpPr>
          <p:nvPr>
            <p:ph type="title"/>
          </p:nvPr>
        </p:nvSpPr>
        <p:spPr>
          <a:xfrm>
            <a:off x="426000" y="1248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6" name="Google Shape;36;p6"/>
          <p:cNvSpPr txBox="1">
            <a:spLocks noGrp="1"/>
          </p:cNvSpPr>
          <p:nvPr>
            <p:ph type="body" idx="1"/>
          </p:nvPr>
        </p:nvSpPr>
        <p:spPr>
          <a:xfrm>
            <a:off x="426000" y="2462405"/>
            <a:ext cx="3744000" cy="37416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 name="Google Shape;37;p6"/>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Lato"/>
              <a:buNone/>
              <a:defRPr sz="1333">
                <a:solidFill>
                  <a:schemeClr val="dk2"/>
                </a:solidFill>
                <a:latin typeface="Lato"/>
                <a:ea typeface="Lato"/>
                <a:cs typeface="Lato"/>
                <a:sym typeface="Lato"/>
              </a:defRPr>
            </a:lvl1pPr>
            <a:lvl2pPr marL="0" lvl="1" indent="0" algn="r">
              <a:buClr>
                <a:schemeClr val="dk2"/>
              </a:buClr>
              <a:buSzPts val="1333"/>
              <a:buFont typeface="Lato"/>
              <a:buNone/>
              <a:defRPr sz="1333">
                <a:solidFill>
                  <a:schemeClr val="dk2"/>
                </a:solidFill>
                <a:latin typeface="Lato"/>
                <a:ea typeface="Lato"/>
                <a:cs typeface="Lato"/>
                <a:sym typeface="Lato"/>
              </a:defRPr>
            </a:lvl2pPr>
            <a:lvl3pPr marL="0" lvl="2" indent="0" algn="r">
              <a:buClr>
                <a:schemeClr val="dk2"/>
              </a:buClr>
              <a:buSzPts val="1333"/>
              <a:buFont typeface="Lato"/>
              <a:buNone/>
              <a:defRPr sz="1333">
                <a:solidFill>
                  <a:schemeClr val="dk2"/>
                </a:solidFill>
                <a:latin typeface="Lato"/>
                <a:ea typeface="Lato"/>
                <a:cs typeface="Lato"/>
                <a:sym typeface="Lato"/>
              </a:defRPr>
            </a:lvl3pPr>
            <a:lvl4pPr marL="0" lvl="3" indent="0" algn="r">
              <a:buClr>
                <a:schemeClr val="dk2"/>
              </a:buClr>
              <a:buSzPts val="1333"/>
              <a:buFont typeface="Lato"/>
              <a:buNone/>
              <a:defRPr sz="1333">
                <a:solidFill>
                  <a:schemeClr val="dk2"/>
                </a:solidFill>
                <a:latin typeface="Lato"/>
                <a:ea typeface="Lato"/>
                <a:cs typeface="Lato"/>
                <a:sym typeface="Lato"/>
              </a:defRPr>
            </a:lvl4pPr>
            <a:lvl5pPr marL="0" lvl="4" indent="0" algn="r">
              <a:buClr>
                <a:schemeClr val="dk2"/>
              </a:buClr>
              <a:buSzPts val="1333"/>
              <a:buFont typeface="Lato"/>
              <a:buNone/>
              <a:defRPr sz="1333">
                <a:solidFill>
                  <a:schemeClr val="dk2"/>
                </a:solidFill>
                <a:latin typeface="Lato"/>
                <a:ea typeface="Lato"/>
                <a:cs typeface="Lato"/>
                <a:sym typeface="Lato"/>
              </a:defRPr>
            </a:lvl5pPr>
            <a:lvl6pPr marL="0" lvl="5" indent="0" algn="r">
              <a:buClr>
                <a:schemeClr val="dk2"/>
              </a:buClr>
              <a:buSzPts val="1333"/>
              <a:buFont typeface="Lato"/>
              <a:buNone/>
              <a:defRPr sz="1333">
                <a:solidFill>
                  <a:schemeClr val="dk2"/>
                </a:solidFill>
                <a:latin typeface="Lato"/>
                <a:ea typeface="Lato"/>
                <a:cs typeface="Lato"/>
                <a:sym typeface="Lato"/>
              </a:defRPr>
            </a:lvl6pPr>
            <a:lvl7pPr marL="0" lvl="6" indent="0" algn="r">
              <a:buClr>
                <a:schemeClr val="dk2"/>
              </a:buClr>
              <a:buSzPts val="1333"/>
              <a:buFont typeface="Lato"/>
              <a:buNone/>
              <a:defRPr sz="1333">
                <a:solidFill>
                  <a:schemeClr val="dk2"/>
                </a:solidFill>
                <a:latin typeface="Lato"/>
                <a:ea typeface="Lato"/>
                <a:cs typeface="Lato"/>
                <a:sym typeface="Lato"/>
              </a:defRPr>
            </a:lvl7pPr>
            <a:lvl8pPr marL="0" lvl="7" indent="0" algn="r">
              <a:buClr>
                <a:schemeClr val="dk2"/>
              </a:buClr>
              <a:buSzPts val="1333"/>
              <a:buFont typeface="Lato"/>
              <a:buNone/>
              <a:defRPr sz="1333">
                <a:solidFill>
                  <a:schemeClr val="dk2"/>
                </a:solidFill>
                <a:latin typeface="Lato"/>
                <a:ea typeface="Lato"/>
                <a:cs typeface="Lato"/>
                <a:sym typeface="Lato"/>
              </a:defRPr>
            </a:lvl8pPr>
            <a:lvl9pPr marL="0" lvl="8" indent="0" algn="r">
              <a:buClr>
                <a:schemeClr val="dk2"/>
              </a:buClr>
              <a:buSzPts val="1333"/>
              <a:buFont typeface="Lato"/>
              <a:buNone/>
              <a:defRPr sz="1333">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7"/>
          <p:cNvSpPr/>
          <p:nvPr/>
        </p:nvSpPr>
        <p:spPr>
          <a:xfrm>
            <a:off x="6096000" y="167"/>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cxnSp>
        <p:nvCxnSpPr>
          <p:cNvPr id="40" name="Google Shape;40;p7"/>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7"/>
          <p:cNvSpPr txBox="1">
            <a:spLocks noGrp="1"/>
          </p:cNvSpPr>
          <p:nvPr>
            <p:ph type="title"/>
          </p:nvPr>
        </p:nvSpPr>
        <p:spPr>
          <a:xfrm>
            <a:off x="354000" y="1863133"/>
            <a:ext cx="5393600" cy="175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600"/>
              <a:buNone/>
              <a:defRPr sz="4800">
                <a:solidFill>
                  <a:schemeClr val="dk1"/>
                </a:solidFill>
              </a:defRPr>
            </a:lvl1pPr>
            <a:lvl2pPr lvl="1" algn="ctr">
              <a:lnSpc>
                <a:spcPct val="100000"/>
              </a:lnSpc>
              <a:spcBef>
                <a:spcPts val="0"/>
              </a:spcBef>
              <a:spcAft>
                <a:spcPts val="0"/>
              </a:spcAft>
              <a:buClr>
                <a:schemeClr val="dk1"/>
              </a:buClr>
              <a:buSzPts val="3600"/>
              <a:buNone/>
              <a:defRPr sz="4800">
                <a:solidFill>
                  <a:schemeClr val="dk1"/>
                </a:solidFill>
              </a:defRPr>
            </a:lvl2pPr>
            <a:lvl3pPr lvl="2" algn="ctr">
              <a:lnSpc>
                <a:spcPct val="100000"/>
              </a:lnSpc>
              <a:spcBef>
                <a:spcPts val="0"/>
              </a:spcBef>
              <a:spcAft>
                <a:spcPts val="0"/>
              </a:spcAft>
              <a:buClr>
                <a:schemeClr val="dk1"/>
              </a:buClr>
              <a:buSzPts val="3600"/>
              <a:buNone/>
              <a:defRPr sz="4800">
                <a:solidFill>
                  <a:schemeClr val="dk1"/>
                </a:solidFill>
              </a:defRPr>
            </a:lvl3pPr>
            <a:lvl4pPr lvl="3" algn="ctr">
              <a:lnSpc>
                <a:spcPct val="100000"/>
              </a:lnSpc>
              <a:spcBef>
                <a:spcPts val="0"/>
              </a:spcBef>
              <a:spcAft>
                <a:spcPts val="0"/>
              </a:spcAft>
              <a:buClr>
                <a:schemeClr val="dk1"/>
              </a:buClr>
              <a:buSzPts val="3600"/>
              <a:buNone/>
              <a:defRPr sz="4800">
                <a:solidFill>
                  <a:schemeClr val="dk1"/>
                </a:solidFill>
              </a:defRPr>
            </a:lvl4pPr>
            <a:lvl5pPr lvl="4" algn="ctr">
              <a:lnSpc>
                <a:spcPct val="100000"/>
              </a:lnSpc>
              <a:spcBef>
                <a:spcPts val="0"/>
              </a:spcBef>
              <a:spcAft>
                <a:spcPts val="0"/>
              </a:spcAft>
              <a:buClr>
                <a:schemeClr val="dk1"/>
              </a:buClr>
              <a:buSzPts val="3600"/>
              <a:buNone/>
              <a:defRPr sz="4800">
                <a:solidFill>
                  <a:schemeClr val="dk1"/>
                </a:solidFill>
              </a:defRPr>
            </a:lvl5pPr>
            <a:lvl6pPr lvl="5" algn="ctr">
              <a:lnSpc>
                <a:spcPct val="100000"/>
              </a:lnSpc>
              <a:spcBef>
                <a:spcPts val="0"/>
              </a:spcBef>
              <a:spcAft>
                <a:spcPts val="0"/>
              </a:spcAft>
              <a:buClr>
                <a:schemeClr val="dk1"/>
              </a:buClr>
              <a:buSzPts val="3600"/>
              <a:buNone/>
              <a:defRPr sz="4800">
                <a:solidFill>
                  <a:schemeClr val="dk1"/>
                </a:solidFill>
              </a:defRPr>
            </a:lvl6pPr>
            <a:lvl7pPr lvl="6" algn="ctr">
              <a:lnSpc>
                <a:spcPct val="100000"/>
              </a:lnSpc>
              <a:spcBef>
                <a:spcPts val="0"/>
              </a:spcBef>
              <a:spcAft>
                <a:spcPts val="0"/>
              </a:spcAft>
              <a:buClr>
                <a:schemeClr val="dk1"/>
              </a:buClr>
              <a:buSzPts val="3600"/>
              <a:buNone/>
              <a:defRPr sz="4800">
                <a:solidFill>
                  <a:schemeClr val="dk1"/>
                </a:solidFill>
              </a:defRPr>
            </a:lvl7pPr>
            <a:lvl8pPr lvl="7" algn="ctr">
              <a:lnSpc>
                <a:spcPct val="100000"/>
              </a:lnSpc>
              <a:spcBef>
                <a:spcPts val="0"/>
              </a:spcBef>
              <a:spcAft>
                <a:spcPts val="0"/>
              </a:spcAft>
              <a:buClr>
                <a:schemeClr val="dk1"/>
              </a:buClr>
              <a:buSzPts val="3600"/>
              <a:buNone/>
              <a:defRPr sz="4800">
                <a:solidFill>
                  <a:schemeClr val="dk1"/>
                </a:solidFill>
              </a:defRPr>
            </a:lvl8pPr>
            <a:lvl9pPr lvl="8" algn="ctr">
              <a:lnSpc>
                <a:spcPct val="100000"/>
              </a:lnSpc>
              <a:spcBef>
                <a:spcPts val="0"/>
              </a:spcBef>
              <a:spcAft>
                <a:spcPts val="0"/>
              </a:spcAft>
              <a:buClr>
                <a:schemeClr val="dk1"/>
              </a:buClr>
              <a:buSzPts val="3600"/>
              <a:buNone/>
              <a:defRPr sz="4800">
                <a:solidFill>
                  <a:schemeClr val="dk1"/>
                </a:solidFill>
              </a:defRPr>
            </a:lvl9pPr>
          </a:lstStyle>
          <a:p>
            <a:endParaRPr/>
          </a:p>
        </p:txBody>
      </p:sp>
      <p:sp>
        <p:nvSpPr>
          <p:cNvPr id="42" name="Google Shape;42;p7"/>
          <p:cNvSpPr txBox="1">
            <a:spLocks noGrp="1"/>
          </p:cNvSpPr>
          <p:nvPr>
            <p:ph type="subTitle" idx="1"/>
          </p:nvPr>
        </p:nvSpPr>
        <p:spPr>
          <a:xfrm>
            <a:off x="354000" y="3647161"/>
            <a:ext cx="5393600" cy="179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3" name="Google Shape;43;p7"/>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2133"/>
              </a:spcBef>
              <a:spcAft>
                <a:spcPts val="0"/>
              </a:spcAft>
              <a:buClr>
                <a:schemeClr val="lt1"/>
              </a:buClr>
              <a:buSzPts val="1400"/>
              <a:buChar char="○"/>
              <a:defRPr>
                <a:solidFill>
                  <a:schemeClr val="lt1"/>
                </a:solidFill>
              </a:defRPr>
            </a:lvl2pPr>
            <a:lvl3pPr marL="1371600" lvl="2" indent="-317500" algn="l">
              <a:lnSpc>
                <a:spcPct val="115000"/>
              </a:lnSpc>
              <a:spcBef>
                <a:spcPts val="2133"/>
              </a:spcBef>
              <a:spcAft>
                <a:spcPts val="0"/>
              </a:spcAft>
              <a:buClr>
                <a:schemeClr val="lt1"/>
              </a:buClr>
              <a:buSzPts val="1400"/>
              <a:buChar char="■"/>
              <a:defRPr>
                <a:solidFill>
                  <a:schemeClr val="lt1"/>
                </a:solidFill>
              </a:defRPr>
            </a:lvl3pPr>
            <a:lvl4pPr marL="1828800" lvl="3" indent="-317500" algn="l">
              <a:lnSpc>
                <a:spcPct val="115000"/>
              </a:lnSpc>
              <a:spcBef>
                <a:spcPts val="2133"/>
              </a:spcBef>
              <a:spcAft>
                <a:spcPts val="0"/>
              </a:spcAft>
              <a:buClr>
                <a:schemeClr val="lt1"/>
              </a:buClr>
              <a:buSzPts val="1400"/>
              <a:buChar char="●"/>
              <a:defRPr>
                <a:solidFill>
                  <a:schemeClr val="lt1"/>
                </a:solidFill>
              </a:defRPr>
            </a:lvl4pPr>
            <a:lvl5pPr marL="2286000" lvl="4" indent="-317500" algn="l">
              <a:lnSpc>
                <a:spcPct val="115000"/>
              </a:lnSpc>
              <a:spcBef>
                <a:spcPts val="2133"/>
              </a:spcBef>
              <a:spcAft>
                <a:spcPts val="0"/>
              </a:spcAft>
              <a:buClr>
                <a:schemeClr val="lt1"/>
              </a:buClr>
              <a:buSzPts val="1400"/>
              <a:buChar char="○"/>
              <a:defRPr>
                <a:solidFill>
                  <a:schemeClr val="lt1"/>
                </a:solidFill>
              </a:defRPr>
            </a:lvl5pPr>
            <a:lvl6pPr marL="2743200" lvl="5" indent="-317500" algn="l">
              <a:lnSpc>
                <a:spcPct val="115000"/>
              </a:lnSpc>
              <a:spcBef>
                <a:spcPts val="2133"/>
              </a:spcBef>
              <a:spcAft>
                <a:spcPts val="0"/>
              </a:spcAft>
              <a:buClr>
                <a:schemeClr val="lt1"/>
              </a:buClr>
              <a:buSzPts val="1400"/>
              <a:buChar char="■"/>
              <a:defRPr>
                <a:solidFill>
                  <a:schemeClr val="lt1"/>
                </a:solidFill>
              </a:defRPr>
            </a:lvl6pPr>
            <a:lvl7pPr marL="3200400" lvl="6" indent="-317500" algn="l">
              <a:lnSpc>
                <a:spcPct val="115000"/>
              </a:lnSpc>
              <a:spcBef>
                <a:spcPts val="2133"/>
              </a:spcBef>
              <a:spcAft>
                <a:spcPts val="0"/>
              </a:spcAft>
              <a:buClr>
                <a:schemeClr val="lt1"/>
              </a:buClr>
              <a:buSzPts val="1400"/>
              <a:buChar char="●"/>
              <a:defRPr>
                <a:solidFill>
                  <a:schemeClr val="lt1"/>
                </a:solidFill>
              </a:defRPr>
            </a:lvl7pPr>
            <a:lvl8pPr marL="3657600" lvl="7" indent="-317500" algn="l">
              <a:lnSpc>
                <a:spcPct val="115000"/>
              </a:lnSpc>
              <a:spcBef>
                <a:spcPts val="2133"/>
              </a:spcBef>
              <a:spcAft>
                <a:spcPts val="0"/>
              </a:spcAft>
              <a:buClr>
                <a:schemeClr val="lt1"/>
              </a:buClr>
              <a:buSzPts val="1400"/>
              <a:buChar char="○"/>
              <a:defRPr>
                <a:solidFill>
                  <a:schemeClr val="lt1"/>
                </a:solidFill>
              </a:defRPr>
            </a:lvl8pPr>
            <a:lvl9pPr marL="4114800" lvl="8" indent="-317500" algn="l">
              <a:lnSpc>
                <a:spcPct val="115000"/>
              </a:lnSpc>
              <a:spcBef>
                <a:spcPts val="2133"/>
              </a:spcBef>
              <a:spcAft>
                <a:spcPts val="2133"/>
              </a:spcAft>
              <a:buClr>
                <a:schemeClr val="lt1"/>
              </a:buClr>
              <a:buSzPts val="1400"/>
              <a:buChar char="■"/>
              <a:defRPr>
                <a:solidFill>
                  <a:schemeClr val="lt1"/>
                </a:solidFill>
              </a:defRPr>
            </a:lvl9pPr>
          </a:lstStyle>
          <a:p>
            <a:endParaRPr/>
          </a:p>
        </p:txBody>
      </p:sp>
      <p:sp>
        <p:nvSpPr>
          <p:cNvPr id="44" name="Google Shape;44;p7"/>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lt1"/>
              </a:buClr>
              <a:buSzPts val="1333"/>
              <a:buFont typeface="Lato"/>
              <a:buNone/>
              <a:defRPr sz="1333">
                <a:solidFill>
                  <a:schemeClr val="lt1"/>
                </a:solidFill>
                <a:latin typeface="Lato"/>
                <a:ea typeface="Lato"/>
                <a:cs typeface="Lato"/>
                <a:sym typeface="Lato"/>
              </a:defRPr>
            </a:lvl1pPr>
            <a:lvl2pPr marL="0" lvl="1" indent="0" algn="r">
              <a:buClr>
                <a:schemeClr val="lt1"/>
              </a:buClr>
              <a:buSzPts val="1333"/>
              <a:buFont typeface="Lato"/>
              <a:buNone/>
              <a:defRPr sz="1333">
                <a:solidFill>
                  <a:schemeClr val="lt1"/>
                </a:solidFill>
                <a:latin typeface="Lato"/>
                <a:ea typeface="Lato"/>
                <a:cs typeface="Lato"/>
                <a:sym typeface="Lato"/>
              </a:defRPr>
            </a:lvl2pPr>
            <a:lvl3pPr marL="0" lvl="2" indent="0" algn="r">
              <a:buClr>
                <a:schemeClr val="lt1"/>
              </a:buClr>
              <a:buSzPts val="1333"/>
              <a:buFont typeface="Lato"/>
              <a:buNone/>
              <a:defRPr sz="1333">
                <a:solidFill>
                  <a:schemeClr val="lt1"/>
                </a:solidFill>
                <a:latin typeface="Lato"/>
                <a:ea typeface="Lato"/>
                <a:cs typeface="Lato"/>
                <a:sym typeface="Lato"/>
              </a:defRPr>
            </a:lvl3pPr>
            <a:lvl4pPr marL="0" lvl="3" indent="0" algn="r">
              <a:buClr>
                <a:schemeClr val="lt1"/>
              </a:buClr>
              <a:buSzPts val="1333"/>
              <a:buFont typeface="Lato"/>
              <a:buNone/>
              <a:defRPr sz="1333">
                <a:solidFill>
                  <a:schemeClr val="lt1"/>
                </a:solidFill>
                <a:latin typeface="Lato"/>
                <a:ea typeface="Lato"/>
                <a:cs typeface="Lato"/>
                <a:sym typeface="Lato"/>
              </a:defRPr>
            </a:lvl4pPr>
            <a:lvl5pPr marL="0" lvl="4" indent="0" algn="r">
              <a:buClr>
                <a:schemeClr val="lt1"/>
              </a:buClr>
              <a:buSzPts val="1333"/>
              <a:buFont typeface="Lato"/>
              <a:buNone/>
              <a:defRPr sz="1333">
                <a:solidFill>
                  <a:schemeClr val="lt1"/>
                </a:solidFill>
                <a:latin typeface="Lato"/>
                <a:ea typeface="Lato"/>
                <a:cs typeface="Lato"/>
                <a:sym typeface="Lato"/>
              </a:defRPr>
            </a:lvl5pPr>
            <a:lvl6pPr marL="0" lvl="5" indent="0" algn="r">
              <a:buClr>
                <a:schemeClr val="lt1"/>
              </a:buClr>
              <a:buSzPts val="1333"/>
              <a:buFont typeface="Lato"/>
              <a:buNone/>
              <a:defRPr sz="1333">
                <a:solidFill>
                  <a:schemeClr val="lt1"/>
                </a:solidFill>
                <a:latin typeface="Lato"/>
                <a:ea typeface="Lato"/>
                <a:cs typeface="Lato"/>
                <a:sym typeface="Lato"/>
              </a:defRPr>
            </a:lvl6pPr>
            <a:lvl7pPr marL="0" lvl="6" indent="0" algn="r">
              <a:buClr>
                <a:schemeClr val="lt1"/>
              </a:buClr>
              <a:buSzPts val="1333"/>
              <a:buFont typeface="Lato"/>
              <a:buNone/>
              <a:defRPr sz="1333">
                <a:solidFill>
                  <a:schemeClr val="lt1"/>
                </a:solidFill>
                <a:latin typeface="Lato"/>
                <a:ea typeface="Lato"/>
                <a:cs typeface="Lato"/>
                <a:sym typeface="Lato"/>
              </a:defRPr>
            </a:lvl7pPr>
            <a:lvl8pPr marL="0" lvl="7" indent="0" algn="r">
              <a:buClr>
                <a:schemeClr val="lt1"/>
              </a:buClr>
              <a:buSzPts val="1333"/>
              <a:buFont typeface="Lato"/>
              <a:buNone/>
              <a:defRPr sz="1333">
                <a:solidFill>
                  <a:schemeClr val="lt1"/>
                </a:solidFill>
                <a:latin typeface="Lato"/>
                <a:ea typeface="Lato"/>
                <a:cs typeface="Lato"/>
                <a:sym typeface="Lato"/>
              </a:defRPr>
            </a:lvl8pPr>
            <a:lvl9pPr marL="0" lvl="8" indent="0" algn="r">
              <a:buClr>
                <a:schemeClr val="lt1"/>
              </a:buClr>
              <a:buSzPts val="1333"/>
              <a:buFont typeface="Lato"/>
              <a:buNone/>
              <a:defRPr sz="1333">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404400" y="548767"/>
            <a:ext cx="11360800" cy="85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7" name="Google Shape;47;p8"/>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Lato"/>
              <a:buNone/>
              <a:defRPr sz="1333">
                <a:solidFill>
                  <a:schemeClr val="dk2"/>
                </a:solidFill>
                <a:latin typeface="Lato"/>
                <a:ea typeface="Lato"/>
                <a:cs typeface="Lato"/>
                <a:sym typeface="Lato"/>
              </a:defRPr>
            </a:lvl1pPr>
            <a:lvl2pPr marL="0" lvl="1" indent="0" algn="r">
              <a:buClr>
                <a:schemeClr val="dk2"/>
              </a:buClr>
              <a:buSzPts val="1333"/>
              <a:buFont typeface="Lato"/>
              <a:buNone/>
              <a:defRPr sz="1333">
                <a:solidFill>
                  <a:schemeClr val="dk2"/>
                </a:solidFill>
                <a:latin typeface="Lato"/>
                <a:ea typeface="Lato"/>
                <a:cs typeface="Lato"/>
                <a:sym typeface="Lato"/>
              </a:defRPr>
            </a:lvl2pPr>
            <a:lvl3pPr marL="0" lvl="2" indent="0" algn="r">
              <a:buClr>
                <a:schemeClr val="dk2"/>
              </a:buClr>
              <a:buSzPts val="1333"/>
              <a:buFont typeface="Lato"/>
              <a:buNone/>
              <a:defRPr sz="1333">
                <a:solidFill>
                  <a:schemeClr val="dk2"/>
                </a:solidFill>
                <a:latin typeface="Lato"/>
                <a:ea typeface="Lato"/>
                <a:cs typeface="Lato"/>
                <a:sym typeface="Lato"/>
              </a:defRPr>
            </a:lvl3pPr>
            <a:lvl4pPr marL="0" lvl="3" indent="0" algn="r">
              <a:buClr>
                <a:schemeClr val="dk2"/>
              </a:buClr>
              <a:buSzPts val="1333"/>
              <a:buFont typeface="Lato"/>
              <a:buNone/>
              <a:defRPr sz="1333">
                <a:solidFill>
                  <a:schemeClr val="dk2"/>
                </a:solidFill>
                <a:latin typeface="Lato"/>
                <a:ea typeface="Lato"/>
                <a:cs typeface="Lato"/>
                <a:sym typeface="Lato"/>
              </a:defRPr>
            </a:lvl4pPr>
            <a:lvl5pPr marL="0" lvl="4" indent="0" algn="r">
              <a:buClr>
                <a:schemeClr val="dk2"/>
              </a:buClr>
              <a:buSzPts val="1333"/>
              <a:buFont typeface="Lato"/>
              <a:buNone/>
              <a:defRPr sz="1333">
                <a:solidFill>
                  <a:schemeClr val="dk2"/>
                </a:solidFill>
                <a:latin typeface="Lato"/>
                <a:ea typeface="Lato"/>
                <a:cs typeface="Lato"/>
                <a:sym typeface="Lato"/>
              </a:defRPr>
            </a:lvl5pPr>
            <a:lvl6pPr marL="0" lvl="5" indent="0" algn="r">
              <a:buClr>
                <a:schemeClr val="dk2"/>
              </a:buClr>
              <a:buSzPts val="1333"/>
              <a:buFont typeface="Lato"/>
              <a:buNone/>
              <a:defRPr sz="1333">
                <a:solidFill>
                  <a:schemeClr val="dk2"/>
                </a:solidFill>
                <a:latin typeface="Lato"/>
                <a:ea typeface="Lato"/>
                <a:cs typeface="Lato"/>
                <a:sym typeface="Lato"/>
              </a:defRPr>
            </a:lvl6pPr>
            <a:lvl7pPr marL="0" lvl="6" indent="0" algn="r">
              <a:buClr>
                <a:schemeClr val="dk2"/>
              </a:buClr>
              <a:buSzPts val="1333"/>
              <a:buFont typeface="Lato"/>
              <a:buNone/>
              <a:defRPr sz="1333">
                <a:solidFill>
                  <a:schemeClr val="dk2"/>
                </a:solidFill>
                <a:latin typeface="Lato"/>
                <a:ea typeface="Lato"/>
                <a:cs typeface="Lato"/>
                <a:sym typeface="Lato"/>
              </a:defRPr>
            </a:lvl7pPr>
            <a:lvl8pPr marL="0" lvl="7" indent="0" algn="r">
              <a:buClr>
                <a:schemeClr val="dk2"/>
              </a:buClr>
              <a:buSzPts val="1333"/>
              <a:buFont typeface="Lato"/>
              <a:buNone/>
              <a:defRPr sz="1333">
                <a:solidFill>
                  <a:schemeClr val="dk2"/>
                </a:solidFill>
                <a:latin typeface="Lato"/>
                <a:ea typeface="Lato"/>
                <a:cs typeface="Lato"/>
                <a:sym typeface="Lato"/>
              </a:defRPr>
            </a:lvl8pPr>
            <a:lvl9pPr marL="0" lvl="8" indent="0" algn="r">
              <a:buClr>
                <a:schemeClr val="dk2"/>
              </a:buClr>
              <a:buSzPts val="1333"/>
              <a:buFont typeface="Lato"/>
              <a:buNone/>
              <a:defRPr sz="1333">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0" name="Google Shape;50;p9"/>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1" name="Google Shape;51;p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 name="Google Shape;53;p9"/>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00"/>
              <a:buFont typeface="Lato"/>
              <a:buNone/>
              <a:defRPr/>
            </a:lvl1pPr>
            <a:lvl2pPr marL="0" lvl="1" indent="0" algn="r">
              <a:buClr>
                <a:schemeClr val="dk2"/>
              </a:buClr>
              <a:buSzPts val="1300"/>
              <a:buFont typeface="Lato"/>
              <a:buNone/>
              <a:defRPr/>
            </a:lvl2pPr>
            <a:lvl3pPr marL="0" lvl="2" indent="0" algn="r">
              <a:buClr>
                <a:schemeClr val="dk2"/>
              </a:buClr>
              <a:buSzPts val="1300"/>
              <a:buFont typeface="Lato"/>
              <a:buNone/>
              <a:defRPr/>
            </a:lvl3pPr>
            <a:lvl4pPr marL="0" lvl="3" indent="0" algn="r">
              <a:buClr>
                <a:schemeClr val="dk2"/>
              </a:buClr>
              <a:buSzPts val="1300"/>
              <a:buFont typeface="Lato"/>
              <a:buNone/>
              <a:defRPr/>
            </a:lvl4pPr>
            <a:lvl5pPr marL="0" lvl="4" indent="0" algn="r">
              <a:buClr>
                <a:schemeClr val="dk2"/>
              </a:buClr>
              <a:buSzPts val="1300"/>
              <a:buFont typeface="Lato"/>
              <a:buNone/>
              <a:defRPr/>
            </a:lvl5pPr>
            <a:lvl6pPr marL="0" lvl="5" indent="0" algn="r">
              <a:buClr>
                <a:schemeClr val="dk2"/>
              </a:buClr>
              <a:buSzPts val="1300"/>
              <a:buFont typeface="Lato"/>
              <a:buNone/>
              <a:defRPr/>
            </a:lvl6pPr>
            <a:lvl7pPr marL="0" lvl="6" indent="0" algn="r">
              <a:buClr>
                <a:schemeClr val="dk2"/>
              </a:buClr>
              <a:buSzPts val="1300"/>
              <a:buFont typeface="Lato"/>
              <a:buNone/>
              <a:defRPr/>
            </a:lvl7pPr>
            <a:lvl8pPr marL="0" lvl="7" indent="0" algn="r">
              <a:buClr>
                <a:schemeClr val="dk2"/>
              </a:buClr>
              <a:buSzPts val="1300"/>
              <a:buFont typeface="Lato"/>
              <a:buNone/>
              <a:defRPr/>
            </a:lvl8pPr>
            <a:lvl9pPr marL="0" lvl="8" indent="0" algn="r">
              <a:buClr>
                <a:schemeClr val="dk2"/>
              </a:buClr>
              <a:buSzPts val="1300"/>
              <a:buFont typeface="Lato"/>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cxnSp>
        <p:nvCxnSpPr>
          <p:cNvPr id="55" name="Google Shape;55;p10"/>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56" name="Google Shape;56;p10"/>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9" name="Google Shape;59;p10"/>
          <p:cNvSpPr txBox="1">
            <a:spLocks noGrp="1"/>
          </p:cNvSpPr>
          <p:nvPr>
            <p:ph type="body" idx="1"/>
          </p:nvPr>
        </p:nvSpPr>
        <p:spPr>
          <a:xfrm>
            <a:off x="3200404" y="2136900"/>
            <a:ext cx="4095200" cy="4003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60" name="Google Shape;60;p10"/>
          <p:cNvSpPr txBox="1">
            <a:spLocks noGrp="1"/>
          </p:cNvSpPr>
          <p:nvPr>
            <p:ph type="body" idx="2"/>
          </p:nvPr>
        </p:nvSpPr>
        <p:spPr>
          <a:xfrm>
            <a:off x="7534096" y="2136900"/>
            <a:ext cx="4095200" cy="4003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61" name="Google Shape;61;p10"/>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Lato"/>
              <a:buNone/>
              <a:defRPr sz="1333">
                <a:solidFill>
                  <a:schemeClr val="dk2"/>
                </a:solidFill>
                <a:latin typeface="Lato"/>
                <a:ea typeface="Lato"/>
                <a:cs typeface="Lato"/>
                <a:sym typeface="Lato"/>
              </a:defRPr>
            </a:lvl1pPr>
            <a:lvl2pPr marL="0" lvl="1" indent="0" algn="r">
              <a:buClr>
                <a:schemeClr val="dk2"/>
              </a:buClr>
              <a:buSzPts val="1333"/>
              <a:buFont typeface="Lato"/>
              <a:buNone/>
              <a:defRPr sz="1333">
                <a:solidFill>
                  <a:schemeClr val="dk2"/>
                </a:solidFill>
                <a:latin typeface="Lato"/>
                <a:ea typeface="Lato"/>
                <a:cs typeface="Lato"/>
                <a:sym typeface="Lato"/>
              </a:defRPr>
            </a:lvl2pPr>
            <a:lvl3pPr marL="0" lvl="2" indent="0" algn="r">
              <a:buClr>
                <a:schemeClr val="dk2"/>
              </a:buClr>
              <a:buSzPts val="1333"/>
              <a:buFont typeface="Lato"/>
              <a:buNone/>
              <a:defRPr sz="1333">
                <a:solidFill>
                  <a:schemeClr val="dk2"/>
                </a:solidFill>
                <a:latin typeface="Lato"/>
                <a:ea typeface="Lato"/>
                <a:cs typeface="Lato"/>
                <a:sym typeface="Lato"/>
              </a:defRPr>
            </a:lvl3pPr>
            <a:lvl4pPr marL="0" lvl="3" indent="0" algn="r">
              <a:buClr>
                <a:schemeClr val="dk2"/>
              </a:buClr>
              <a:buSzPts val="1333"/>
              <a:buFont typeface="Lato"/>
              <a:buNone/>
              <a:defRPr sz="1333">
                <a:solidFill>
                  <a:schemeClr val="dk2"/>
                </a:solidFill>
                <a:latin typeface="Lato"/>
                <a:ea typeface="Lato"/>
                <a:cs typeface="Lato"/>
                <a:sym typeface="Lato"/>
              </a:defRPr>
            </a:lvl4pPr>
            <a:lvl5pPr marL="0" lvl="4" indent="0" algn="r">
              <a:buClr>
                <a:schemeClr val="dk2"/>
              </a:buClr>
              <a:buSzPts val="1333"/>
              <a:buFont typeface="Lato"/>
              <a:buNone/>
              <a:defRPr sz="1333">
                <a:solidFill>
                  <a:schemeClr val="dk2"/>
                </a:solidFill>
                <a:latin typeface="Lato"/>
                <a:ea typeface="Lato"/>
                <a:cs typeface="Lato"/>
                <a:sym typeface="Lato"/>
              </a:defRPr>
            </a:lvl5pPr>
            <a:lvl6pPr marL="0" lvl="5" indent="0" algn="r">
              <a:buClr>
                <a:schemeClr val="dk2"/>
              </a:buClr>
              <a:buSzPts val="1333"/>
              <a:buFont typeface="Lato"/>
              <a:buNone/>
              <a:defRPr sz="1333">
                <a:solidFill>
                  <a:schemeClr val="dk2"/>
                </a:solidFill>
                <a:latin typeface="Lato"/>
                <a:ea typeface="Lato"/>
                <a:cs typeface="Lato"/>
                <a:sym typeface="Lato"/>
              </a:defRPr>
            </a:lvl6pPr>
            <a:lvl7pPr marL="0" lvl="6" indent="0" algn="r">
              <a:buClr>
                <a:schemeClr val="dk2"/>
              </a:buClr>
              <a:buSzPts val="1333"/>
              <a:buFont typeface="Lato"/>
              <a:buNone/>
              <a:defRPr sz="1333">
                <a:solidFill>
                  <a:schemeClr val="dk2"/>
                </a:solidFill>
                <a:latin typeface="Lato"/>
                <a:ea typeface="Lato"/>
                <a:cs typeface="Lato"/>
                <a:sym typeface="Lato"/>
              </a:defRPr>
            </a:lvl7pPr>
            <a:lvl8pPr marL="0" lvl="7" indent="0" algn="r">
              <a:buClr>
                <a:schemeClr val="dk2"/>
              </a:buClr>
              <a:buSzPts val="1333"/>
              <a:buFont typeface="Lato"/>
              <a:buNone/>
              <a:defRPr sz="1333">
                <a:solidFill>
                  <a:schemeClr val="dk2"/>
                </a:solidFill>
                <a:latin typeface="Lato"/>
                <a:ea typeface="Lato"/>
                <a:cs typeface="Lato"/>
                <a:sym typeface="Lato"/>
              </a:defRPr>
            </a:lvl8pPr>
            <a:lvl9pPr marL="0" lvl="8" indent="0" algn="r">
              <a:buClr>
                <a:schemeClr val="dk2"/>
              </a:buClr>
              <a:buSzPts val="1333"/>
              <a:buFont typeface="Lato"/>
              <a:buNone/>
              <a:defRPr sz="1333">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endParaRPr/>
          </a:p>
        </p:txBody>
      </p:sp>
      <p:sp>
        <p:nvSpPr>
          <p:cNvPr id="11" name="Google Shape;11;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867"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867"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867"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867"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867"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867"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867"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867" b="0" i="0" u="none" strike="noStrike" cap="none">
                <a:solidFill>
                  <a:schemeClr val="dk2"/>
                </a:solidFill>
                <a:latin typeface="Lato"/>
                <a:ea typeface="Lato"/>
                <a:cs typeface="Lato"/>
                <a:sym typeface="Lato"/>
              </a:defRPr>
            </a:lvl9pPr>
          </a:lstStyle>
          <a:p>
            <a:endParaRPr/>
          </a:p>
        </p:txBody>
      </p:sp>
      <p:sp>
        <p:nvSpPr>
          <p:cNvPr id="12" name="Google Shape;12;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rtl="0">
              <a:buClr>
                <a:schemeClr val="dk2"/>
              </a:buClr>
              <a:buSzPts val="1333"/>
              <a:buFont typeface="Lato"/>
              <a:buNone/>
              <a:defRPr sz="1333" b="0" i="0" u="none" strike="noStrike" cap="none">
                <a:solidFill>
                  <a:schemeClr val="dk2"/>
                </a:solidFill>
                <a:latin typeface="Lato"/>
                <a:ea typeface="Lato"/>
                <a:cs typeface="Lato"/>
                <a:sym typeface="Lato"/>
              </a:defRPr>
            </a:lvl1pPr>
            <a:lvl2pPr marL="0" marR="0" lvl="1" indent="0" algn="r" rtl="0">
              <a:buClr>
                <a:schemeClr val="dk2"/>
              </a:buClr>
              <a:buSzPts val="1333"/>
              <a:buFont typeface="Lato"/>
              <a:buNone/>
              <a:defRPr sz="1333" b="0" i="0" u="none" strike="noStrike" cap="none">
                <a:solidFill>
                  <a:schemeClr val="dk2"/>
                </a:solidFill>
                <a:latin typeface="Lato"/>
                <a:ea typeface="Lato"/>
                <a:cs typeface="Lato"/>
                <a:sym typeface="Lato"/>
              </a:defRPr>
            </a:lvl2pPr>
            <a:lvl3pPr marL="0" marR="0" lvl="2" indent="0" algn="r" rtl="0">
              <a:buClr>
                <a:schemeClr val="dk2"/>
              </a:buClr>
              <a:buSzPts val="1333"/>
              <a:buFont typeface="Lato"/>
              <a:buNone/>
              <a:defRPr sz="1333" b="0" i="0" u="none" strike="noStrike" cap="none">
                <a:solidFill>
                  <a:schemeClr val="dk2"/>
                </a:solidFill>
                <a:latin typeface="Lato"/>
                <a:ea typeface="Lato"/>
                <a:cs typeface="Lato"/>
                <a:sym typeface="Lato"/>
              </a:defRPr>
            </a:lvl3pPr>
            <a:lvl4pPr marL="0" marR="0" lvl="3" indent="0" algn="r" rtl="0">
              <a:buClr>
                <a:schemeClr val="dk2"/>
              </a:buClr>
              <a:buSzPts val="1333"/>
              <a:buFont typeface="Lato"/>
              <a:buNone/>
              <a:defRPr sz="1333" b="0" i="0" u="none" strike="noStrike" cap="none">
                <a:solidFill>
                  <a:schemeClr val="dk2"/>
                </a:solidFill>
                <a:latin typeface="Lato"/>
                <a:ea typeface="Lato"/>
                <a:cs typeface="Lato"/>
                <a:sym typeface="Lato"/>
              </a:defRPr>
            </a:lvl4pPr>
            <a:lvl5pPr marL="0" marR="0" lvl="4" indent="0" algn="r" rtl="0">
              <a:buClr>
                <a:schemeClr val="dk2"/>
              </a:buClr>
              <a:buSzPts val="1333"/>
              <a:buFont typeface="Lato"/>
              <a:buNone/>
              <a:defRPr sz="1333" b="0" i="0" u="none" strike="noStrike" cap="none">
                <a:solidFill>
                  <a:schemeClr val="dk2"/>
                </a:solidFill>
                <a:latin typeface="Lato"/>
                <a:ea typeface="Lato"/>
                <a:cs typeface="Lato"/>
                <a:sym typeface="Lato"/>
              </a:defRPr>
            </a:lvl5pPr>
            <a:lvl6pPr marL="0" marR="0" lvl="5" indent="0" algn="r" rtl="0">
              <a:buClr>
                <a:schemeClr val="dk2"/>
              </a:buClr>
              <a:buSzPts val="1333"/>
              <a:buFont typeface="Lato"/>
              <a:buNone/>
              <a:defRPr sz="1333" b="0" i="0" u="none" strike="noStrike" cap="none">
                <a:solidFill>
                  <a:schemeClr val="dk2"/>
                </a:solidFill>
                <a:latin typeface="Lato"/>
                <a:ea typeface="Lato"/>
                <a:cs typeface="Lato"/>
                <a:sym typeface="Lato"/>
              </a:defRPr>
            </a:lvl6pPr>
            <a:lvl7pPr marL="0" marR="0" lvl="6" indent="0" algn="r" rtl="0">
              <a:buClr>
                <a:schemeClr val="dk2"/>
              </a:buClr>
              <a:buSzPts val="1333"/>
              <a:buFont typeface="Lato"/>
              <a:buNone/>
              <a:defRPr sz="1333" b="0" i="0" u="none" strike="noStrike" cap="none">
                <a:solidFill>
                  <a:schemeClr val="dk2"/>
                </a:solidFill>
                <a:latin typeface="Lato"/>
                <a:ea typeface="Lato"/>
                <a:cs typeface="Lato"/>
                <a:sym typeface="Lato"/>
              </a:defRPr>
            </a:lvl7pPr>
            <a:lvl8pPr marL="0" marR="0" lvl="7" indent="0" algn="r" rtl="0">
              <a:buClr>
                <a:schemeClr val="dk2"/>
              </a:buClr>
              <a:buSzPts val="1333"/>
              <a:buFont typeface="Lato"/>
              <a:buNone/>
              <a:defRPr sz="1333" b="0" i="0" u="none" strike="noStrike" cap="none">
                <a:solidFill>
                  <a:schemeClr val="dk2"/>
                </a:solidFill>
                <a:latin typeface="Lato"/>
                <a:ea typeface="Lato"/>
                <a:cs typeface="Lato"/>
                <a:sym typeface="Lato"/>
              </a:defRPr>
            </a:lvl8pPr>
            <a:lvl9pPr marL="0" marR="0" lvl="8" indent="0" algn="r" rtl="0">
              <a:buClr>
                <a:schemeClr val="dk2"/>
              </a:buClr>
              <a:buSzPts val="1333"/>
              <a:buFont typeface="Lato"/>
              <a:buNone/>
              <a:defRPr sz="1333"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 name="Google Shape;75;p1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www.hindustantimes.com/delhi-news/parking-in-delhi-set-to-get-tougher-dearer-higher-tax-for-multiple-car-owners/story-PDgij3syKYpE86YFEEKr6K.html" TargetMode="Externa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pic>
        <p:nvPicPr>
          <p:cNvPr id="165" name="Google Shape;165;p27"/>
          <p:cNvPicPr preferRelativeResize="0"/>
          <p:nvPr/>
        </p:nvPicPr>
        <p:blipFill rotWithShape="1">
          <a:blip r:embed="rId3">
            <a:alphaModFix/>
          </a:blip>
          <a:srcRect/>
          <a:stretch/>
        </p:blipFill>
        <p:spPr>
          <a:xfrm>
            <a:off x="0" y="0"/>
            <a:ext cx="12179808" cy="6858000"/>
          </a:xfrm>
          <a:prstGeom prst="rect">
            <a:avLst/>
          </a:prstGeom>
          <a:noFill/>
          <a:ln>
            <a:noFill/>
          </a:ln>
        </p:spPr>
      </p:pic>
      <p:sp>
        <p:nvSpPr>
          <p:cNvPr id="166" name="Google Shape;166;p27"/>
          <p:cNvSpPr txBox="1"/>
          <p:nvPr/>
        </p:nvSpPr>
        <p:spPr>
          <a:xfrm>
            <a:off x="2507672" y="360218"/>
            <a:ext cx="694112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0" u="none" strike="noStrike" cap="none">
                <a:solidFill>
                  <a:schemeClr val="dk1"/>
                </a:solidFill>
                <a:latin typeface="Arial"/>
                <a:ea typeface="Arial"/>
                <a:cs typeface="Arial"/>
                <a:sym typeface="Arial"/>
              </a:rPr>
              <a:t>BUSINESS PLAN</a:t>
            </a:r>
            <a:endParaRPr sz="6000" b="1">
              <a:solidFill>
                <a:schemeClr val="dk1"/>
              </a:solidFill>
              <a:latin typeface="Arial"/>
              <a:ea typeface="Arial"/>
              <a:cs typeface="Arial"/>
              <a:sym typeface="Arial"/>
            </a:endParaRPr>
          </a:p>
        </p:txBody>
      </p:sp>
      <p:sp>
        <p:nvSpPr>
          <p:cNvPr id="167" name="Google Shape;167;p27"/>
          <p:cNvSpPr txBox="1"/>
          <p:nvPr/>
        </p:nvSpPr>
        <p:spPr>
          <a:xfrm>
            <a:off x="8328245" y="4092660"/>
            <a:ext cx="4017818"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Arial"/>
                <a:ea typeface="Arial"/>
                <a:cs typeface="Arial"/>
                <a:sym typeface="Arial"/>
              </a:rPr>
              <a:t>By Group-10:</a:t>
            </a:r>
            <a:endParaRPr/>
          </a:p>
          <a:p>
            <a:pPr marL="0" marR="0" lvl="0" indent="0" algn="l" rtl="0">
              <a:spcBef>
                <a:spcPts val="0"/>
              </a:spcBef>
              <a:spcAft>
                <a:spcPts val="0"/>
              </a:spcAft>
              <a:buNone/>
            </a:pPr>
            <a:r>
              <a:rPr lang="en-US" sz="1800">
                <a:solidFill>
                  <a:srgbClr val="FF0000"/>
                </a:solidFill>
                <a:latin typeface="Arial"/>
                <a:ea typeface="Arial"/>
                <a:cs typeface="Arial"/>
                <a:sym typeface="Arial"/>
              </a:rPr>
              <a:t>Arshraj Teotia              (20DM045)</a:t>
            </a:r>
            <a:endParaRPr/>
          </a:p>
          <a:p>
            <a:pPr marL="0" marR="0" lvl="0" indent="0" algn="l" rtl="0">
              <a:spcBef>
                <a:spcPts val="0"/>
              </a:spcBef>
              <a:spcAft>
                <a:spcPts val="0"/>
              </a:spcAft>
              <a:buNone/>
            </a:pPr>
            <a:r>
              <a:rPr lang="en-US" sz="1800">
                <a:solidFill>
                  <a:srgbClr val="FF0000"/>
                </a:solidFill>
                <a:latin typeface="Arial"/>
                <a:ea typeface="Arial"/>
                <a:cs typeface="Arial"/>
                <a:sym typeface="Arial"/>
              </a:rPr>
              <a:t>Barkha                         (20DM057)</a:t>
            </a:r>
            <a:endParaRPr/>
          </a:p>
          <a:p>
            <a:pPr marL="0" marR="0" lvl="0" indent="0" algn="l" rtl="0">
              <a:spcBef>
                <a:spcPts val="0"/>
              </a:spcBef>
              <a:spcAft>
                <a:spcPts val="0"/>
              </a:spcAft>
              <a:buNone/>
            </a:pPr>
            <a:r>
              <a:rPr lang="en-US" sz="1800">
                <a:solidFill>
                  <a:srgbClr val="FF0000"/>
                </a:solidFill>
                <a:latin typeface="Arial"/>
                <a:ea typeface="Arial"/>
                <a:cs typeface="Arial"/>
                <a:sym typeface="Arial"/>
              </a:rPr>
              <a:t>Bhanu Pathak              (20DM058)</a:t>
            </a:r>
            <a:endParaRPr/>
          </a:p>
          <a:p>
            <a:pPr marL="0" marR="0" lvl="0" indent="0" algn="l" rtl="0">
              <a:spcBef>
                <a:spcPts val="0"/>
              </a:spcBef>
              <a:spcAft>
                <a:spcPts val="0"/>
              </a:spcAft>
              <a:buNone/>
            </a:pPr>
            <a:r>
              <a:rPr lang="en-US" sz="1800">
                <a:solidFill>
                  <a:srgbClr val="FF0000"/>
                </a:solidFill>
                <a:latin typeface="Arial"/>
                <a:ea typeface="Arial"/>
                <a:cs typeface="Arial"/>
                <a:sym typeface="Arial"/>
              </a:rPr>
              <a:t>Chirag Jaswal              (20DM066)</a:t>
            </a:r>
            <a:endParaRPr/>
          </a:p>
          <a:p>
            <a:pPr marL="0" marR="0" lvl="0" indent="0" algn="l" rtl="0">
              <a:spcBef>
                <a:spcPts val="0"/>
              </a:spcBef>
              <a:spcAft>
                <a:spcPts val="0"/>
              </a:spcAft>
              <a:buNone/>
            </a:pPr>
            <a:r>
              <a:rPr lang="en-US" sz="1800">
                <a:solidFill>
                  <a:srgbClr val="FF0000"/>
                </a:solidFill>
                <a:latin typeface="Arial"/>
                <a:ea typeface="Arial"/>
                <a:cs typeface="Arial"/>
                <a:sym typeface="Arial"/>
              </a:rPr>
              <a:t>Deepanshu Bansal      (20DM070)</a:t>
            </a:r>
            <a:endParaRPr/>
          </a:p>
          <a:p>
            <a:pPr marL="0" marR="0" lvl="0" indent="0" algn="l" rtl="0">
              <a:spcBef>
                <a:spcPts val="0"/>
              </a:spcBef>
              <a:spcAft>
                <a:spcPts val="0"/>
              </a:spcAft>
              <a:buNone/>
            </a:pPr>
            <a:r>
              <a:rPr lang="en-US" sz="1800">
                <a:solidFill>
                  <a:srgbClr val="FF0000"/>
                </a:solidFill>
                <a:latin typeface="Arial"/>
                <a:ea typeface="Arial"/>
                <a:cs typeface="Arial"/>
                <a:sym typeface="Arial"/>
              </a:rPr>
              <a:t>Deepanshu Pal Singh  (20DM071)</a:t>
            </a:r>
            <a:endParaRPr/>
          </a:p>
          <a:p>
            <a:pPr marL="0" marR="0" lvl="0" indent="0" algn="l" rtl="0">
              <a:spcBef>
                <a:spcPts val="0"/>
              </a:spcBef>
              <a:spcAft>
                <a:spcPts val="0"/>
              </a:spcAft>
              <a:buNone/>
            </a:pPr>
            <a:r>
              <a:rPr lang="en-US" sz="1800">
                <a:solidFill>
                  <a:srgbClr val="FF0000"/>
                </a:solidFill>
                <a:latin typeface="Arial"/>
                <a:ea typeface="Arial"/>
                <a:cs typeface="Arial"/>
                <a:sym typeface="Arial"/>
              </a:rPr>
              <a:t>Disha Bhatia                (20DM074)</a:t>
            </a:r>
            <a:endParaRPr/>
          </a:p>
          <a:p>
            <a:pPr marL="0" marR="0" lvl="0" indent="0" algn="l" rtl="0">
              <a:spcBef>
                <a:spcPts val="0"/>
              </a:spcBef>
              <a:spcAft>
                <a:spcPts val="0"/>
              </a:spcAft>
              <a:buNone/>
            </a:pPr>
            <a:r>
              <a:rPr lang="en-US" sz="1800">
                <a:solidFill>
                  <a:srgbClr val="FF0000"/>
                </a:solidFill>
                <a:latin typeface="Arial"/>
                <a:ea typeface="Arial"/>
                <a:cs typeface="Arial"/>
                <a:sym typeface="Arial"/>
              </a:rPr>
              <a:t>Satyam Bansal            ( 20DM190)  </a:t>
            </a:r>
            <a:endParaRPr sz="1800">
              <a:solidFill>
                <a:srgbClr val="FF0000"/>
              </a:solidFill>
              <a:latin typeface="Arial"/>
              <a:ea typeface="Arial"/>
              <a:cs typeface="Arial"/>
              <a:sym typeface="Arial"/>
            </a:endParaRPr>
          </a:p>
          <a:p>
            <a:pPr marL="0" marR="0" lvl="0" indent="0" algn="l" rtl="0">
              <a:spcBef>
                <a:spcPts val="0"/>
              </a:spcBef>
              <a:spcAft>
                <a:spcPts val="0"/>
              </a:spcAft>
              <a:buNone/>
            </a:pPr>
            <a:endParaRPr sz="1800">
              <a:solidFill>
                <a:srgbClr val="FF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6" descr="Screen Shot 2015-11-20 at 9.47.21 AM.png"/>
          <p:cNvPicPr preferRelativeResize="0"/>
          <p:nvPr/>
        </p:nvPicPr>
        <p:blipFill rotWithShape="1">
          <a:blip r:embed="rId3">
            <a:alphaModFix/>
          </a:blip>
          <a:srcRect l="4413" r="4404"/>
          <a:stretch/>
        </p:blipFill>
        <p:spPr>
          <a:xfrm>
            <a:off x="0" y="0"/>
            <a:ext cx="12192000" cy="6858005"/>
          </a:xfrm>
          <a:prstGeom prst="rect">
            <a:avLst/>
          </a:prstGeom>
          <a:noFill/>
          <a:ln>
            <a:noFill/>
          </a:ln>
        </p:spPr>
      </p:pic>
      <p:sp>
        <p:nvSpPr>
          <p:cNvPr id="236" name="Google Shape;236;p36"/>
          <p:cNvSpPr txBox="1">
            <a:spLocks noGrp="1"/>
          </p:cNvSpPr>
          <p:nvPr>
            <p:ph type="title"/>
          </p:nvPr>
        </p:nvSpPr>
        <p:spPr>
          <a:xfrm>
            <a:off x="1933200" y="1497863"/>
            <a:ext cx="8325600" cy="5114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800"/>
              <a:buNone/>
            </a:pPr>
            <a:r>
              <a:rPr lang="en-US"/>
              <a:t>Solution</a:t>
            </a:r>
            <a:endParaRPr/>
          </a:p>
        </p:txBody>
      </p:sp>
      <p:grpSp>
        <p:nvGrpSpPr>
          <p:cNvPr id="237" name="Google Shape;237;p36"/>
          <p:cNvGrpSpPr/>
          <p:nvPr/>
        </p:nvGrpSpPr>
        <p:grpSpPr>
          <a:xfrm>
            <a:off x="2160914" y="2782062"/>
            <a:ext cx="7870179" cy="3560502"/>
            <a:chOff x="6252172" y="17863"/>
            <a:chExt cx="2212050" cy="2670376"/>
          </a:xfrm>
        </p:grpSpPr>
        <p:pic>
          <p:nvPicPr>
            <p:cNvPr id="238" name="Google Shape;238;p36"/>
            <p:cNvPicPr preferRelativeResize="0"/>
            <p:nvPr/>
          </p:nvPicPr>
          <p:blipFill rotWithShape="1">
            <a:blip r:embed="rId4">
              <a:alphaModFix/>
            </a:blip>
            <a:srcRect/>
            <a:stretch/>
          </p:blipFill>
          <p:spPr>
            <a:xfrm>
              <a:off x="6252172" y="183245"/>
              <a:ext cx="2212050" cy="2504994"/>
            </a:xfrm>
            <a:prstGeom prst="rect">
              <a:avLst/>
            </a:prstGeom>
            <a:noFill/>
            <a:ln>
              <a:noFill/>
            </a:ln>
          </p:spPr>
        </p:pic>
        <p:pic>
          <p:nvPicPr>
            <p:cNvPr id="239" name="Google Shape;239;p36" descr="Piece of duct tape sticking a note to the slide"/>
            <p:cNvPicPr preferRelativeResize="0"/>
            <p:nvPr/>
          </p:nvPicPr>
          <p:blipFill rotWithShape="1">
            <a:blip r:embed="rId5">
              <a:alphaModFix/>
            </a:blip>
            <a:srcRect l="9243" t="5926" r="2118" b="10011"/>
            <a:stretch/>
          </p:blipFill>
          <p:spPr>
            <a:xfrm rot="154826">
              <a:off x="6819560" y="41919"/>
              <a:ext cx="1077273" cy="382687"/>
            </a:xfrm>
            <a:prstGeom prst="rect">
              <a:avLst/>
            </a:prstGeom>
            <a:noFill/>
            <a:ln>
              <a:noFill/>
            </a:ln>
          </p:spPr>
        </p:pic>
        <p:sp>
          <p:nvSpPr>
            <p:cNvPr id="240" name="Google Shape;240;p36"/>
            <p:cNvSpPr txBox="1"/>
            <p:nvPr/>
          </p:nvSpPr>
          <p:spPr>
            <a:xfrm>
              <a:off x="6393697" y="645313"/>
              <a:ext cx="1929000" cy="20040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1067"/>
                </a:spcAft>
                <a:buNone/>
              </a:pPr>
              <a:r>
                <a:rPr lang="en-US" sz="2667">
                  <a:solidFill>
                    <a:srgbClr val="000000"/>
                  </a:solidFill>
                  <a:latin typeface="Raleway"/>
                  <a:ea typeface="Raleway"/>
                  <a:cs typeface="Raleway"/>
                  <a:sym typeface="Raleway"/>
                </a:rPr>
                <a:t>Providing a solution to the growing parking problem at a minimal cost to the customers, saving up their time and effort wasted in finding the right parking spot for their car.</a:t>
              </a:r>
              <a:endParaRPr sz="1467" b="1">
                <a:solidFill>
                  <a:srgbClr val="F46524"/>
                </a:solidFill>
                <a:latin typeface="Raleway"/>
                <a:ea typeface="Raleway"/>
                <a:cs typeface="Raleway"/>
                <a:sym typeface="Ralewa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7"/>
          <p:cNvPicPr preferRelativeResize="0"/>
          <p:nvPr/>
        </p:nvPicPr>
        <p:blipFill rotWithShape="1">
          <a:blip r:embed="rId3">
            <a:alphaModFix/>
          </a:blip>
          <a:srcRect/>
          <a:stretch/>
        </p:blipFill>
        <p:spPr>
          <a:xfrm>
            <a:off x="1164134" y="120942"/>
            <a:ext cx="9893767" cy="6424065"/>
          </a:xfrm>
          <a:prstGeom prst="rect">
            <a:avLst/>
          </a:prstGeom>
          <a:noFill/>
          <a:ln>
            <a:noFill/>
          </a:ln>
        </p:spPr>
      </p:pic>
      <p:pic>
        <p:nvPicPr>
          <p:cNvPr id="246" name="Google Shape;246;p37" descr="Piece of duct tape sticking a note to the slide"/>
          <p:cNvPicPr preferRelativeResize="0"/>
          <p:nvPr/>
        </p:nvPicPr>
        <p:blipFill rotWithShape="1">
          <a:blip r:embed="rId4">
            <a:alphaModFix/>
          </a:blip>
          <a:srcRect l="9243" t="5926" r="2118" b="10011"/>
          <a:stretch/>
        </p:blipFill>
        <p:spPr>
          <a:xfrm rot="154828">
            <a:off x="4714667" y="196401"/>
            <a:ext cx="2762667" cy="981400"/>
          </a:xfrm>
          <a:prstGeom prst="rect">
            <a:avLst/>
          </a:prstGeom>
          <a:noFill/>
          <a:ln>
            <a:noFill/>
          </a:ln>
        </p:spPr>
      </p:pic>
      <p:sp>
        <p:nvSpPr>
          <p:cNvPr id="247" name="Google Shape;247;p37"/>
          <p:cNvSpPr txBox="1"/>
          <p:nvPr/>
        </p:nvSpPr>
        <p:spPr>
          <a:xfrm>
            <a:off x="3297916" y="914695"/>
            <a:ext cx="5421634" cy="1016800"/>
          </a:xfrm>
          <a:prstGeom prst="rect">
            <a:avLst/>
          </a:prstGeom>
          <a:noFill/>
          <a:ln>
            <a:noFill/>
          </a:ln>
        </p:spPr>
        <p:txBody>
          <a:bodyPr spcFirstLastPara="1" wrap="square" lIns="121900" tIns="121900" rIns="121900" bIns="121900" anchor="b" anchorCtr="0">
            <a:noAutofit/>
          </a:bodyPr>
          <a:lstStyle/>
          <a:p>
            <a:pPr marL="0" marR="0" lvl="0" indent="0" algn="ctr" rtl="0">
              <a:spcBef>
                <a:spcPts val="0"/>
              </a:spcBef>
              <a:spcAft>
                <a:spcPts val="0"/>
              </a:spcAft>
              <a:buNone/>
            </a:pPr>
            <a:r>
              <a:rPr lang="en-US" sz="4000" b="1">
                <a:solidFill>
                  <a:srgbClr val="757575"/>
                </a:solidFill>
                <a:latin typeface="Raleway"/>
                <a:ea typeface="Raleway"/>
                <a:cs typeface="Raleway"/>
                <a:sym typeface="Raleway"/>
              </a:rPr>
              <a:t>Benefits</a:t>
            </a:r>
            <a:endParaRPr sz="4000" b="1">
              <a:solidFill>
                <a:srgbClr val="757575"/>
              </a:solidFill>
              <a:latin typeface="Raleway"/>
              <a:ea typeface="Raleway"/>
              <a:cs typeface="Raleway"/>
              <a:sym typeface="Raleway"/>
            </a:endParaRPr>
          </a:p>
        </p:txBody>
      </p:sp>
      <p:sp>
        <p:nvSpPr>
          <p:cNvPr id="248" name="Google Shape;248;p37"/>
          <p:cNvSpPr txBox="1">
            <a:spLocks noGrp="1"/>
          </p:cNvSpPr>
          <p:nvPr>
            <p:ph type="body" idx="4294967295"/>
          </p:nvPr>
        </p:nvSpPr>
        <p:spPr>
          <a:xfrm>
            <a:off x="1919132" y="1836633"/>
            <a:ext cx="8347085" cy="4437200"/>
          </a:xfrm>
          <a:prstGeom prst="rect">
            <a:avLst/>
          </a:prstGeom>
          <a:noFill/>
          <a:ln>
            <a:noFill/>
          </a:ln>
        </p:spPr>
        <p:txBody>
          <a:bodyPr spcFirstLastPara="1" wrap="square" lIns="121900" tIns="121900" rIns="121900" bIns="121900" anchor="t" anchorCtr="0">
            <a:noAutofit/>
          </a:bodyPr>
          <a:lstStyle/>
          <a:p>
            <a:pPr marL="609585" lvl="0" indent="-423323" algn="l" rtl="0">
              <a:lnSpc>
                <a:spcPct val="115000"/>
              </a:lnSpc>
              <a:spcBef>
                <a:spcPts val="0"/>
              </a:spcBef>
              <a:spcAft>
                <a:spcPts val="0"/>
              </a:spcAft>
              <a:buClr>
                <a:srgbClr val="000000"/>
              </a:buClr>
              <a:buSzPts val="1400"/>
              <a:buFont typeface="Raleway"/>
              <a:buChar char="➔"/>
            </a:pPr>
            <a:r>
              <a:rPr lang="en-US">
                <a:solidFill>
                  <a:srgbClr val="000000"/>
                </a:solidFill>
              </a:rPr>
              <a:t>Real-time occupancy: Real-time data about occupancy availability in a parking spot, vehicle details, customer sizing, data analysis for profiling.</a:t>
            </a:r>
            <a:endParaRPr/>
          </a:p>
          <a:p>
            <a:pPr marL="609585" lvl="0" indent="-423323" algn="l" rtl="0">
              <a:lnSpc>
                <a:spcPct val="115000"/>
              </a:lnSpc>
              <a:spcBef>
                <a:spcPts val="0"/>
              </a:spcBef>
              <a:spcAft>
                <a:spcPts val="0"/>
              </a:spcAft>
              <a:buClr>
                <a:srgbClr val="000000"/>
              </a:buClr>
              <a:buSzPts val="1400"/>
              <a:buFont typeface="Raleway"/>
              <a:buChar char="➔"/>
            </a:pPr>
            <a:r>
              <a:rPr lang="en-US">
                <a:solidFill>
                  <a:srgbClr val="000000"/>
                </a:solidFill>
              </a:rPr>
              <a:t>Smart City &amp; Smart Parking: Smart cities aiming to be greener, safer and efficient. Smart parking aids in reducing congestion, organizing parking on time, increasing productivity and easing mobility.</a:t>
            </a:r>
            <a:endParaRPr/>
          </a:p>
          <a:p>
            <a:pPr marL="609585" lvl="0" indent="-423323" algn="l" rtl="0">
              <a:lnSpc>
                <a:spcPct val="115000"/>
              </a:lnSpc>
              <a:spcBef>
                <a:spcPts val="0"/>
              </a:spcBef>
              <a:spcAft>
                <a:spcPts val="0"/>
              </a:spcAft>
              <a:buClr>
                <a:srgbClr val="000000"/>
              </a:buClr>
              <a:buSzPts val="1400"/>
              <a:buFont typeface="Raleway"/>
              <a:buChar char="➔"/>
            </a:pPr>
            <a:r>
              <a:rPr lang="en-US">
                <a:solidFill>
                  <a:srgbClr val="000000"/>
                </a:solidFill>
              </a:rPr>
              <a:t>Analytics &amp; Insights: Smart parking reports considerably reduce the manual efforts in analyzing the parking pattern and does an efficient forecast for further analysis.</a:t>
            </a:r>
            <a:endParaRPr/>
          </a:p>
          <a:p>
            <a:pPr marL="609585" lvl="0" indent="-423323" algn="l" rtl="0">
              <a:lnSpc>
                <a:spcPct val="115000"/>
              </a:lnSpc>
              <a:spcBef>
                <a:spcPts val="0"/>
              </a:spcBef>
              <a:spcAft>
                <a:spcPts val="0"/>
              </a:spcAft>
              <a:buClr>
                <a:srgbClr val="000000"/>
              </a:buClr>
              <a:buSzPts val="1400"/>
              <a:buFont typeface="Raleway"/>
              <a:buChar char="➔"/>
            </a:pPr>
            <a:r>
              <a:rPr lang="en-US">
                <a:solidFill>
                  <a:srgbClr val="000000"/>
                </a:solidFill>
              </a:rPr>
              <a:t>Automated monitoring: Automated parking management through the mobile app reduces management costs and aids in easy monitoring.</a:t>
            </a:r>
            <a:endParaRPr/>
          </a:p>
          <a:p>
            <a:pPr marL="609585" lvl="0" indent="-423323" algn="l" rtl="0">
              <a:lnSpc>
                <a:spcPct val="115000"/>
              </a:lnSpc>
              <a:spcBef>
                <a:spcPts val="0"/>
              </a:spcBef>
              <a:spcAft>
                <a:spcPts val="0"/>
              </a:spcAft>
              <a:buClr>
                <a:srgbClr val="000000"/>
              </a:buClr>
              <a:buSzPts val="1400"/>
              <a:buFont typeface="Raleway"/>
              <a:buChar char="➔"/>
            </a:pPr>
            <a:r>
              <a:rPr lang="en-US">
                <a:solidFill>
                  <a:srgbClr val="000000"/>
                </a:solidFill>
              </a:rPr>
              <a:t>Reserve &amp; Pay: Drivers can reserve a parking spot in advance and make the payment digitally having a hassle-free parking experience.</a:t>
            </a:r>
            <a:endParaRPr sz="1100">
              <a:solidFill>
                <a:srgbClr val="000000"/>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xEl>
                                              <p:pRg st="0" end="0"/>
                                            </p:txEl>
                                          </p:spTgt>
                                        </p:tgtEl>
                                        <p:attrNameLst>
                                          <p:attrName>style.visibility</p:attrName>
                                        </p:attrNameLst>
                                      </p:cBhvr>
                                      <p:to>
                                        <p:strVal val="visible"/>
                                      </p:to>
                                    </p:set>
                                    <p:animEffect transition="in" filter="fade">
                                      <p:cBhvr>
                                        <p:cTn id="7" dur="500"/>
                                        <p:tgtEl>
                                          <p:spTgt spid="2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8">
                                            <p:txEl>
                                              <p:pRg st="1" end="1"/>
                                            </p:txEl>
                                          </p:spTgt>
                                        </p:tgtEl>
                                        <p:attrNameLst>
                                          <p:attrName>style.visibility</p:attrName>
                                        </p:attrNameLst>
                                      </p:cBhvr>
                                      <p:to>
                                        <p:strVal val="visible"/>
                                      </p:to>
                                    </p:set>
                                    <p:animEffect transition="in" filter="fade">
                                      <p:cBhvr>
                                        <p:cTn id="12" dur="500"/>
                                        <p:tgtEl>
                                          <p:spTgt spid="24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8">
                                            <p:txEl>
                                              <p:pRg st="2" end="2"/>
                                            </p:txEl>
                                          </p:spTgt>
                                        </p:tgtEl>
                                        <p:attrNameLst>
                                          <p:attrName>style.visibility</p:attrName>
                                        </p:attrNameLst>
                                      </p:cBhvr>
                                      <p:to>
                                        <p:strVal val="visible"/>
                                      </p:to>
                                    </p:set>
                                    <p:animEffect transition="in" filter="fade">
                                      <p:cBhvr>
                                        <p:cTn id="17" dur="500"/>
                                        <p:tgtEl>
                                          <p:spTgt spid="24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8">
                                            <p:txEl>
                                              <p:pRg st="3" end="3"/>
                                            </p:txEl>
                                          </p:spTgt>
                                        </p:tgtEl>
                                        <p:attrNameLst>
                                          <p:attrName>style.visibility</p:attrName>
                                        </p:attrNameLst>
                                      </p:cBhvr>
                                      <p:to>
                                        <p:strVal val="visible"/>
                                      </p:to>
                                    </p:set>
                                    <p:animEffect transition="in" filter="fade">
                                      <p:cBhvr>
                                        <p:cTn id="22" dur="500"/>
                                        <p:tgtEl>
                                          <p:spTgt spid="24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8">
                                            <p:txEl>
                                              <p:pRg st="4" end="4"/>
                                            </p:txEl>
                                          </p:spTgt>
                                        </p:tgtEl>
                                        <p:attrNameLst>
                                          <p:attrName>style.visibility</p:attrName>
                                        </p:attrNameLst>
                                      </p:cBhvr>
                                      <p:to>
                                        <p:strVal val="visible"/>
                                      </p:to>
                                    </p:set>
                                    <p:animEffect transition="in" filter="fade">
                                      <p:cBhvr>
                                        <p:cTn id="27" dur="500"/>
                                        <p:tgtEl>
                                          <p:spTgt spid="2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8"/>
          <p:cNvPicPr preferRelativeResize="0"/>
          <p:nvPr/>
        </p:nvPicPr>
        <p:blipFill rotWithShape="1">
          <a:blip r:embed="rId3">
            <a:alphaModFix/>
          </a:blip>
          <a:srcRect r="17763"/>
          <a:stretch/>
        </p:blipFill>
        <p:spPr>
          <a:xfrm>
            <a:off x="0" y="1"/>
            <a:ext cx="5894600" cy="6857999"/>
          </a:xfrm>
          <a:prstGeom prst="rect">
            <a:avLst/>
          </a:prstGeom>
          <a:noFill/>
          <a:ln>
            <a:noFill/>
          </a:ln>
        </p:spPr>
      </p:pic>
      <p:sp>
        <p:nvSpPr>
          <p:cNvPr id="254" name="Google Shape;254;p38"/>
          <p:cNvSpPr txBox="1">
            <a:spLocks noGrp="1"/>
          </p:cNvSpPr>
          <p:nvPr>
            <p:ph type="body" idx="1"/>
          </p:nvPr>
        </p:nvSpPr>
        <p:spPr>
          <a:xfrm>
            <a:off x="6443667" y="1307200"/>
            <a:ext cx="5378400" cy="42436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SzPts val="1200"/>
              <a:buNone/>
            </a:pPr>
            <a:r>
              <a:rPr lang="en-US" sz="4000" b="1">
                <a:solidFill>
                  <a:schemeClr val="dk1"/>
                </a:solidFill>
              </a:rPr>
              <a:t>Strategy of Execution </a:t>
            </a:r>
            <a:endParaRPr sz="4000">
              <a:solidFill>
                <a:schemeClr val="dk1"/>
              </a:solidFill>
            </a:endParaRPr>
          </a:p>
          <a:p>
            <a:pPr marL="0" lvl="0" indent="0" algn="l" rtl="0">
              <a:lnSpc>
                <a:spcPct val="115000"/>
              </a:lnSpc>
              <a:spcBef>
                <a:spcPts val="2133"/>
              </a:spcBef>
              <a:spcAft>
                <a:spcPts val="0"/>
              </a:spcAft>
              <a:buSzPts val="1100"/>
              <a:buNone/>
            </a:pPr>
            <a:r>
              <a:rPr lang="en-US" sz="2400">
                <a:latin typeface="Raleway"/>
                <a:ea typeface="Raleway"/>
                <a:cs typeface="Raleway"/>
                <a:sym typeface="Raleway"/>
              </a:rPr>
              <a:t>● Visit the valet booth at the hotel or banquet hall </a:t>
            </a:r>
            <a:endParaRPr sz="2400">
              <a:latin typeface="Raleway"/>
              <a:ea typeface="Raleway"/>
              <a:cs typeface="Raleway"/>
              <a:sym typeface="Raleway"/>
            </a:endParaRPr>
          </a:p>
          <a:p>
            <a:pPr marL="0" lvl="0" indent="0" algn="l" rtl="0">
              <a:lnSpc>
                <a:spcPct val="115000"/>
              </a:lnSpc>
              <a:spcBef>
                <a:spcPts val="0"/>
              </a:spcBef>
              <a:spcAft>
                <a:spcPts val="0"/>
              </a:spcAft>
              <a:buSzPts val="1100"/>
              <a:buNone/>
            </a:pPr>
            <a:r>
              <a:rPr lang="en-US" sz="2400">
                <a:latin typeface="Raleway"/>
                <a:ea typeface="Raleway"/>
                <a:cs typeface="Raleway"/>
                <a:sym typeface="Raleway"/>
              </a:rPr>
              <a:t>●Hand over the car to valet</a:t>
            </a:r>
            <a:endParaRPr sz="2400">
              <a:latin typeface="Raleway"/>
              <a:ea typeface="Raleway"/>
              <a:cs typeface="Raleway"/>
              <a:sym typeface="Raleway"/>
            </a:endParaRPr>
          </a:p>
          <a:p>
            <a:pPr marL="0" lvl="0" indent="0" algn="l" rtl="0">
              <a:lnSpc>
                <a:spcPct val="115000"/>
              </a:lnSpc>
              <a:spcBef>
                <a:spcPts val="0"/>
              </a:spcBef>
              <a:spcAft>
                <a:spcPts val="0"/>
              </a:spcAft>
              <a:buSzPts val="1100"/>
              <a:buNone/>
            </a:pPr>
            <a:r>
              <a:rPr lang="en-US" sz="2400">
                <a:latin typeface="Raleway"/>
                <a:ea typeface="Raleway"/>
                <a:cs typeface="Raleway"/>
                <a:sym typeface="Raleway"/>
              </a:rPr>
              <a:t>●</a:t>
            </a:r>
            <a:r>
              <a:rPr lang="en-US" sz="2400">
                <a:solidFill>
                  <a:srgbClr val="000000"/>
                </a:solidFill>
                <a:latin typeface="Raleway"/>
                <a:ea typeface="Raleway"/>
                <a:cs typeface="Raleway"/>
                <a:sym typeface="Raleway"/>
              </a:rPr>
              <a:t>Once the valet tag is collected, the customer would get a pop SMS as acknowledgement</a:t>
            </a:r>
            <a:endParaRPr sz="2400">
              <a:latin typeface="Raleway"/>
              <a:ea typeface="Raleway"/>
              <a:cs typeface="Raleway"/>
              <a:sym typeface="Raleway"/>
            </a:endParaRPr>
          </a:p>
          <a:p>
            <a:pPr marL="0" lvl="0" indent="0" algn="l" rtl="0">
              <a:lnSpc>
                <a:spcPct val="115000"/>
              </a:lnSpc>
              <a:spcBef>
                <a:spcPts val="0"/>
              </a:spcBef>
              <a:spcAft>
                <a:spcPts val="0"/>
              </a:spcAft>
              <a:buSzPts val="1100"/>
              <a:buNone/>
            </a:pPr>
            <a:r>
              <a:rPr lang="en-US" sz="2400">
                <a:latin typeface="Raleway"/>
                <a:ea typeface="Raleway"/>
                <a:cs typeface="Raleway"/>
                <a:sym typeface="Raleway"/>
              </a:rPr>
              <a:t>●The customer will reply to the message when he/she is about to leave</a:t>
            </a:r>
            <a:endParaRPr sz="2400">
              <a:latin typeface="Raleway"/>
              <a:ea typeface="Raleway"/>
              <a:cs typeface="Raleway"/>
              <a:sym typeface="Raleway"/>
            </a:endParaRPr>
          </a:p>
          <a:p>
            <a:pPr marL="0" lvl="0" indent="0" algn="l" rtl="0">
              <a:lnSpc>
                <a:spcPct val="115000"/>
              </a:lnSpc>
              <a:spcBef>
                <a:spcPts val="0"/>
              </a:spcBef>
              <a:spcAft>
                <a:spcPts val="2133"/>
              </a:spcAft>
              <a:buSzPts val="1100"/>
              <a:buNone/>
            </a:pPr>
            <a:endParaRPr sz="2400">
              <a:solidFill>
                <a:srgbClr val="000000"/>
              </a:solidFill>
              <a:latin typeface="Raleway"/>
              <a:ea typeface="Raleway"/>
              <a:cs typeface="Raleway"/>
              <a:sym typeface="Raleway"/>
            </a:endParaRPr>
          </a:p>
        </p:txBody>
      </p:sp>
      <p:grpSp>
        <p:nvGrpSpPr>
          <p:cNvPr id="255" name="Google Shape;255;p38"/>
          <p:cNvGrpSpPr/>
          <p:nvPr/>
        </p:nvGrpSpPr>
        <p:grpSpPr>
          <a:xfrm>
            <a:off x="179984" y="3285379"/>
            <a:ext cx="2949400" cy="3382769"/>
            <a:chOff x="6803275" y="395363"/>
            <a:chExt cx="2212050" cy="2537076"/>
          </a:xfrm>
        </p:grpSpPr>
        <p:pic>
          <p:nvPicPr>
            <p:cNvPr id="256" name="Google Shape;256;p38"/>
            <p:cNvPicPr preferRelativeResize="0"/>
            <p:nvPr/>
          </p:nvPicPr>
          <p:blipFill rotWithShape="1">
            <a:blip r:embed="rId4">
              <a:alphaModFix/>
            </a:blip>
            <a:srcRect/>
            <a:stretch/>
          </p:blipFill>
          <p:spPr>
            <a:xfrm>
              <a:off x="6803275" y="427445"/>
              <a:ext cx="2212050" cy="2504994"/>
            </a:xfrm>
            <a:prstGeom prst="rect">
              <a:avLst/>
            </a:prstGeom>
            <a:noFill/>
            <a:ln>
              <a:noFill/>
            </a:ln>
          </p:spPr>
        </p:pic>
        <p:pic>
          <p:nvPicPr>
            <p:cNvPr id="257" name="Google Shape;257;p38" descr="Piece of duct tape sticking a note to the slide"/>
            <p:cNvPicPr preferRelativeResize="0"/>
            <p:nvPr/>
          </p:nvPicPr>
          <p:blipFill rotWithShape="1">
            <a:blip r:embed="rId5">
              <a:alphaModFix/>
            </a:blip>
            <a:srcRect l="9243" t="5926" r="2118" b="10011"/>
            <a:stretch/>
          </p:blipFill>
          <p:spPr>
            <a:xfrm rot="154826">
              <a:off x="7370663" y="419419"/>
              <a:ext cx="1077273" cy="382687"/>
            </a:xfrm>
            <a:prstGeom prst="rect">
              <a:avLst/>
            </a:prstGeom>
            <a:noFill/>
            <a:ln>
              <a:noFill/>
            </a:ln>
          </p:spPr>
        </p:pic>
        <p:sp>
          <p:nvSpPr>
            <p:cNvPr id="258" name="Google Shape;258;p38"/>
            <p:cNvSpPr txBox="1"/>
            <p:nvPr/>
          </p:nvSpPr>
          <p:spPr>
            <a:xfrm>
              <a:off x="7086313" y="928431"/>
              <a:ext cx="1929000" cy="2004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1067"/>
                </a:spcAft>
                <a:buNone/>
              </a:pPr>
              <a:r>
                <a:rPr lang="en-US" sz="3200" b="1">
                  <a:solidFill>
                    <a:schemeClr val="dk1"/>
                  </a:solidFill>
                  <a:latin typeface="Raleway"/>
                  <a:ea typeface="Raleway"/>
                  <a:cs typeface="Raleway"/>
                  <a:sym typeface="Raleway"/>
                </a:rPr>
                <a:t>Hotels and Banquet Halls</a:t>
              </a:r>
              <a:endParaRPr sz="3200" b="1">
                <a:solidFill>
                  <a:schemeClr val="dk1"/>
                </a:solidFill>
                <a:latin typeface="Raleway"/>
                <a:ea typeface="Raleway"/>
                <a:cs typeface="Raleway"/>
                <a:sym typeface="Raleway"/>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9"/>
          <p:cNvPicPr preferRelativeResize="0"/>
          <p:nvPr/>
        </p:nvPicPr>
        <p:blipFill rotWithShape="1">
          <a:blip r:embed="rId3">
            <a:alphaModFix/>
          </a:blip>
          <a:srcRect/>
          <a:stretch/>
        </p:blipFill>
        <p:spPr>
          <a:xfrm>
            <a:off x="6087165" y="1"/>
            <a:ext cx="6104835" cy="6858000"/>
          </a:xfrm>
          <a:prstGeom prst="rect">
            <a:avLst/>
          </a:prstGeom>
          <a:noFill/>
          <a:ln>
            <a:noFill/>
          </a:ln>
        </p:spPr>
      </p:pic>
      <p:sp>
        <p:nvSpPr>
          <p:cNvPr id="264" name="Google Shape;264;p39"/>
          <p:cNvSpPr txBox="1">
            <a:spLocks noGrp="1"/>
          </p:cNvSpPr>
          <p:nvPr>
            <p:ph type="subTitle" idx="1"/>
          </p:nvPr>
        </p:nvSpPr>
        <p:spPr>
          <a:xfrm>
            <a:off x="354000" y="871600"/>
            <a:ext cx="5393600" cy="51148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SzPts val="2100"/>
              <a:buNone/>
            </a:pPr>
            <a:r>
              <a:rPr lang="en-US" sz="4000" b="1">
                <a:solidFill>
                  <a:schemeClr val="dk1"/>
                </a:solidFill>
              </a:rPr>
              <a:t>Strategy of Execution</a:t>
            </a:r>
            <a:endParaRPr sz="4000" b="1">
              <a:solidFill>
                <a:schemeClr val="dk1"/>
              </a:solidFill>
            </a:endParaRPr>
          </a:p>
          <a:p>
            <a:pPr marL="0" lvl="0" indent="0" algn="l" rtl="0">
              <a:lnSpc>
                <a:spcPct val="115000"/>
              </a:lnSpc>
              <a:spcBef>
                <a:spcPts val="2133"/>
              </a:spcBef>
              <a:spcAft>
                <a:spcPts val="0"/>
              </a:spcAft>
              <a:buSzPts val="1100"/>
              <a:buNone/>
            </a:pPr>
            <a:r>
              <a:rPr lang="en-US" sz="2400">
                <a:latin typeface="Raleway"/>
                <a:ea typeface="Raleway"/>
                <a:cs typeface="Raleway"/>
                <a:sym typeface="Raleway"/>
              </a:rPr>
              <a:t>●Get your car to the college gate</a:t>
            </a:r>
            <a:endParaRPr sz="2400">
              <a:latin typeface="Raleway"/>
              <a:ea typeface="Raleway"/>
              <a:cs typeface="Raleway"/>
              <a:sym typeface="Raleway"/>
            </a:endParaRPr>
          </a:p>
          <a:p>
            <a:pPr marL="0" lvl="0" indent="0" algn="l" rtl="0">
              <a:lnSpc>
                <a:spcPct val="115000"/>
              </a:lnSpc>
              <a:spcBef>
                <a:spcPts val="0"/>
              </a:spcBef>
              <a:spcAft>
                <a:spcPts val="0"/>
              </a:spcAft>
              <a:buSzPts val="1100"/>
              <a:buNone/>
            </a:pPr>
            <a:r>
              <a:rPr lang="en-US" sz="2400">
                <a:latin typeface="Raleway"/>
                <a:ea typeface="Raleway"/>
                <a:cs typeface="Raleway"/>
                <a:sym typeface="Raleway"/>
              </a:rPr>
              <a:t>●Hand over the car to valet</a:t>
            </a:r>
            <a:endParaRPr sz="2400">
              <a:latin typeface="Raleway"/>
              <a:ea typeface="Raleway"/>
              <a:cs typeface="Raleway"/>
              <a:sym typeface="Raleway"/>
            </a:endParaRPr>
          </a:p>
          <a:p>
            <a:pPr marL="0" lvl="0" indent="0" algn="l" rtl="0">
              <a:lnSpc>
                <a:spcPct val="115000"/>
              </a:lnSpc>
              <a:spcBef>
                <a:spcPts val="0"/>
              </a:spcBef>
              <a:spcAft>
                <a:spcPts val="0"/>
              </a:spcAft>
              <a:buSzPts val="1100"/>
              <a:buNone/>
            </a:pPr>
            <a:r>
              <a:rPr lang="en-US" sz="2400">
                <a:latin typeface="Raleway"/>
                <a:ea typeface="Raleway"/>
                <a:cs typeface="Raleway"/>
                <a:sym typeface="Raleway"/>
              </a:rPr>
              <a:t>●Take a mastercard as receipt of your service</a:t>
            </a:r>
            <a:endParaRPr sz="2400">
              <a:latin typeface="Raleway"/>
              <a:ea typeface="Raleway"/>
              <a:cs typeface="Raleway"/>
              <a:sym typeface="Raleway"/>
            </a:endParaRPr>
          </a:p>
          <a:p>
            <a:pPr marL="0" lvl="0" indent="0" algn="l" rtl="0">
              <a:lnSpc>
                <a:spcPct val="115000"/>
              </a:lnSpc>
              <a:spcBef>
                <a:spcPts val="0"/>
              </a:spcBef>
              <a:spcAft>
                <a:spcPts val="0"/>
              </a:spcAft>
              <a:buSzPts val="1100"/>
              <a:buNone/>
            </a:pPr>
            <a:r>
              <a:rPr lang="en-US" sz="2400">
                <a:latin typeface="Raleway"/>
                <a:ea typeface="Raleway"/>
                <a:cs typeface="Raleway"/>
                <a:sym typeface="Raleway"/>
              </a:rPr>
              <a:t>●Text the valet when you are leaving the college</a:t>
            </a:r>
            <a:endParaRPr sz="2400">
              <a:latin typeface="Raleway"/>
              <a:ea typeface="Raleway"/>
              <a:cs typeface="Raleway"/>
              <a:sym typeface="Raleway"/>
            </a:endParaRPr>
          </a:p>
          <a:p>
            <a:pPr marL="0" lvl="0" indent="0" algn="l" rtl="0">
              <a:lnSpc>
                <a:spcPct val="115000"/>
              </a:lnSpc>
              <a:spcBef>
                <a:spcPts val="0"/>
              </a:spcBef>
              <a:spcAft>
                <a:spcPts val="2133"/>
              </a:spcAft>
              <a:buSzPts val="2100"/>
              <a:buNone/>
            </a:pPr>
            <a:endParaRPr sz="2400"/>
          </a:p>
        </p:txBody>
      </p:sp>
      <p:grpSp>
        <p:nvGrpSpPr>
          <p:cNvPr id="265" name="Google Shape;265;p39"/>
          <p:cNvGrpSpPr/>
          <p:nvPr/>
        </p:nvGrpSpPr>
        <p:grpSpPr>
          <a:xfrm>
            <a:off x="9041851" y="3285380"/>
            <a:ext cx="2949400" cy="3714191"/>
            <a:chOff x="6803275" y="395363"/>
            <a:chExt cx="2212050" cy="2785643"/>
          </a:xfrm>
        </p:grpSpPr>
        <p:pic>
          <p:nvPicPr>
            <p:cNvPr id="266" name="Google Shape;266;p39"/>
            <p:cNvPicPr preferRelativeResize="0"/>
            <p:nvPr/>
          </p:nvPicPr>
          <p:blipFill rotWithShape="1">
            <a:blip r:embed="rId4">
              <a:alphaModFix/>
            </a:blip>
            <a:srcRect/>
            <a:stretch/>
          </p:blipFill>
          <p:spPr>
            <a:xfrm>
              <a:off x="6803275" y="427445"/>
              <a:ext cx="2212050" cy="2504994"/>
            </a:xfrm>
            <a:prstGeom prst="rect">
              <a:avLst/>
            </a:prstGeom>
            <a:noFill/>
            <a:ln>
              <a:noFill/>
            </a:ln>
          </p:spPr>
        </p:pic>
        <p:pic>
          <p:nvPicPr>
            <p:cNvPr id="267" name="Google Shape;267;p39" descr="Piece of duct tape sticking a note to the slide"/>
            <p:cNvPicPr preferRelativeResize="0"/>
            <p:nvPr/>
          </p:nvPicPr>
          <p:blipFill rotWithShape="1">
            <a:blip r:embed="rId5">
              <a:alphaModFix/>
            </a:blip>
            <a:srcRect l="9243" t="5926" r="2118" b="10011"/>
            <a:stretch/>
          </p:blipFill>
          <p:spPr>
            <a:xfrm rot="154826">
              <a:off x="7370663" y="419419"/>
              <a:ext cx="1077273" cy="382687"/>
            </a:xfrm>
            <a:prstGeom prst="rect">
              <a:avLst/>
            </a:prstGeom>
            <a:noFill/>
            <a:ln>
              <a:noFill/>
            </a:ln>
          </p:spPr>
        </p:pic>
        <p:sp>
          <p:nvSpPr>
            <p:cNvPr id="268" name="Google Shape;268;p39"/>
            <p:cNvSpPr txBox="1"/>
            <p:nvPr/>
          </p:nvSpPr>
          <p:spPr>
            <a:xfrm>
              <a:off x="7003775" y="1177006"/>
              <a:ext cx="1929000" cy="2004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1067"/>
                </a:spcAft>
                <a:buNone/>
              </a:pPr>
              <a:r>
                <a:rPr lang="en-US" sz="3200" b="1">
                  <a:solidFill>
                    <a:schemeClr val="dk1"/>
                  </a:solidFill>
                  <a:latin typeface="Raleway"/>
                  <a:ea typeface="Raleway"/>
                  <a:cs typeface="Raleway"/>
                  <a:sym typeface="Raleway"/>
                </a:rPr>
                <a:t>Private Universities</a:t>
              </a:r>
              <a:endParaRPr sz="3200" b="1">
                <a:solidFill>
                  <a:schemeClr val="dk1"/>
                </a:solidFill>
                <a:latin typeface="Raleway"/>
                <a:ea typeface="Raleway"/>
                <a:cs typeface="Raleway"/>
                <a:sym typeface="Raleway"/>
              </a:endParaRPr>
            </a:p>
          </p:txBody>
        </p:sp>
      </p:grpSp>
      <p:sp>
        <p:nvSpPr>
          <p:cNvPr id="269" name="Google Shape;269;p39"/>
          <p:cNvSpPr txBox="1"/>
          <p:nvPr/>
        </p:nvSpPr>
        <p:spPr>
          <a:xfrm>
            <a:off x="377467" y="6206633"/>
            <a:ext cx="8325600" cy="34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600" i="1">
              <a:solidFill>
                <a:schemeClr val="lt2"/>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0"/>
          <p:cNvPicPr preferRelativeResize="0"/>
          <p:nvPr/>
        </p:nvPicPr>
        <p:blipFill rotWithShape="1">
          <a:blip r:embed="rId3">
            <a:alphaModFix/>
          </a:blip>
          <a:srcRect/>
          <a:stretch/>
        </p:blipFill>
        <p:spPr>
          <a:xfrm>
            <a:off x="1" y="0"/>
            <a:ext cx="6025169" cy="6858000"/>
          </a:xfrm>
          <a:prstGeom prst="rect">
            <a:avLst/>
          </a:prstGeom>
          <a:noFill/>
          <a:ln>
            <a:noFill/>
          </a:ln>
        </p:spPr>
      </p:pic>
      <p:sp>
        <p:nvSpPr>
          <p:cNvPr id="275" name="Google Shape;275;p40"/>
          <p:cNvSpPr txBox="1">
            <a:spLocks noGrp="1"/>
          </p:cNvSpPr>
          <p:nvPr>
            <p:ph type="body" idx="1"/>
          </p:nvPr>
        </p:nvSpPr>
        <p:spPr>
          <a:xfrm>
            <a:off x="6443667" y="1307200"/>
            <a:ext cx="5378400" cy="42436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SzPts val="1200"/>
              <a:buNone/>
            </a:pPr>
            <a:r>
              <a:rPr lang="en-US" sz="4000" b="1">
                <a:solidFill>
                  <a:schemeClr val="dk1"/>
                </a:solidFill>
              </a:rPr>
              <a:t>Strategy of Execution</a:t>
            </a:r>
            <a:endParaRPr sz="4000">
              <a:solidFill>
                <a:schemeClr val="dk1"/>
              </a:solidFill>
            </a:endParaRPr>
          </a:p>
          <a:p>
            <a:pPr marL="0" lvl="0" indent="0" algn="l" rtl="0">
              <a:lnSpc>
                <a:spcPct val="115000"/>
              </a:lnSpc>
              <a:spcBef>
                <a:spcPts val="2133"/>
              </a:spcBef>
              <a:spcAft>
                <a:spcPts val="0"/>
              </a:spcAft>
              <a:buSzPts val="1100"/>
              <a:buNone/>
            </a:pPr>
            <a:endParaRPr sz="2400">
              <a:latin typeface="Raleway"/>
              <a:ea typeface="Raleway"/>
              <a:cs typeface="Raleway"/>
              <a:sym typeface="Raleway"/>
            </a:endParaRPr>
          </a:p>
          <a:p>
            <a:pPr marL="0" lvl="0" indent="0" algn="l" rtl="0">
              <a:lnSpc>
                <a:spcPct val="115000"/>
              </a:lnSpc>
              <a:spcBef>
                <a:spcPts val="0"/>
              </a:spcBef>
              <a:spcAft>
                <a:spcPts val="0"/>
              </a:spcAft>
              <a:buSzPts val="1100"/>
              <a:buNone/>
            </a:pPr>
            <a:r>
              <a:rPr lang="en-US" sz="2400">
                <a:latin typeface="Raleway"/>
                <a:ea typeface="Raleway"/>
                <a:cs typeface="Raleway"/>
                <a:sym typeface="Raleway"/>
              </a:rPr>
              <a:t>●Get your car to the main entrance</a:t>
            </a:r>
            <a:endParaRPr sz="2400">
              <a:latin typeface="Raleway"/>
              <a:ea typeface="Raleway"/>
              <a:cs typeface="Raleway"/>
              <a:sym typeface="Raleway"/>
            </a:endParaRPr>
          </a:p>
          <a:p>
            <a:pPr marL="0" lvl="0" indent="0" algn="l" rtl="0">
              <a:lnSpc>
                <a:spcPct val="115000"/>
              </a:lnSpc>
              <a:spcBef>
                <a:spcPts val="0"/>
              </a:spcBef>
              <a:spcAft>
                <a:spcPts val="0"/>
              </a:spcAft>
              <a:buSzPts val="1100"/>
              <a:buNone/>
            </a:pPr>
            <a:r>
              <a:rPr lang="en-US" sz="2400">
                <a:latin typeface="Raleway"/>
                <a:ea typeface="Raleway"/>
                <a:cs typeface="Raleway"/>
                <a:sym typeface="Raleway"/>
              </a:rPr>
              <a:t>●Hand over the car to valet</a:t>
            </a:r>
            <a:endParaRPr sz="2400">
              <a:latin typeface="Raleway"/>
              <a:ea typeface="Raleway"/>
              <a:cs typeface="Raleway"/>
              <a:sym typeface="Raleway"/>
            </a:endParaRPr>
          </a:p>
          <a:p>
            <a:pPr marL="0" lvl="0" indent="0" algn="l" rtl="0">
              <a:lnSpc>
                <a:spcPct val="115000"/>
              </a:lnSpc>
              <a:spcBef>
                <a:spcPts val="0"/>
              </a:spcBef>
              <a:spcAft>
                <a:spcPts val="0"/>
              </a:spcAft>
              <a:buSzPts val="1100"/>
              <a:buNone/>
            </a:pPr>
            <a:r>
              <a:rPr lang="en-US" sz="2400">
                <a:latin typeface="Raleway"/>
                <a:ea typeface="Raleway"/>
                <a:cs typeface="Raleway"/>
                <a:sym typeface="Raleway"/>
              </a:rPr>
              <a:t>●The valet will return the keys at doorstep of customers</a:t>
            </a:r>
            <a:endParaRPr sz="2400">
              <a:latin typeface="Raleway"/>
              <a:ea typeface="Raleway"/>
              <a:cs typeface="Raleway"/>
              <a:sym typeface="Raleway"/>
            </a:endParaRPr>
          </a:p>
          <a:p>
            <a:pPr marL="0" lvl="0" indent="0" algn="l" rtl="0">
              <a:lnSpc>
                <a:spcPct val="115000"/>
              </a:lnSpc>
              <a:spcBef>
                <a:spcPts val="0"/>
              </a:spcBef>
              <a:spcAft>
                <a:spcPts val="0"/>
              </a:spcAft>
              <a:buSzPts val="1100"/>
              <a:buNone/>
            </a:pPr>
            <a:r>
              <a:rPr lang="en-US" sz="2400">
                <a:latin typeface="Raleway"/>
                <a:ea typeface="Raleway"/>
                <a:cs typeface="Raleway"/>
                <a:sym typeface="Raleway"/>
              </a:rPr>
              <a:t>●The customer will call the valet whenever required.</a:t>
            </a:r>
            <a:endParaRPr sz="2400">
              <a:latin typeface="Raleway"/>
              <a:ea typeface="Raleway"/>
              <a:cs typeface="Raleway"/>
              <a:sym typeface="Raleway"/>
            </a:endParaRPr>
          </a:p>
          <a:p>
            <a:pPr marL="0" lvl="0" indent="0" algn="l" rtl="0">
              <a:lnSpc>
                <a:spcPct val="115000"/>
              </a:lnSpc>
              <a:spcBef>
                <a:spcPts val="0"/>
              </a:spcBef>
              <a:spcAft>
                <a:spcPts val="2133"/>
              </a:spcAft>
              <a:buSzPts val="1100"/>
              <a:buNone/>
            </a:pPr>
            <a:endParaRPr sz="2400">
              <a:solidFill>
                <a:srgbClr val="000000"/>
              </a:solidFill>
            </a:endParaRPr>
          </a:p>
        </p:txBody>
      </p:sp>
      <p:grpSp>
        <p:nvGrpSpPr>
          <p:cNvPr id="276" name="Google Shape;276;p40"/>
          <p:cNvGrpSpPr/>
          <p:nvPr/>
        </p:nvGrpSpPr>
        <p:grpSpPr>
          <a:xfrm>
            <a:off x="179984" y="3285381"/>
            <a:ext cx="2949400" cy="3651257"/>
            <a:chOff x="6803275" y="395363"/>
            <a:chExt cx="2212050" cy="2738443"/>
          </a:xfrm>
        </p:grpSpPr>
        <p:pic>
          <p:nvPicPr>
            <p:cNvPr id="277" name="Google Shape;277;p40"/>
            <p:cNvPicPr preferRelativeResize="0"/>
            <p:nvPr/>
          </p:nvPicPr>
          <p:blipFill rotWithShape="1">
            <a:blip r:embed="rId4">
              <a:alphaModFix/>
            </a:blip>
            <a:srcRect/>
            <a:stretch/>
          </p:blipFill>
          <p:spPr>
            <a:xfrm>
              <a:off x="6803275" y="427445"/>
              <a:ext cx="2212050" cy="2504994"/>
            </a:xfrm>
            <a:prstGeom prst="rect">
              <a:avLst/>
            </a:prstGeom>
            <a:noFill/>
            <a:ln>
              <a:noFill/>
            </a:ln>
          </p:spPr>
        </p:pic>
        <p:pic>
          <p:nvPicPr>
            <p:cNvPr id="278" name="Google Shape;278;p40" descr="Piece of duct tape sticking a note to the slide"/>
            <p:cNvPicPr preferRelativeResize="0"/>
            <p:nvPr/>
          </p:nvPicPr>
          <p:blipFill rotWithShape="1">
            <a:blip r:embed="rId5">
              <a:alphaModFix/>
            </a:blip>
            <a:srcRect l="9243" t="5926" r="2118" b="10011"/>
            <a:stretch/>
          </p:blipFill>
          <p:spPr>
            <a:xfrm rot="154826">
              <a:off x="7370663" y="419419"/>
              <a:ext cx="1077273" cy="382687"/>
            </a:xfrm>
            <a:prstGeom prst="rect">
              <a:avLst/>
            </a:prstGeom>
            <a:noFill/>
            <a:ln>
              <a:noFill/>
            </a:ln>
          </p:spPr>
        </p:pic>
        <p:sp>
          <p:nvSpPr>
            <p:cNvPr id="279" name="Google Shape;279;p40"/>
            <p:cNvSpPr txBox="1"/>
            <p:nvPr/>
          </p:nvSpPr>
          <p:spPr>
            <a:xfrm>
              <a:off x="7086313" y="1129806"/>
              <a:ext cx="1929000" cy="2004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1067"/>
                </a:spcAft>
                <a:buNone/>
              </a:pPr>
              <a:r>
                <a:rPr lang="en-US" sz="3200" b="1">
                  <a:solidFill>
                    <a:schemeClr val="dk1"/>
                  </a:solidFill>
                  <a:latin typeface="Raleway"/>
                  <a:ea typeface="Raleway"/>
                  <a:cs typeface="Raleway"/>
                  <a:sym typeface="Raleway"/>
                </a:rPr>
                <a:t>Housing Societies</a:t>
              </a:r>
              <a:endParaRPr sz="3200" b="1">
                <a:solidFill>
                  <a:schemeClr val="dk1"/>
                </a:solidFill>
                <a:latin typeface="Raleway"/>
                <a:ea typeface="Raleway"/>
                <a:cs typeface="Raleway"/>
                <a:sym typeface="Raleway"/>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1"/>
          <p:cNvPicPr preferRelativeResize="0"/>
          <p:nvPr/>
        </p:nvPicPr>
        <p:blipFill rotWithShape="1">
          <a:blip r:embed="rId3">
            <a:alphaModFix/>
          </a:blip>
          <a:srcRect t="7812" b="7813"/>
          <a:stretch/>
        </p:blipFill>
        <p:spPr>
          <a:xfrm>
            <a:off x="14068" y="14068"/>
            <a:ext cx="12191996" cy="6857997"/>
          </a:xfrm>
          <a:prstGeom prst="rect">
            <a:avLst/>
          </a:prstGeom>
          <a:noFill/>
          <a:ln>
            <a:noFill/>
          </a:ln>
        </p:spPr>
      </p:pic>
      <p:sp>
        <p:nvSpPr>
          <p:cNvPr id="285" name="Google Shape;285;p41"/>
          <p:cNvSpPr/>
          <p:nvPr/>
        </p:nvSpPr>
        <p:spPr>
          <a:xfrm>
            <a:off x="377333" y="397200"/>
            <a:ext cx="6063600" cy="6063600"/>
          </a:xfrm>
          <a:prstGeom prst="rect">
            <a:avLst/>
          </a:prstGeom>
          <a:solidFill>
            <a:srgbClr val="000000">
              <a:alpha val="76862"/>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6" name="Google Shape;286;p41"/>
          <p:cNvSpPr txBox="1">
            <a:spLocks noGrp="1"/>
          </p:cNvSpPr>
          <p:nvPr>
            <p:ph type="body" idx="4294967295"/>
          </p:nvPr>
        </p:nvSpPr>
        <p:spPr>
          <a:xfrm>
            <a:off x="641733" y="706200"/>
            <a:ext cx="5534800" cy="5445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800"/>
              <a:buNone/>
            </a:pPr>
            <a:r>
              <a:rPr lang="en-US" sz="4800" b="1">
                <a:solidFill>
                  <a:schemeClr val="accent5"/>
                </a:solidFill>
                <a:latin typeface="Raleway"/>
                <a:ea typeface="Raleway"/>
                <a:cs typeface="Raleway"/>
                <a:sym typeface="Raleway"/>
              </a:rPr>
              <a:t>USP(Unique Selling Product)</a:t>
            </a:r>
            <a:endParaRPr>
              <a:solidFill>
                <a:schemeClr val="lt1"/>
              </a:solidFill>
              <a:latin typeface="Raleway"/>
              <a:ea typeface="Raleway"/>
              <a:cs typeface="Raleway"/>
              <a:sym typeface="Raleway"/>
            </a:endParaRPr>
          </a:p>
          <a:p>
            <a:pPr marL="609585" lvl="0" indent="-457188" algn="l" rtl="0">
              <a:lnSpc>
                <a:spcPct val="100000"/>
              </a:lnSpc>
              <a:spcBef>
                <a:spcPts val="2133"/>
              </a:spcBef>
              <a:spcAft>
                <a:spcPts val="0"/>
              </a:spcAft>
              <a:buClr>
                <a:schemeClr val="lt1"/>
              </a:buClr>
              <a:buSzPts val="1800"/>
              <a:buFont typeface="Raleway"/>
              <a:buChar char="●"/>
            </a:pPr>
            <a:r>
              <a:rPr lang="en-US">
                <a:solidFill>
                  <a:schemeClr val="lt1"/>
                </a:solidFill>
                <a:latin typeface="Raleway"/>
                <a:ea typeface="Raleway"/>
                <a:cs typeface="Raleway"/>
                <a:sym typeface="Raleway"/>
              </a:rPr>
              <a:t>Userfriendly App</a:t>
            </a:r>
            <a:endParaRPr/>
          </a:p>
          <a:p>
            <a:pPr marL="609585" lvl="0" indent="-457188" algn="l" rtl="0">
              <a:lnSpc>
                <a:spcPct val="100000"/>
              </a:lnSpc>
              <a:spcBef>
                <a:spcPts val="2133"/>
              </a:spcBef>
              <a:spcAft>
                <a:spcPts val="0"/>
              </a:spcAft>
              <a:buClr>
                <a:schemeClr val="lt1"/>
              </a:buClr>
              <a:buSzPts val="1800"/>
              <a:buFont typeface="Raleway"/>
              <a:buChar char="●"/>
            </a:pPr>
            <a:r>
              <a:rPr lang="en-US">
                <a:solidFill>
                  <a:schemeClr val="lt1"/>
                </a:solidFill>
                <a:latin typeface="Raleway"/>
                <a:ea typeface="Raleway"/>
                <a:cs typeface="Raleway"/>
                <a:sym typeface="Raleway"/>
              </a:rPr>
              <a:t>Reduced waiting time </a:t>
            </a:r>
            <a:endParaRPr/>
          </a:p>
          <a:p>
            <a:pPr marL="609585" lvl="0" indent="-457188" algn="l" rtl="0">
              <a:lnSpc>
                <a:spcPct val="100000"/>
              </a:lnSpc>
              <a:spcBef>
                <a:spcPts val="2133"/>
              </a:spcBef>
              <a:spcAft>
                <a:spcPts val="0"/>
              </a:spcAft>
              <a:buClr>
                <a:schemeClr val="lt1"/>
              </a:buClr>
              <a:buSzPts val="1800"/>
              <a:buFont typeface="Raleway"/>
              <a:buChar char="●"/>
            </a:pPr>
            <a:r>
              <a:rPr lang="en-US">
                <a:solidFill>
                  <a:schemeClr val="lt1"/>
                </a:solidFill>
                <a:latin typeface="Raleway"/>
                <a:ea typeface="Raleway"/>
                <a:cs typeface="Raleway"/>
                <a:sym typeface="Raleway"/>
              </a:rPr>
              <a:t>Capitalising on untapped markets</a:t>
            </a:r>
            <a:endParaRPr/>
          </a:p>
          <a:p>
            <a:pPr marL="609585" lvl="0" indent="-457188" algn="l" rtl="0">
              <a:lnSpc>
                <a:spcPct val="100000"/>
              </a:lnSpc>
              <a:spcBef>
                <a:spcPts val="2133"/>
              </a:spcBef>
              <a:spcAft>
                <a:spcPts val="0"/>
              </a:spcAft>
              <a:buClr>
                <a:schemeClr val="lt1"/>
              </a:buClr>
              <a:buSzPts val="1800"/>
              <a:buFont typeface="Raleway"/>
              <a:buChar char="●"/>
            </a:pPr>
            <a:r>
              <a:rPr lang="en-US">
                <a:solidFill>
                  <a:schemeClr val="lt1"/>
                </a:solidFill>
                <a:latin typeface="Raleway"/>
                <a:ea typeface="Raleway"/>
                <a:cs typeface="Raleway"/>
                <a:sym typeface="Raleway"/>
              </a:rPr>
              <a:t>Provision of drop-off services in cases of banquet halls</a:t>
            </a:r>
            <a:endParaRPr>
              <a:solidFill>
                <a:schemeClr val="lt1"/>
              </a:solidFill>
              <a:latin typeface="Raleway"/>
              <a:ea typeface="Raleway"/>
              <a:cs typeface="Raleway"/>
              <a:sym typeface="Raleway"/>
            </a:endParaRPr>
          </a:p>
        </p:txBody>
      </p:sp>
      <p:pic>
        <p:nvPicPr>
          <p:cNvPr id="287" name="Google Shape;287;p41"/>
          <p:cNvPicPr preferRelativeResize="0"/>
          <p:nvPr/>
        </p:nvPicPr>
        <p:blipFill rotWithShape="1">
          <a:blip r:embed="rId4">
            <a:alphaModFix/>
          </a:blip>
          <a:srcRect/>
          <a:stretch/>
        </p:blipFill>
        <p:spPr>
          <a:xfrm>
            <a:off x="7677425" y="1360557"/>
            <a:ext cx="3950252" cy="39502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2"/>
          <p:cNvSpPr txBox="1">
            <a:spLocks noGrp="1"/>
          </p:cNvSpPr>
          <p:nvPr>
            <p:ph type="title"/>
          </p:nvPr>
        </p:nvSpPr>
        <p:spPr>
          <a:xfrm>
            <a:off x="415600" y="548767"/>
            <a:ext cx="11360800" cy="8528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000"/>
              <a:buNone/>
            </a:pPr>
            <a:r>
              <a:rPr lang="en-US">
                <a:solidFill>
                  <a:schemeClr val="lt2"/>
                </a:solidFill>
              </a:rPr>
              <a:t>Target Market</a:t>
            </a:r>
            <a:endParaRPr>
              <a:solidFill>
                <a:schemeClr val="lt2"/>
              </a:solidFill>
            </a:endParaRPr>
          </a:p>
        </p:txBody>
      </p:sp>
      <p:graphicFrame>
        <p:nvGraphicFramePr>
          <p:cNvPr id="293" name="Google Shape;293;p42"/>
          <p:cNvGraphicFramePr/>
          <p:nvPr/>
        </p:nvGraphicFramePr>
        <p:xfrm>
          <a:off x="430800" y="3191968"/>
          <a:ext cx="3000000" cy="3000000"/>
        </p:xfrm>
        <a:graphic>
          <a:graphicData uri="http://schemas.openxmlformats.org/drawingml/2006/table">
            <a:tbl>
              <a:tblPr>
                <a:noFill/>
                <a:tableStyleId>{725963B1-AC18-4208-B243-1FFBB05354BB}</a:tableStyleId>
              </a:tblPr>
              <a:tblGrid>
                <a:gridCol w="946975">
                  <a:extLst>
                    <a:ext uri="{9D8B030D-6E8A-4147-A177-3AD203B41FA5}">
                      <a16:colId xmlns:a16="http://schemas.microsoft.com/office/drawing/2014/main" val="20000"/>
                    </a:ext>
                  </a:extLst>
                </a:gridCol>
                <a:gridCol w="946975">
                  <a:extLst>
                    <a:ext uri="{9D8B030D-6E8A-4147-A177-3AD203B41FA5}">
                      <a16:colId xmlns:a16="http://schemas.microsoft.com/office/drawing/2014/main" val="20001"/>
                    </a:ext>
                  </a:extLst>
                </a:gridCol>
                <a:gridCol w="946975">
                  <a:extLst>
                    <a:ext uri="{9D8B030D-6E8A-4147-A177-3AD203B41FA5}">
                      <a16:colId xmlns:a16="http://schemas.microsoft.com/office/drawing/2014/main" val="20002"/>
                    </a:ext>
                  </a:extLst>
                </a:gridCol>
                <a:gridCol w="510475">
                  <a:extLst>
                    <a:ext uri="{9D8B030D-6E8A-4147-A177-3AD203B41FA5}">
                      <a16:colId xmlns:a16="http://schemas.microsoft.com/office/drawing/2014/main" val="20003"/>
                    </a:ext>
                  </a:extLst>
                </a:gridCol>
                <a:gridCol w="1383475">
                  <a:extLst>
                    <a:ext uri="{9D8B030D-6E8A-4147-A177-3AD203B41FA5}">
                      <a16:colId xmlns:a16="http://schemas.microsoft.com/office/drawing/2014/main" val="20004"/>
                    </a:ext>
                  </a:extLst>
                </a:gridCol>
                <a:gridCol w="946975">
                  <a:extLst>
                    <a:ext uri="{9D8B030D-6E8A-4147-A177-3AD203B41FA5}">
                      <a16:colId xmlns:a16="http://schemas.microsoft.com/office/drawing/2014/main" val="20005"/>
                    </a:ext>
                  </a:extLst>
                </a:gridCol>
                <a:gridCol w="946975">
                  <a:extLst>
                    <a:ext uri="{9D8B030D-6E8A-4147-A177-3AD203B41FA5}">
                      <a16:colId xmlns:a16="http://schemas.microsoft.com/office/drawing/2014/main" val="20006"/>
                    </a:ext>
                  </a:extLst>
                </a:gridCol>
                <a:gridCol w="946975">
                  <a:extLst>
                    <a:ext uri="{9D8B030D-6E8A-4147-A177-3AD203B41FA5}">
                      <a16:colId xmlns:a16="http://schemas.microsoft.com/office/drawing/2014/main" val="20007"/>
                    </a:ext>
                  </a:extLst>
                </a:gridCol>
                <a:gridCol w="946975">
                  <a:extLst>
                    <a:ext uri="{9D8B030D-6E8A-4147-A177-3AD203B41FA5}">
                      <a16:colId xmlns:a16="http://schemas.microsoft.com/office/drawing/2014/main" val="20008"/>
                    </a:ext>
                  </a:extLst>
                </a:gridCol>
                <a:gridCol w="946975">
                  <a:extLst>
                    <a:ext uri="{9D8B030D-6E8A-4147-A177-3AD203B41FA5}">
                      <a16:colId xmlns:a16="http://schemas.microsoft.com/office/drawing/2014/main" val="20009"/>
                    </a:ext>
                  </a:extLst>
                </a:gridCol>
                <a:gridCol w="946975">
                  <a:extLst>
                    <a:ext uri="{9D8B030D-6E8A-4147-A177-3AD203B41FA5}">
                      <a16:colId xmlns:a16="http://schemas.microsoft.com/office/drawing/2014/main" val="20010"/>
                    </a:ext>
                  </a:extLst>
                </a:gridCol>
                <a:gridCol w="946975">
                  <a:extLst>
                    <a:ext uri="{9D8B030D-6E8A-4147-A177-3AD203B41FA5}">
                      <a16:colId xmlns:a16="http://schemas.microsoft.com/office/drawing/2014/main" val="20011"/>
                    </a:ext>
                  </a:extLst>
                </a:gridCol>
              </a:tblGrid>
              <a:tr h="958825">
                <a:tc gridSpan="4">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FFFFFF"/>
                          </a:solidFill>
                          <a:latin typeface="Raleway"/>
                          <a:ea typeface="Raleway"/>
                          <a:cs typeface="Raleway"/>
                          <a:sym typeface="Raleway"/>
                        </a:rPr>
                        <a:t>Tapped Markets</a:t>
                      </a:r>
                      <a:endParaRPr sz="2400" u="none" strike="noStrike" cap="none">
                        <a:solidFill>
                          <a:srgbClr val="FFFFFF"/>
                        </a:solidFill>
                        <a:latin typeface="Raleway"/>
                        <a:ea typeface="Raleway"/>
                        <a:cs typeface="Raleway"/>
                        <a:sym typeface="Raleway"/>
                      </a:endParaRPr>
                    </a:p>
                  </a:txBody>
                  <a:tcPr marL="1219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rgbClr val="FFFFFF"/>
                          </a:solidFill>
                          <a:latin typeface="Raleway"/>
                          <a:ea typeface="Raleway"/>
                          <a:cs typeface="Raleway"/>
                          <a:sym typeface="Raleway"/>
                        </a:rPr>
                        <a:t>Untapped Markets</a:t>
                      </a:r>
                      <a:endParaRPr sz="2400" u="none" strike="noStrike" cap="none">
                        <a:solidFill>
                          <a:srgbClr val="FFFFFF"/>
                        </a:solidFill>
                        <a:latin typeface="Raleway"/>
                        <a:ea typeface="Raleway"/>
                        <a:cs typeface="Raleway"/>
                        <a:sym typeface="Raleway"/>
                      </a:endParaRPr>
                    </a:p>
                  </a:txBody>
                  <a:tcPr marL="1219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bl>
          </a:graphicData>
        </a:graphic>
      </p:graphicFrame>
      <p:cxnSp>
        <p:nvCxnSpPr>
          <p:cNvPr id="294" name="Google Shape;294;p42"/>
          <p:cNvCxnSpPr/>
          <p:nvPr/>
        </p:nvCxnSpPr>
        <p:spPr>
          <a:xfrm rot="10800000">
            <a:off x="759967" y="1919167"/>
            <a:ext cx="0" cy="1272800"/>
          </a:xfrm>
          <a:prstGeom prst="straightConnector1">
            <a:avLst/>
          </a:prstGeom>
          <a:noFill/>
          <a:ln w="9525" cap="flat" cmpd="sng">
            <a:solidFill>
              <a:schemeClr val="dk2"/>
            </a:solidFill>
            <a:prstDash val="solid"/>
            <a:round/>
            <a:headEnd type="none" w="sm" len="sm"/>
            <a:tailEnd type="oval" w="med" len="med"/>
          </a:ln>
        </p:spPr>
      </p:cxnSp>
      <p:sp>
        <p:nvSpPr>
          <p:cNvPr id="295" name="Google Shape;295;p42"/>
          <p:cNvSpPr txBox="1">
            <a:spLocks noGrp="1"/>
          </p:cNvSpPr>
          <p:nvPr>
            <p:ph type="title"/>
          </p:nvPr>
        </p:nvSpPr>
        <p:spPr>
          <a:xfrm>
            <a:off x="861567" y="1646733"/>
            <a:ext cx="4075200" cy="5228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3000"/>
              <a:buNone/>
            </a:pPr>
            <a:r>
              <a:rPr lang="en-US" sz="2400">
                <a:solidFill>
                  <a:schemeClr val="dk1"/>
                </a:solidFill>
              </a:rPr>
              <a:t>Banquet Halls and Hotels</a:t>
            </a:r>
            <a:endParaRPr sz="2400">
              <a:solidFill>
                <a:schemeClr val="dk1"/>
              </a:solidFill>
            </a:endParaRPr>
          </a:p>
        </p:txBody>
      </p:sp>
      <p:sp>
        <p:nvSpPr>
          <p:cNvPr id="296" name="Google Shape;296;p42"/>
          <p:cNvSpPr txBox="1">
            <a:spLocks noGrp="1"/>
          </p:cNvSpPr>
          <p:nvPr>
            <p:ph type="body" idx="4294967295"/>
          </p:nvPr>
        </p:nvSpPr>
        <p:spPr>
          <a:xfrm>
            <a:off x="861567" y="2080633"/>
            <a:ext cx="4304000" cy="771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100"/>
              <a:buNone/>
            </a:pPr>
            <a:r>
              <a:rPr lang="en-US" sz="1867"/>
              <a:t>Minimising waiting time of customers and offering drop-off service where needed</a:t>
            </a:r>
            <a:endParaRPr sz="1867"/>
          </a:p>
          <a:p>
            <a:pPr marL="0" lvl="0" indent="0" algn="l" rtl="0">
              <a:lnSpc>
                <a:spcPct val="115000"/>
              </a:lnSpc>
              <a:spcBef>
                <a:spcPts val="2133"/>
              </a:spcBef>
              <a:spcAft>
                <a:spcPts val="2133"/>
              </a:spcAft>
              <a:buSzPts val="1800"/>
              <a:buNone/>
            </a:pPr>
            <a:endParaRPr sz="1867"/>
          </a:p>
        </p:txBody>
      </p:sp>
      <p:sp>
        <p:nvSpPr>
          <p:cNvPr id="297" name="Google Shape;297;p42"/>
          <p:cNvSpPr txBox="1">
            <a:spLocks noGrp="1"/>
          </p:cNvSpPr>
          <p:nvPr>
            <p:ph type="title"/>
          </p:nvPr>
        </p:nvSpPr>
        <p:spPr>
          <a:xfrm>
            <a:off x="4334679" y="4891116"/>
            <a:ext cx="3087600" cy="5228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3000"/>
              <a:buNone/>
            </a:pPr>
            <a:r>
              <a:rPr lang="en-US" sz="2400">
                <a:solidFill>
                  <a:schemeClr val="dk1"/>
                </a:solidFill>
              </a:rPr>
              <a:t>Private Universities</a:t>
            </a:r>
            <a:endParaRPr sz="2400">
              <a:solidFill>
                <a:schemeClr val="dk1"/>
              </a:solidFill>
            </a:endParaRPr>
          </a:p>
        </p:txBody>
      </p:sp>
      <p:sp>
        <p:nvSpPr>
          <p:cNvPr id="298" name="Google Shape;298;p42"/>
          <p:cNvSpPr txBox="1">
            <a:spLocks noGrp="1"/>
          </p:cNvSpPr>
          <p:nvPr>
            <p:ph type="body" idx="4294967295"/>
          </p:nvPr>
        </p:nvSpPr>
        <p:spPr>
          <a:xfrm>
            <a:off x="4334679" y="5325000"/>
            <a:ext cx="3087600" cy="771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SzPts val="1800"/>
              <a:buNone/>
            </a:pPr>
            <a:r>
              <a:rPr lang="en-US" sz="1867"/>
              <a:t>Minimising time spent in finding vacant spots by offering valet services to students and teachers</a:t>
            </a:r>
            <a:endParaRPr sz="1867"/>
          </a:p>
        </p:txBody>
      </p:sp>
      <p:sp>
        <p:nvSpPr>
          <p:cNvPr id="299" name="Google Shape;299;p42"/>
          <p:cNvSpPr txBox="1">
            <a:spLocks noGrp="1"/>
          </p:cNvSpPr>
          <p:nvPr>
            <p:ph type="title"/>
          </p:nvPr>
        </p:nvSpPr>
        <p:spPr>
          <a:xfrm>
            <a:off x="6788076" y="1646749"/>
            <a:ext cx="3137600" cy="5228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3000"/>
              <a:buNone/>
            </a:pPr>
            <a:r>
              <a:rPr lang="en-US" sz="2400">
                <a:solidFill>
                  <a:schemeClr val="dk1"/>
                </a:solidFill>
              </a:rPr>
              <a:t>Housing Societies</a:t>
            </a:r>
            <a:endParaRPr sz="2400">
              <a:solidFill>
                <a:schemeClr val="dk1"/>
              </a:solidFill>
            </a:endParaRPr>
          </a:p>
        </p:txBody>
      </p:sp>
      <p:sp>
        <p:nvSpPr>
          <p:cNvPr id="300" name="Google Shape;300;p42"/>
          <p:cNvSpPr txBox="1">
            <a:spLocks noGrp="1"/>
          </p:cNvSpPr>
          <p:nvPr>
            <p:ph type="body" idx="4294967295"/>
          </p:nvPr>
        </p:nvSpPr>
        <p:spPr>
          <a:xfrm>
            <a:off x="6788067" y="2080633"/>
            <a:ext cx="3782400" cy="771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SzPts val="1800"/>
              <a:buNone/>
            </a:pPr>
            <a:r>
              <a:rPr lang="en-US" sz="1867"/>
              <a:t>Provision of subscription model at high-end societies</a:t>
            </a:r>
            <a:endParaRPr sz="1867"/>
          </a:p>
        </p:txBody>
      </p:sp>
      <p:sp>
        <p:nvSpPr>
          <p:cNvPr id="301" name="Google Shape;301;p42"/>
          <p:cNvSpPr txBox="1">
            <a:spLocks noGrp="1"/>
          </p:cNvSpPr>
          <p:nvPr>
            <p:ph type="title"/>
          </p:nvPr>
        </p:nvSpPr>
        <p:spPr>
          <a:xfrm>
            <a:off x="8326829" y="4891116"/>
            <a:ext cx="3137600" cy="5228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3000"/>
              <a:buNone/>
            </a:pPr>
            <a:r>
              <a:rPr lang="en-US" sz="2400">
                <a:solidFill>
                  <a:schemeClr val="dk1"/>
                </a:solidFill>
              </a:rPr>
              <a:t>Shopping Streets</a:t>
            </a:r>
            <a:endParaRPr sz="2400">
              <a:solidFill>
                <a:schemeClr val="dk1"/>
              </a:solidFill>
            </a:endParaRPr>
          </a:p>
        </p:txBody>
      </p:sp>
      <p:sp>
        <p:nvSpPr>
          <p:cNvPr id="302" name="Google Shape;302;p42"/>
          <p:cNvSpPr txBox="1">
            <a:spLocks noGrp="1"/>
          </p:cNvSpPr>
          <p:nvPr>
            <p:ph type="body" idx="4294967295"/>
          </p:nvPr>
        </p:nvSpPr>
        <p:spPr>
          <a:xfrm>
            <a:off x="8326833" y="5325000"/>
            <a:ext cx="3137600" cy="771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SzPts val="1800"/>
              <a:buNone/>
            </a:pPr>
            <a:r>
              <a:rPr lang="en-US" sz="1867"/>
              <a:t>Provision of valet service in crowded areas like Bungalow Road, Pandara Road, etc.</a:t>
            </a:r>
            <a:endParaRPr sz="1867"/>
          </a:p>
        </p:txBody>
      </p:sp>
      <p:cxnSp>
        <p:nvCxnSpPr>
          <p:cNvPr id="303" name="Google Shape;303;p42"/>
          <p:cNvCxnSpPr/>
          <p:nvPr/>
        </p:nvCxnSpPr>
        <p:spPr>
          <a:xfrm>
            <a:off x="4233067" y="4150800"/>
            <a:ext cx="0" cy="1104000"/>
          </a:xfrm>
          <a:prstGeom prst="straightConnector1">
            <a:avLst/>
          </a:prstGeom>
          <a:noFill/>
          <a:ln w="9525" cap="flat" cmpd="sng">
            <a:solidFill>
              <a:schemeClr val="dk2"/>
            </a:solidFill>
            <a:prstDash val="solid"/>
            <a:round/>
            <a:headEnd type="none" w="sm" len="sm"/>
            <a:tailEnd type="oval" w="med" len="med"/>
          </a:ln>
        </p:spPr>
      </p:cxnSp>
      <p:cxnSp>
        <p:nvCxnSpPr>
          <p:cNvPr id="304" name="Google Shape;304;p42"/>
          <p:cNvCxnSpPr/>
          <p:nvPr/>
        </p:nvCxnSpPr>
        <p:spPr>
          <a:xfrm rot="10800000">
            <a:off x="6663667" y="1919167"/>
            <a:ext cx="0" cy="1272800"/>
          </a:xfrm>
          <a:prstGeom prst="straightConnector1">
            <a:avLst/>
          </a:prstGeom>
          <a:noFill/>
          <a:ln w="9525" cap="flat" cmpd="sng">
            <a:solidFill>
              <a:schemeClr val="dk2"/>
            </a:solidFill>
            <a:prstDash val="solid"/>
            <a:round/>
            <a:headEnd type="none" w="sm" len="sm"/>
            <a:tailEnd type="oval" w="med" len="med"/>
          </a:ln>
        </p:spPr>
      </p:cxnSp>
      <p:cxnSp>
        <p:nvCxnSpPr>
          <p:cNvPr id="305" name="Google Shape;305;p42"/>
          <p:cNvCxnSpPr/>
          <p:nvPr/>
        </p:nvCxnSpPr>
        <p:spPr>
          <a:xfrm>
            <a:off x="8225233" y="4150800"/>
            <a:ext cx="0" cy="1104000"/>
          </a:xfrm>
          <a:prstGeom prst="straightConnector1">
            <a:avLst/>
          </a:prstGeom>
          <a:noFill/>
          <a:ln w="9525" cap="flat" cmpd="sng">
            <a:solidFill>
              <a:schemeClr val="dk2"/>
            </a:solidFill>
            <a:prstDash val="solid"/>
            <a:round/>
            <a:headEnd type="none" w="sm" len="sm"/>
            <a:tailEnd type="oval"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par>
                                <p:cTn id="8" presetID="10" presetClass="entr" presetSubtype="0" fill="hold" nodeType="withEffect">
                                  <p:stCondLst>
                                    <p:cond delay="0"/>
                                  </p:stCondLst>
                                  <p:childTnLst>
                                    <p:set>
                                      <p:cBhvr>
                                        <p:cTn id="9" dur="1" fill="hold">
                                          <p:stCondLst>
                                            <p:cond delay="0"/>
                                          </p:stCondLst>
                                        </p:cTn>
                                        <p:tgtEl>
                                          <p:spTgt spid="296">
                                            <p:txEl>
                                              <p:pRg st="0" end="0"/>
                                            </p:txEl>
                                          </p:spTgt>
                                        </p:tgtEl>
                                        <p:attrNameLst>
                                          <p:attrName>style.visibility</p:attrName>
                                        </p:attrNameLst>
                                      </p:cBhvr>
                                      <p:to>
                                        <p:strVal val="visible"/>
                                      </p:to>
                                    </p:set>
                                    <p:animEffect transition="in" filter="fade">
                                      <p:cBhvr>
                                        <p:cTn id="10" dur="500"/>
                                        <p:tgtEl>
                                          <p:spTgt spid="2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6">
                                            <p:txEl>
                                              <p:pRg st="1" end="1"/>
                                            </p:txEl>
                                          </p:spTgt>
                                        </p:tgtEl>
                                        <p:attrNameLst>
                                          <p:attrName>style.visibility</p:attrName>
                                        </p:attrNameLst>
                                      </p:cBhvr>
                                      <p:to>
                                        <p:strVal val="visible"/>
                                      </p:to>
                                    </p:set>
                                    <p:animEffect transition="in" filter="fade">
                                      <p:cBhvr>
                                        <p:cTn id="13" dur="500"/>
                                        <p:tgtEl>
                                          <p:spTgt spid="29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7"/>
                                        </p:tgtEl>
                                        <p:attrNameLst>
                                          <p:attrName>style.visibility</p:attrName>
                                        </p:attrNameLst>
                                      </p:cBhvr>
                                      <p:to>
                                        <p:strVal val="visible"/>
                                      </p:to>
                                    </p:set>
                                    <p:animEffect transition="in" filter="fade">
                                      <p:cBhvr>
                                        <p:cTn id="18" dur="500"/>
                                        <p:tgtEl>
                                          <p:spTgt spid="297"/>
                                        </p:tgtEl>
                                      </p:cBhvr>
                                    </p:animEffect>
                                  </p:childTnLst>
                                </p:cTn>
                              </p:par>
                              <p:par>
                                <p:cTn id="19" presetID="10" presetClass="entr" presetSubtype="0" fill="hold" nodeType="withEffect">
                                  <p:stCondLst>
                                    <p:cond delay="0"/>
                                  </p:stCondLst>
                                  <p:childTnLst>
                                    <p:set>
                                      <p:cBhvr>
                                        <p:cTn id="20" dur="1" fill="hold">
                                          <p:stCondLst>
                                            <p:cond delay="0"/>
                                          </p:stCondLst>
                                        </p:cTn>
                                        <p:tgtEl>
                                          <p:spTgt spid="298">
                                            <p:txEl>
                                              <p:pRg st="0" end="0"/>
                                            </p:txEl>
                                          </p:spTgt>
                                        </p:tgtEl>
                                        <p:attrNameLst>
                                          <p:attrName>style.visibility</p:attrName>
                                        </p:attrNameLst>
                                      </p:cBhvr>
                                      <p:to>
                                        <p:strVal val="visible"/>
                                      </p:to>
                                    </p:set>
                                    <p:animEffect transition="in" filter="fade">
                                      <p:cBhvr>
                                        <p:cTn id="21" dur="500"/>
                                        <p:tgtEl>
                                          <p:spTgt spid="29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0">
                                            <p:txEl>
                                              <p:pRg st="0" end="0"/>
                                            </p:txEl>
                                          </p:spTgt>
                                        </p:tgtEl>
                                        <p:attrNameLst>
                                          <p:attrName>style.visibility</p:attrName>
                                        </p:attrNameLst>
                                      </p:cBhvr>
                                      <p:to>
                                        <p:strVal val="visible"/>
                                      </p:to>
                                    </p:set>
                                    <p:animEffect transition="in" filter="fade">
                                      <p:cBhvr>
                                        <p:cTn id="26" dur="500"/>
                                        <p:tgtEl>
                                          <p:spTgt spid="300">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99"/>
                                        </p:tgtEl>
                                        <p:attrNameLst>
                                          <p:attrName>style.visibility</p:attrName>
                                        </p:attrNameLst>
                                      </p:cBhvr>
                                      <p:to>
                                        <p:strVal val="visible"/>
                                      </p:to>
                                    </p:set>
                                    <p:animEffect transition="in" filter="fade">
                                      <p:cBhvr>
                                        <p:cTn id="29" dur="500"/>
                                        <p:tgtEl>
                                          <p:spTgt spid="29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1"/>
                                        </p:tgtEl>
                                        <p:attrNameLst>
                                          <p:attrName>style.visibility</p:attrName>
                                        </p:attrNameLst>
                                      </p:cBhvr>
                                      <p:to>
                                        <p:strVal val="visible"/>
                                      </p:to>
                                    </p:set>
                                    <p:animEffect transition="in" filter="fade">
                                      <p:cBhvr>
                                        <p:cTn id="34" dur="500"/>
                                        <p:tgtEl>
                                          <p:spTgt spid="301"/>
                                        </p:tgtEl>
                                      </p:cBhvr>
                                    </p:animEffect>
                                  </p:childTnLst>
                                </p:cTn>
                              </p:par>
                              <p:par>
                                <p:cTn id="35" presetID="10" presetClass="entr" presetSubtype="0" fill="hold" nodeType="withEffect">
                                  <p:stCondLst>
                                    <p:cond delay="0"/>
                                  </p:stCondLst>
                                  <p:childTnLst>
                                    <p:set>
                                      <p:cBhvr>
                                        <p:cTn id="36" dur="1" fill="hold">
                                          <p:stCondLst>
                                            <p:cond delay="0"/>
                                          </p:stCondLst>
                                        </p:cTn>
                                        <p:tgtEl>
                                          <p:spTgt spid="302">
                                            <p:txEl>
                                              <p:pRg st="0" end="0"/>
                                            </p:txEl>
                                          </p:spTgt>
                                        </p:tgtEl>
                                        <p:attrNameLst>
                                          <p:attrName>style.visibility</p:attrName>
                                        </p:attrNameLst>
                                      </p:cBhvr>
                                      <p:to>
                                        <p:strVal val="visible"/>
                                      </p:to>
                                    </p:set>
                                    <p:animEffect transition="in" filter="fade">
                                      <p:cBhvr>
                                        <p:cTn id="37" dur="500"/>
                                        <p:tgtEl>
                                          <p:spTgt spid="3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3" descr="Screen Shot 2015-11-20 at 9.47.21 AM.png"/>
          <p:cNvPicPr preferRelativeResize="0"/>
          <p:nvPr/>
        </p:nvPicPr>
        <p:blipFill rotWithShape="1">
          <a:blip r:embed="rId3">
            <a:alphaModFix/>
          </a:blip>
          <a:srcRect l="4413" r="4404"/>
          <a:stretch/>
        </p:blipFill>
        <p:spPr>
          <a:xfrm>
            <a:off x="0" y="0"/>
            <a:ext cx="12192000" cy="6858000"/>
          </a:xfrm>
          <a:prstGeom prst="rect">
            <a:avLst/>
          </a:prstGeom>
          <a:noFill/>
          <a:ln>
            <a:noFill/>
          </a:ln>
        </p:spPr>
      </p:pic>
      <p:sp>
        <p:nvSpPr>
          <p:cNvPr id="311" name="Google Shape;311;p43"/>
          <p:cNvSpPr txBox="1">
            <a:spLocks noGrp="1"/>
          </p:cNvSpPr>
          <p:nvPr>
            <p:ph type="title"/>
          </p:nvPr>
        </p:nvSpPr>
        <p:spPr>
          <a:xfrm>
            <a:off x="2684146" y="1511250"/>
            <a:ext cx="6244200" cy="3835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4800"/>
              <a:buNone/>
            </a:pPr>
            <a:r>
              <a:rPr lang="en-US"/>
              <a:t>MARKET SIZE Statement</a:t>
            </a:r>
            <a:endParaRPr/>
          </a:p>
        </p:txBody>
      </p:sp>
      <p:grpSp>
        <p:nvGrpSpPr>
          <p:cNvPr id="312" name="Google Shape;312;p43"/>
          <p:cNvGrpSpPr/>
          <p:nvPr/>
        </p:nvGrpSpPr>
        <p:grpSpPr>
          <a:xfrm>
            <a:off x="2186136" y="2636747"/>
            <a:ext cx="7240217" cy="3038234"/>
            <a:chOff x="6252172" y="183245"/>
            <a:chExt cx="2212050" cy="2556295"/>
          </a:xfrm>
        </p:grpSpPr>
        <p:pic>
          <p:nvPicPr>
            <p:cNvPr id="313" name="Google Shape;313;p43"/>
            <p:cNvPicPr preferRelativeResize="0"/>
            <p:nvPr/>
          </p:nvPicPr>
          <p:blipFill rotWithShape="1">
            <a:blip r:embed="rId4">
              <a:alphaModFix/>
            </a:blip>
            <a:srcRect/>
            <a:stretch/>
          </p:blipFill>
          <p:spPr>
            <a:xfrm>
              <a:off x="6252172" y="183245"/>
              <a:ext cx="2212050" cy="2504994"/>
            </a:xfrm>
            <a:prstGeom prst="rect">
              <a:avLst/>
            </a:prstGeom>
            <a:noFill/>
            <a:ln>
              <a:noFill/>
            </a:ln>
          </p:spPr>
        </p:pic>
        <p:sp>
          <p:nvSpPr>
            <p:cNvPr id="314" name="Google Shape;314;p43"/>
            <p:cNvSpPr txBox="1"/>
            <p:nvPr/>
          </p:nvSpPr>
          <p:spPr>
            <a:xfrm>
              <a:off x="6428040" y="735540"/>
              <a:ext cx="1929000" cy="20040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2000">
                  <a:solidFill>
                    <a:schemeClr val="dk1"/>
                  </a:solidFill>
                  <a:latin typeface="Raleway"/>
                  <a:ea typeface="Raleway"/>
                  <a:cs typeface="Raleway"/>
                  <a:sym typeface="Raleway"/>
                </a:rPr>
                <a:t>The total addressable B2B market including top 8 cities in India is estimated to be INR 188K Cr (annually), while potential B2C market is estimated to be INR 30K Cr (annually) and it’s </a:t>
              </a:r>
              <a:r>
                <a:rPr lang="en-US" sz="2000" u="sng">
                  <a:solidFill>
                    <a:schemeClr val="hlink"/>
                  </a:solidFill>
                  <a:latin typeface="Raleway"/>
                  <a:ea typeface="Raleway"/>
                  <a:cs typeface="Raleway"/>
                  <a:sym typeface="Raleway"/>
                  <a:hlinkClick r:id="rId5"/>
                </a:rPr>
                <a:t>growing 30% YoY due to Government policies to create more paid parking zones and include surge pricing.</a:t>
              </a:r>
              <a:endParaRPr sz="2000">
                <a:solidFill>
                  <a:schemeClr val="dk1"/>
                </a:solidFill>
                <a:latin typeface="Raleway"/>
                <a:ea typeface="Raleway"/>
                <a:cs typeface="Raleway"/>
                <a:sym typeface="Raleway"/>
              </a:endParaRPr>
            </a:p>
          </p:txBody>
        </p:sp>
      </p:grpSp>
      <p:pic>
        <p:nvPicPr>
          <p:cNvPr id="315" name="Google Shape;315;p43" descr="Piece of duct tape sticking a note to the slide"/>
          <p:cNvPicPr preferRelativeResize="0"/>
          <p:nvPr/>
        </p:nvPicPr>
        <p:blipFill rotWithShape="1">
          <a:blip r:embed="rId6">
            <a:alphaModFix/>
          </a:blip>
          <a:srcRect l="9243" t="5926" r="2118" b="10011"/>
          <a:stretch/>
        </p:blipFill>
        <p:spPr>
          <a:xfrm rot="154828">
            <a:off x="4599351" y="2468456"/>
            <a:ext cx="2072000" cy="736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5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4"/>
          <p:cNvSpPr txBox="1">
            <a:spLocks noGrp="1"/>
          </p:cNvSpPr>
          <p:nvPr>
            <p:ph type="title"/>
          </p:nvPr>
        </p:nvSpPr>
        <p:spPr>
          <a:xfrm>
            <a:off x="354000" y="2375551"/>
            <a:ext cx="5393600" cy="1757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dk1"/>
              </a:buClr>
              <a:buSzPts val="3600"/>
              <a:buNone/>
            </a:pPr>
            <a:r>
              <a:rPr lang="en-US"/>
              <a:t>Marketing Strategies</a:t>
            </a:r>
            <a:endParaRPr/>
          </a:p>
        </p:txBody>
      </p:sp>
      <p:sp>
        <p:nvSpPr>
          <p:cNvPr id="321" name="Google Shape;321;p44"/>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Autofit/>
          </a:bodyPr>
          <a:lstStyle/>
          <a:p>
            <a:pPr marL="152396" lvl="0" indent="0" algn="l" rtl="0">
              <a:lnSpc>
                <a:spcPct val="115000"/>
              </a:lnSpc>
              <a:spcBef>
                <a:spcPts val="0"/>
              </a:spcBef>
              <a:spcAft>
                <a:spcPts val="0"/>
              </a:spcAft>
              <a:buSzPts val="1800"/>
              <a:buNone/>
            </a:pPr>
            <a:r>
              <a:rPr lang="en-US" sz="3200">
                <a:latin typeface="Raleway"/>
                <a:ea typeface="Raleway"/>
                <a:cs typeface="Raleway"/>
                <a:sym typeface="Raleway"/>
              </a:rPr>
              <a:t>Offline Marketing</a:t>
            </a:r>
            <a:endParaRPr/>
          </a:p>
          <a:p>
            <a:pPr marL="152396" lvl="0" indent="0" algn="l" rtl="0">
              <a:lnSpc>
                <a:spcPct val="115000"/>
              </a:lnSpc>
              <a:spcBef>
                <a:spcPts val="0"/>
              </a:spcBef>
              <a:spcAft>
                <a:spcPts val="0"/>
              </a:spcAft>
              <a:buSzPts val="1800"/>
              <a:buNone/>
            </a:pPr>
            <a:endParaRPr sz="3200">
              <a:latin typeface="Raleway"/>
              <a:ea typeface="Raleway"/>
              <a:cs typeface="Raleway"/>
              <a:sym typeface="Raleway"/>
            </a:endParaRPr>
          </a:p>
          <a:p>
            <a:pPr marL="152396" lvl="0" indent="0" algn="l" rtl="0">
              <a:lnSpc>
                <a:spcPct val="115000"/>
              </a:lnSpc>
              <a:spcBef>
                <a:spcPts val="0"/>
              </a:spcBef>
              <a:spcAft>
                <a:spcPts val="0"/>
              </a:spcAft>
              <a:buSzPts val="1800"/>
              <a:buNone/>
            </a:pPr>
            <a:r>
              <a:rPr lang="en-US" sz="1867">
                <a:latin typeface="Raleway"/>
                <a:ea typeface="Raleway"/>
                <a:cs typeface="Raleway"/>
                <a:sym typeface="Raleway"/>
              </a:rPr>
              <a:t/>
            </a:r>
            <a:br>
              <a:rPr lang="en-US" sz="1867">
                <a:latin typeface="Raleway"/>
                <a:ea typeface="Raleway"/>
                <a:cs typeface="Raleway"/>
                <a:sym typeface="Raleway"/>
              </a:rPr>
            </a:br>
            <a:r>
              <a:rPr lang="en-US" sz="1867">
                <a:solidFill>
                  <a:schemeClr val="lt1"/>
                </a:solidFill>
                <a:latin typeface="Raleway"/>
                <a:ea typeface="Raleway"/>
                <a:cs typeface="Raleway"/>
                <a:sym typeface="Raleway"/>
              </a:rPr>
              <a:t>1.Brochures and flyers supplied to housing societies and universities, along with information desks</a:t>
            </a:r>
            <a:br>
              <a:rPr lang="en-US" sz="1867">
                <a:solidFill>
                  <a:schemeClr val="lt1"/>
                </a:solidFill>
                <a:latin typeface="Raleway"/>
                <a:ea typeface="Raleway"/>
                <a:cs typeface="Raleway"/>
                <a:sym typeface="Raleway"/>
              </a:rPr>
            </a:br>
            <a:r>
              <a:rPr lang="en-US" sz="1867">
                <a:solidFill>
                  <a:schemeClr val="lt1"/>
                </a:solidFill>
                <a:latin typeface="Raleway"/>
                <a:ea typeface="Raleway"/>
                <a:cs typeface="Raleway"/>
                <a:sym typeface="Raleway"/>
              </a:rPr>
              <a:t>2.Personal Selling</a:t>
            </a:r>
            <a:br>
              <a:rPr lang="en-US" sz="1867">
                <a:solidFill>
                  <a:schemeClr val="lt1"/>
                </a:solidFill>
                <a:latin typeface="Raleway"/>
                <a:ea typeface="Raleway"/>
                <a:cs typeface="Raleway"/>
                <a:sym typeface="Raleway"/>
              </a:rPr>
            </a:br>
            <a:r>
              <a:rPr lang="en-US" sz="1867">
                <a:solidFill>
                  <a:schemeClr val="lt1"/>
                </a:solidFill>
                <a:latin typeface="Raleway"/>
                <a:ea typeface="Raleway"/>
                <a:cs typeface="Raleway"/>
                <a:sym typeface="Raleway"/>
              </a:rPr>
              <a:t>3.Faculty discounts</a:t>
            </a:r>
            <a:br>
              <a:rPr lang="en-US" sz="1867">
                <a:solidFill>
                  <a:schemeClr val="lt1"/>
                </a:solidFill>
                <a:latin typeface="Raleway"/>
                <a:ea typeface="Raleway"/>
                <a:cs typeface="Raleway"/>
                <a:sym typeface="Raleway"/>
              </a:rPr>
            </a:br>
            <a:r>
              <a:rPr lang="en-US" sz="1867">
                <a:solidFill>
                  <a:schemeClr val="lt1"/>
                </a:solidFill>
                <a:latin typeface="Raleway"/>
                <a:ea typeface="Raleway"/>
                <a:cs typeface="Raleway"/>
                <a:sym typeface="Raleway"/>
              </a:rPr>
              <a:t>4.Collaborations with event management companies (Example Sunburn, College Fests, Craftworld Events)</a:t>
            </a:r>
            <a:endParaRPr/>
          </a:p>
          <a:p>
            <a:pPr marL="152396" lvl="0" indent="0" algn="l" rtl="0">
              <a:lnSpc>
                <a:spcPct val="115000"/>
              </a:lnSpc>
              <a:spcBef>
                <a:spcPts val="0"/>
              </a:spcBef>
              <a:spcAft>
                <a:spcPts val="0"/>
              </a:spcAft>
              <a:buSzPts val="1800"/>
              <a:buNone/>
            </a:pPr>
            <a:r>
              <a:rPr lang="en-US" sz="1867">
                <a:solidFill>
                  <a:schemeClr val="lt1"/>
                </a:solidFill>
                <a:latin typeface="Raleway"/>
                <a:ea typeface="Raleway"/>
                <a:cs typeface="Raleway"/>
                <a:sym typeface="Raleway"/>
              </a:rPr>
              <a:t>5. Word of Mouth</a:t>
            </a:r>
            <a:br>
              <a:rPr lang="en-US" sz="1867">
                <a:solidFill>
                  <a:schemeClr val="lt1"/>
                </a:solidFill>
                <a:latin typeface="Raleway"/>
                <a:ea typeface="Raleway"/>
                <a:cs typeface="Raleway"/>
                <a:sym typeface="Raleway"/>
              </a:rPr>
            </a:br>
            <a:endParaRPr sz="1867">
              <a:solidFill>
                <a:schemeClr val="lt1"/>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5"/>
          <p:cNvSpPr txBox="1">
            <a:spLocks noGrp="1"/>
          </p:cNvSpPr>
          <p:nvPr>
            <p:ph type="title"/>
          </p:nvPr>
        </p:nvSpPr>
        <p:spPr>
          <a:xfrm>
            <a:off x="354000" y="2375551"/>
            <a:ext cx="5393600" cy="1757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dk1"/>
              </a:buClr>
              <a:buSzPts val="3600"/>
              <a:buNone/>
            </a:pPr>
            <a:r>
              <a:rPr lang="en-US"/>
              <a:t>Marketing Strategies</a:t>
            </a:r>
            <a:endParaRPr/>
          </a:p>
        </p:txBody>
      </p:sp>
      <p:sp>
        <p:nvSpPr>
          <p:cNvPr id="327" name="Google Shape;327;p45"/>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Autofit/>
          </a:bodyPr>
          <a:lstStyle/>
          <a:p>
            <a:pPr marL="152396" lvl="0" indent="0" algn="l" rtl="0">
              <a:lnSpc>
                <a:spcPct val="115000"/>
              </a:lnSpc>
              <a:spcBef>
                <a:spcPts val="0"/>
              </a:spcBef>
              <a:spcAft>
                <a:spcPts val="0"/>
              </a:spcAft>
              <a:buSzPts val="1800"/>
              <a:buNone/>
            </a:pPr>
            <a:r>
              <a:rPr lang="en-US" sz="3200">
                <a:latin typeface="Raleway"/>
                <a:ea typeface="Raleway"/>
                <a:cs typeface="Raleway"/>
                <a:sym typeface="Raleway"/>
              </a:rPr>
              <a:t>Online Marketing</a:t>
            </a:r>
            <a:endParaRPr/>
          </a:p>
          <a:p>
            <a:pPr marL="152396" lvl="0" indent="0" algn="l" rtl="0">
              <a:lnSpc>
                <a:spcPct val="115000"/>
              </a:lnSpc>
              <a:spcBef>
                <a:spcPts val="0"/>
              </a:spcBef>
              <a:spcAft>
                <a:spcPts val="0"/>
              </a:spcAft>
              <a:buSzPts val="1800"/>
              <a:buNone/>
            </a:pPr>
            <a:endParaRPr sz="3200">
              <a:latin typeface="Raleway"/>
              <a:ea typeface="Raleway"/>
              <a:cs typeface="Raleway"/>
              <a:sym typeface="Raleway"/>
            </a:endParaRPr>
          </a:p>
          <a:p>
            <a:pPr marL="152396" lvl="0" indent="0" algn="l" rtl="0">
              <a:lnSpc>
                <a:spcPct val="115000"/>
              </a:lnSpc>
              <a:spcBef>
                <a:spcPts val="0"/>
              </a:spcBef>
              <a:spcAft>
                <a:spcPts val="0"/>
              </a:spcAft>
              <a:buSzPts val="1800"/>
              <a:buNone/>
            </a:pPr>
            <a:r>
              <a:rPr lang="en-US" sz="1867">
                <a:latin typeface="Raleway"/>
                <a:ea typeface="Raleway"/>
                <a:cs typeface="Raleway"/>
                <a:sym typeface="Raleway"/>
              </a:rPr>
              <a:t/>
            </a:r>
            <a:br>
              <a:rPr lang="en-US" sz="1867">
                <a:latin typeface="Raleway"/>
                <a:ea typeface="Raleway"/>
                <a:cs typeface="Raleway"/>
                <a:sym typeface="Raleway"/>
              </a:rPr>
            </a:br>
            <a:r>
              <a:rPr lang="en-US" sz="1867">
                <a:latin typeface="Raleway"/>
                <a:ea typeface="Raleway"/>
                <a:cs typeface="Raleway"/>
                <a:sym typeface="Raleway"/>
              </a:rPr>
              <a:t>1. Targeted advertising through online advertisement service providers</a:t>
            </a:r>
            <a:endParaRPr/>
          </a:p>
          <a:p>
            <a:pPr marL="152396" lvl="0" indent="0" algn="l" rtl="0">
              <a:lnSpc>
                <a:spcPct val="115000"/>
              </a:lnSpc>
              <a:spcBef>
                <a:spcPts val="0"/>
              </a:spcBef>
              <a:spcAft>
                <a:spcPts val="0"/>
              </a:spcAft>
              <a:buSzPts val="1800"/>
              <a:buNone/>
            </a:pPr>
            <a:r>
              <a:rPr lang="en-US" sz="1867">
                <a:latin typeface="Raleway"/>
                <a:ea typeface="Raleway"/>
                <a:cs typeface="Raleway"/>
                <a:sym typeface="Raleway"/>
              </a:rPr>
              <a:t>2. Advertisement on Colleges’ official online handles</a:t>
            </a:r>
            <a:endParaRPr/>
          </a:p>
          <a:p>
            <a:pPr marL="152396" lvl="0" indent="0" algn="l" rtl="0">
              <a:lnSpc>
                <a:spcPct val="115000"/>
              </a:lnSpc>
              <a:spcBef>
                <a:spcPts val="0"/>
              </a:spcBef>
              <a:spcAft>
                <a:spcPts val="0"/>
              </a:spcAft>
              <a:buSzPts val="1800"/>
              <a:buNone/>
            </a:pPr>
            <a:r>
              <a:rPr lang="en-US" sz="1867">
                <a:latin typeface="Raleway"/>
                <a:ea typeface="Raleway"/>
                <a:cs typeface="Raleway"/>
                <a:sym typeface="Raleway"/>
              </a:rPr>
              <a:t>3. Personal business website, focusing on cultivating brand awareness</a:t>
            </a:r>
            <a:endParaRPr/>
          </a:p>
          <a:p>
            <a:pPr marL="609585" lvl="0" indent="-342888" algn="l" rtl="0">
              <a:lnSpc>
                <a:spcPct val="115000"/>
              </a:lnSpc>
              <a:spcBef>
                <a:spcPts val="0"/>
              </a:spcBef>
              <a:spcAft>
                <a:spcPts val="0"/>
              </a:spcAft>
              <a:buClr>
                <a:schemeClr val="lt1"/>
              </a:buClr>
              <a:buSzPts val="1800"/>
              <a:buNone/>
            </a:pPr>
            <a:endParaRPr sz="1867">
              <a:latin typeface="Raleway"/>
              <a:ea typeface="Raleway"/>
              <a:cs typeface="Raleway"/>
              <a:sym typeface="Raleway"/>
            </a:endParaRPr>
          </a:p>
          <a:p>
            <a:pPr marL="152396" lvl="0" indent="0" algn="l" rtl="0">
              <a:lnSpc>
                <a:spcPct val="115000"/>
              </a:lnSpc>
              <a:spcBef>
                <a:spcPts val="0"/>
              </a:spcBef>
              <a:spcAft>
                <a:spcPts val="0"/>
              </a:spcAft>
              <a:buSzPts val="1800"/>
              <a:buNone/>
            </a:pPr>
            <a:r>
              <a:rPr lang="en-US" sz="1867">
                <a:solidFill>
                  <a:schemeClr val="lt1"/>
                </a:solidFill>
                <a:latin typeface="Raleway"/>
                <a:ea typeface="Raleway"/>
                <a:cs typeface="Raleway"/>
                <a:sym typeface="Raleway"/>
              </a:rPr>
              <a:t/>
            </a:r>
            <a:br>
              <a:rPr lang="en-US" sz="1867">
                <a:solidFill>
                  <a:schemeClr val="lt1"/>
                </a:solidFill>
                <a:latin typeface="Raleway"/>
                <a:ea typeface="Raleway"/>
                <a:cs typeface="Raleway"/>
                <a:sym typeface="Raleway"/>
              </a:rPr>
            </a:br>
            <a:endParaRPr sz="1867">
              <a:solidFill>
                <a:schemeClr val="lt1"/>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377471" y="949521"/>
            <a:ext cx="8325600" cy="5114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lt1"/>
              </a:buClr>
              <a:buSzPts val="4800"/>
              <a:buNone/>
            </a:pPr>
            <a:endParaRPr/>
          </a:p>
        </p:txBody>
      </p:sp>
      <p:pic>
        <p:nvPicPr>
          <p:cNvPr id="173" name="Google Shape;173;p28"/>
          <p:cNvPicPr preferRelativeResize="0"/>
          <p:nvPr/>
        </p:nvPicPr>
        <p:blipFill rotWithShape="1">
          <a:blip r:embed="rId3">
            <a:alphaModFix/>
          </a:blip>
          <a:srcRect/>
          <a:stretch/>
        </p:blipFill>
        <p:spPr>
          <a:xfrm>
            <a:off x="309155" y="193113"/>
            <a:ext cx="11505374" cy="64717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6"/>
          <p:cNvSpPr/>
          <p:nvPr/>
        </p:nvSpPr>
        <p:spPr>
          <a:xfrm>
            <a:off x="6012873" y="2055170"/>
            <a:ext cx="5558579" cy="3589897"/>
          </a:xfrm>
          <a:prstGeom prst="wedgeRectCallout">
            <a:avLst>
              <a:gd name="adj1" fmla="val -20833"/>
              <a:gd name="adj2" fmla="val 62500"/>
            </a:avLst>
          </a:prstGeom>
          <a:solidFill>
            <a:schemeClr val="dk1"/>
          </a:solidFill>
          <a:ln>
            <a:noFill/>
          </a:ln>
        </p:spPr>
        <p:txBody>
          <a:bodyPr spcFirstLastPara="1" wrap="square" lIns="121900" tIns="121900" rIns="121900" bIns="121900" anchor="ctr" anchorCtr="0">
            <a:noAutofit/>
          </a:bodyPr>
          <a:lstStyle/>
          <a:p>
            <a:pPr marL="152396" marR="0" lvl="0" indent="0" algn="l" rtl="0">
              <a:spcBef>
                <a:spcPts val="0"/>
              </a:spcBef>
              <a:spcAft>
                <a:spcPts val="0"/>
              </a:spcAft>
              <a:buClr>
                <a:schemeClr val="dk1"/>
              </a:buClr>
              <a:buSzPts val="2000"/>
              <a:buFont typeface="Arial"/>
              <a:buNone/>
            </a:pPr>
            <a:endParaRPr sz="2000">
              <a:solidFill>
                <a:schemeClr val="lt1"/>
              </a:solidFill>
              <a:latin typeface="Arial"/>
              <a:ea typeface="Arial"/>
              <a:cs typeface="Arial"/>
              <a:sym typeface="Arial"/>
            </a:endParaRPr>
          </a:p>
        </p:txBody>
      </p:sp>
      <p:sp>
        <p:nvSpPr>
          <p:cNvPr id="333" name="Google Shape;333;p46"/>
          <p:cNvSpPr/>
          <p:nvPr/>
        </p:nvSpPr>
        <p:spPr>
          <a:xfrm>
            <a:off x="354000" y="2055170"/>
            <a:ext cx="5253936" cy="3589897"/>
          </a:xfrm>
          <a:prstGeom prst="wedgeRectCallout">
            <a:avLst>
              <a:gd name="adj1" fmla="val -20833"/>
              <a:gd name="adj2" fmla="val 62500"/>
            </a:avLst>
          </a:prstGeom>
          <a:solidFill>
            <a:schemeClr val="accent2"/>
          </a:solidFill>
          <a:ln>
            <a:noFill/>
          </a:ln>
        </p:spPr>
        <p:txBody>
          <a:bodyPr spcFirstLastPara="1" wrap="square" lIns="121900" tIns="121900" rIns="121900" bIns="121900" anchor="ctr" anchorCtr="0">
            <a:noAutofit/>
          </a:bodyPr>
          <a:lstStyle/>
          <a:p>
            <a:pPr marL="152396" marR="0" lvl="0" indent="0" algn="l" rtl="0">
              <a:spcBef>
                <a:spcPts val="0"/>
              </a:spcBef>
              <a:spcAft>
                <a:spcPts val="0"/>
              </a:spcAft>
              <a:buClr>
                <a:schemeClr val="dk1"/>
              </a:buClr>
              <a:buSzPts val="2000"/>
              <a:buFont typeface="Arial"/>
              <a:buNone/>
            </a:pPr>
            <a:endParaRPr sz="2000">
              <a:solidFill>
                <a:schemeClr val="dk1"/>
              </a:solidFill>
              <a:latin typeface="Arial"/>
              <a:ea typeface="Arial"/>
              <a:cs typeface="Arial"/>
              <a:sym typeface="Arial"/>
            </a:endParaRPr>
          </a:p>
        </p:txBody>
      </p:sp>
      <p:sp>
        <p:nvSpPr>
          <p:cNvPr id="334" name="Google Shape;334;p46"/>
          <p:cNvSpPr txBox="1">
            <a:spLocks noGrp="1"/>
          </p:cNvSpPr>
          <p:nvPr>
            <p:ph type="title"/>
          </p:nvPr>
        </p:nvSpPr>
        <p:spPr>
          <a:xfrm>
            <a:off x="354000" y="297570"/>
            <a:ext cx="11217452" cy="175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lt1"/>
              </a:buClr>
              <a:buSzPts val="4800"/>
              <a:buNone/>
            </a:pPr>
            <a:r>
              <a:rPr lang="en-US">
                <a:solidFill>
                  <a:schemeClr val="lt1"/>
                </a:solidFill>
              </a:rPr>
              <a:t>FINANCIAL PROJECTIONS</a:t>
            </a:r>
            <a:endParaRPr>
              <a:solidFill>
                <a:schemeClr val="lt1"/>
              </a:solidFill>
            </a:endParaRPr>
          </a:p>
        </p:txBody>
      </p:sp>
      <p:sp>
        <p:nvSpPr>
          <p:cNvPr id="335" name="Google Shape;335;p46"/>
          <p:cNvSpPr txBox="1"/>
          <p:nvPr/>
        </p:nvSpPr>
        <p:spPr>
          <a:xfrm>
            <a:off x="221671" y="2055170"/>
            <a:ext cx="5153891" cy="3693319"/>
          </a:xfrm>
          <a:prstGeom prst="rect">
            <a:avLst/>
          </a:prstGeom>
          <a:noFill/>
          <a:ln>
            <a:noFill/>
          </a:ln>
        </p:spPr>
        <p:txBody>
          <a:bodyPr spcFirstLastPara="1" wrap="square" lIns="91425" tIns="45700" rIns="91425" bIns="45700" anchor="t" anchorCtr="0">
            <a:spAutoFit/>
          </a:bodyPr>
          <a:lstStyle/>
          <a:p>
            <a:pPr marL="152396"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Value-based </a:t>
            </a:r>
            <a:r>
              <a:rPr lang="en-US" sz="1800" b="1">
                <a:solidFill>
                  <a:schemeClr val="dk1"/>
                </a:solidFill>
                <a:latin typeface="Calibri"/>
                <a:ea typeface="Calibri"/>
                <a:cs typeface="Calibri"/>
                <a:sym typeface="Calibri"/>
              </a:rPr>
              <a:t>pricing</a:t>
            </a:r>
            <a:r>
              <a:rPr lang="en-US" sz="1800">
                <a:solidFill>
                  <a:schemeClr val="dk1"/>
                </a:solidFill>
                <a:latin typeface="Calibri"/>
                <a:ea typeface="Calibri"/>
                <a:cs typeface="Calibri"/>
                <a:sym typeface="Calibri"/>
              </a:rPr>
              <a:t>—setting a price based on how much the customer believes what you're selling is worth.</a:t>
            </a:r>
            <a:endParaRPr sz="1800">
              <a:solidFill>
                <a:schemeClr val="dk1"/>
              </a:solidFill>
              <a:latin typeface="Calibri"/>
              <a:ea typeface="Calibri"/>
              <a:cs typeface="Calibri"/>
              <a:sym typeface="Calibri"/>
            </a:endParaRPr>
          </a:p>
          <a:p>
            <a:pPr marL="152396"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 f we talk about the trend in the parking industry it is usually seen that it cost around  Rs.15 / hr  and we charging the customer a nominal fee of Rs.1500/per month. If we estimates the per month cost of a person that he spends on parking is around 1800 – 25000 that to with no proper security. hence it is worth believing for the customer to pay 1500 per month along with other top class benefits and comfort.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46"/>
          <p:cNvSpPr txBox="1"/>
          <p:nvPr/>
        </p:nvSpPr>
        <p:spPr>
          <a:xfrm>
            <a:off x="6109855" y="2055170"/>
            <a:ext cx="5320145"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We have estimated that their will be around 100 customer for first few days and as we go forward with marketing and see how big is the problem we analysed that around 3000 subscription will be their in a mont h and around 5lakhs in a year , this will help us to generate a monthly revenue of around Rs. 45lakh and a profit of rs.2789000 since we do not have much start up cost and operating cost these number look feasible. Due to same reasons we have a payback period of 0.77 i.e. less than a month. With a break even price of Rs. 882.7324478 with contribution of 1317.5 due to low variable cost.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7"/>
          <p:cNvSpPr txBox="1">
            <a:spLocks noGrp="1"/>
          </p:cNvSpPr>
          <p:nvPr>
            <p:ph type="body" idx="1"/>
          </p:nvPr>
        </p:nvSpPr>
        <p:spPr>
          <a:xfrm>
            <a:off x="6450931" y="1833800"/>
            <a:ext cx="4834594" cy="4003200"/>
          </a:xfrm>
          <a:prstGeom prst="rect">
            <a:avLst/>
          </a:prstGeom>
          <a:noFill/>
          <a:ln>
            <a:noFill/>
          </a:ln>
        </p:spPr>
        <p:txBody>
          <a:bodyPr spcFirstLastPara="1" wrap="square" lIns="91425" tIns="91425" rIns="91425" bIns="91425" anchor="t" anchorCtr="0">
            <a:noAutofit/>
          </a:bodyPr>
          <a:lstStyle/>
          <a:p>
            <a:pPr marL="152396" lvl="0" indent="0" algn="l" rtl="0">
              <a:lnSpc>
                <a:spcPct val="115000"/>
              </a:lnSpc>
              <a:spcBef>
                <a:spcPts val="0"/>
              </a:spcBef>
              <a:spcAft>
                <a:spcPts val="0"/>
              </a:spcAft>
              <a:buSzPts val="1800"/>
              <a:buNone/>
            </a:pPr>
            <a:r>
              <a:rPr lang="en-US" sz="2400">
                <a:latin typeface="Arial"/>
                <a:ea typeface="Arial"/>
                <a:cs typeface="Arial"/>
                <a:sym typeface="Arial"/>
              </a:rPr>
              <a:t>With the increasing population and increase in vehicles on the road, parking stands as a major concern for the commuters. </a:t>
            </a:r>
            <a:endParaRPr/>
          </a:p>
          <a:p>
            <a:pPr marL="152396" lvl="0" indent="0" algn="l" rtl="0">
              <a:lnSpc>
                <a:spcPct val="115000"/>
              </a:lnSpc>
              <a:spcBef>
                <a:spcPts val="0"/>
              </a:spcBef>
              <a:spcAft>
                <a:spcPts val="0"/>
              </a:spcAft>
              <a:buSzPts val="1800"/>
              <a:buNone/>
            </a:pPr>
            <a:r>
              <a:rPr lang="en-US" sz="2400" b="0" i="0">
                <a:solidFill>
                  <a:srgbClr val="333333"/>
                </a:solidFill>
                <a:latin typeface="Arial"/>
                <a:ea typeface="Arial"/>
                <a:cs typeface="Arial"/>
                <a:sym typeface="Arial"/>
              </a:rPr>
              <a:t> It was noted that almost 80% of drivers do not know whether they will find a parking spot or not. The survey also assessed the time spent by drivers looking for parking every day. </a:t>
            </a:r>
            <a:endParaRPr sz="2400">
              <a:latin typeface="Arial"/>
              <a:ea typeface="Arial"/>
              <a:cs typeface="Arial"/>
              <a:sym typeface="Arial"/>
            </a:endParaRPr>
          </a:p>
        </p:txBody>
      </p:sp>
      <p:pic>
        <p:nvPicPr>
          <p:cNvPr id="342" name="Google Shape;342;p47" descr="Time Spent By Drivers Looking for Parking Per Day"/>
          <p:cNvPicPr preferRelativeResize="0"/>
          <p:nvPr/>
        </p:nvPicPr>
        <p:blipFill rotWithShape="1">
          <a:blip r:embed="rId3">
            <a:alphaModFix/>
          </a:blip>
          <a:srcRect/>
          <a:stretch/>
        </p:blipFill>
        <p:spPr>
          <a:xfrm>
            <a:off x="630702" y="1710847"/>
            <a:ext cx="5465298" cy="3436306"/>
          </a:xfrm>
          <a:prstGeom prst="rect">
            <a:avLst/>
          </a:prstGeom>
          <a:noFill/>
          <a:ln>
            <a:noFill/>
          </a:ln>
        </p:spPr>
      </p:pic>
      <p:sp>
        <p:nvSpPr>
          <p:cNvPr id="343" name="Google Shape;343;p47"/>
          <p:cNvSpPr txBox="1"/>
          <p:nvPr/>
        </p:nvSpPr>
        <p:spPr>
          <a:xfrm>
            <a:off x="3185818" y="818265"/>
            <a:ext cx="8428800" cy="84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3000"/>
              <a:buFont typeface="Raleway"/>
              <a:buNone/>
            </a:pPr>
            <a:r>
              <a:rPr lang="en-US" sz="3200" b="1" i="0" u="none" strike="noStrike" cap="none">
                <a:solidFill>
                  <a:schemeClr val="dk2"/>
                </a:solidFill>
                <a:latin typeface="Libre Franklin"/>
                <a:ea typeface="Libre Franklin"/>
                <a:cs typeface="Libre Franklin"/>
                <a:sym typeface="Libre Franklin"/>
              </a:rPr>
              <a:t>Industry and Ecosystem Positioning</a:t>
            </a:r>
            <a:br>
              <a:rPr lang="en-US" sz="3200" b="1" i="0" u="none" strike="noStrike" cap="none">
                <a:solidFill>
                  <a:schemeClr val="dk2"/>
                </a:solidFill>
                <a:latin typeface="Libre Franklin"/>
                <a:ea typeface="Libre Franklin"/>
                <a:cs typeface="Libre Franklin"/>
                <a:sym typeface="Libre Franklin"/>
              </a:rPr>
            </a:br>
            <a:endParaRPr sz="3000" b="1" i="0" u="none" strike="noStrike" cap="none">
              <a:solidFill>
                <a:schemeClr val="dk2"/>
              </a:solidFill>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8"/>
          <p:cNvSpPr txBox="1">
            <a:spLocks noGrp="1"/>
          </p:cNvSpPr>
          <p:nvPr>
            <p:ph type="body" idx="1"/>
          </p:nvPr>
        </p:nvSpPr>
        <p:spPr>
          <a:xfrm>
            <a:off x="5965846" y="727099"/>
            <a:ext cx="6336838" cy="5426958"/>
          </a:xfrm>
          <a:prstGeom prst="rect">
            <a:avLst/>
          </a:prstGeom>
          <a:noFill/>
          <a:ln>
            <a:noFill/>
          </a:ln>
        </p:spPr>
        <p:txBody>
          <a:bodyPr spcFirstLastPara="1" wrap="square" lIns="91425" tIns="91425" rIns="91425" bIns="91425" anchor="t" anchorCtr="0">
            <a:noAutofit/>
          </a:bodyPr>
          <a:lstStyle/>
          <a:p>
            <a:pPr marL="609585" lvl="0" indent="-457188" algn="l" rtl="0">
              <a:lnSpc>
                <a:spcPct val="115000"/>
              </a:lnSpc>
              <a:spcBef>
                <a:spcPts val="0"/>
              </a:spcBef>
              <a:spcAft>
                <a:spcPts val="0"/>
              </a:spcAft>
              <a:buSzPts val="1800"/>
              <a:buChar char="●"/>
            </a:pPr>
            <a:r>
              <a:rPr lang="en-US" sz="2000">
                <a:latin typeface="Arial"/>
                <a:ea typeface="Arial"/>
                <a:cs typeface="Arial"/>
                <a:sym typeface="Arial"/>
              </a:rPr>
              <a:t>In India, there are approximate </a:t>
            </a:r>
            <a:r>
              <a:rPr lang="en-US" sz="2000" b="1">
                <a:latin typeface="Arial"/>
                <a:ea typeface="Arial"/>
                <a:cs typeface="Arial"/>
                <a:sym typeface="Arial"/>
              </a:rPr>
              <a:t>640K</a:t>
            </a:r>
            <a:r>
              <a:rPr lang="en-US" sz="2000">
                <a:latin typeface="Arial"/>
                <a:ea typeface="Arial"/>
                <a:cs typeface="Arial"/>
                <a:sym typeface="Arial"/>
              </a:rPr>
              <a:t> paid parking spaces, split between the functions residential, work, shopping, airports, railway, hospitals and leisure in the top </a:t>
            </a:r>
            <a:r>
              <a:rPr lang="en-US" sz="2000" b="1">
                <a:latin typeface="Arial"/>
                <a:ea typeface="Arial"/>
                <a:cs typeface="Arial"/>
                <a:sym typeface="Arial"/>
              </a:rPr>
              <a:t>8 cities</a:t>
            </a:r>
            <a:r>
              <a:rPr lang="en-US" sz="2000">
                <a:latin typeface="Arial"/>
                <a:ea typeface="Arial"/>
                <a:cs typeface="Arial"/>
                <a:sym typeface="Arial"/>
              </a:rPr>
              <a:t> in India. </a:t>
            </a:r>
            <a:endParaRPr sz="2000">
              <a:latin typeface="Arial"/>
              <a:ea typeface="Arial"/>
              <a:cs typeface="Arial"/>
              <a:sym typeface="Arial"/>
            </a:endParaRPr>
          </a:p>
          <a:p>
            <a:pPr marL="609585" lvl="0" indent="-457188" algn="l" rtl="0">
              <a:lnSpc>
                <a:spcPct val="115000"/>
              </a:lnSpc>
              <a:spcBef>
                <a:spcPts val="0"/>
              </a:spcBef>
              <a:spcAft>
                <a:spcPts val="0"/>
              </a:spcAft>
              <a:buSzPts val="1800"/>
              <a:buChar char="●"/>
            </a:pPr>
            <a:r>
              <a:rPr lang="en-US" sz="2000" u="none" strike="noStrike">
                <a:solidFill>
                  <a:schemeClr val="dk2"/>
                </a:solidFill>
                <a:latin typeface="Arial"/>
                <a:ea typeface="Arial"/>
                <a:cs typeface="Arial"/>
                <a:sym typeface="Arial"/>
              </a:rPr>
              <a:t>The total addressable B2B market including top 8 cities in India is estimated to be INR 188K Cr (annually), while potential B2C market is estimated to be INR 30K Cr (annually).</a:t>
            </a:r>
            <a:endParaRPr/>
          </a:p>
          <a:p>
            <a:pPr marL="609585" lvl="0" indent="-457188" algn="l" rtl="0">
              <a:lnSpc>
                <a:spcPct val="115000"/>
              </a:lnSpc>
              <a:spcBef>
                <a:spcPts val="0"/>
              </a:spcBef>
              <a:spcAft>
                <a:spcPts val="0"/>
              </a:spcAft>
              <a:buSzPts val="1800"/>
              <a:buChar char="●"/>
            </a:pPr>
            <a:r>
              <a:rPr lang="en-US" sz="2000">
                <a:solidFill>
                  <a:schemeClr val="dk2"/>
                </a:solidFill>
                <a:latin typeface="Arial"/>
                <a:ea typeface="Arial"/>
                <a:cs typeface="Arial"/>
                <a:sym typeface="Arial"/>
              </a:rPr>
              <a:t>I</a:t>
            </a:r>
            <a:r>
              <a:rPr lang="en-US" sz="2000" u="none" strike="noStrike">
                <a:solidFill>
                  <a:schemeClr val="dk2"/>
                </a:solidFill>
                <a:latin typeface="Arial"/>
                <a:ea typeface="Arial"/>
                <a:cs typeface="Arial"/>
                <a:sym typeface="Arial"/>
              </a:rPr>
              <a:t>t is growing 30% YoY due to Government policies to create more paid parking zones and include surge pricing.</a:t>
            </a:r>
            <a:endParaRPr/>
          </a:p>
          <a:p>
            <a:pPr marL="609585" lvl="0" indent="-457188" algn="l" rtl="0">
              <a:lnSpc>
                <a:spcPct val="115000"/>
              </a:lnSpc>
              <a:spcBef>
                <a:spcPts val="0"/>
              </a:spcBef>
              <a:spcAft>
                <a:spcPts val="0"/>
              </a:spcAft>
              <a:buSzPts val="1800"/>
              <a:buChar char="●"/>
            </a:pPr>
            <a:r>
              <a:rPr lang="en-US" sz="2000" u="none" strike="noStrike">
                <a:solidFill>
                  <a:schemeClr val="dk2"/>
                </a:solidFill>
                <a:latin typeface="Arial"/>
                <a:ea typeface="Arial"/>
                <a:cs typeface="Arial"/>
                <a:sym typeface="Arial"/>
              </a:rPr>
              <a:t>Smart Parking market is anticipated to reach USD 100 Billion &amp; growing at a CAGR of 18% from 2018 to 2023. </a:t>
            </a:r>
            <a:endParaRPr sz="2000">
              <a:solidFill>
                <a:schemeClr val="dk2"/>
              </a:solidFill>
              <a:latin typeface="Arial"/>
              <a:ea typeface="Arial"/>
              <a:cs typeface="Arial"/>
              <a:sym typeface="Arial"/>
            </a:endParaRPr>
          </a:p>
        </p:txBody>
      </p:sp>
      <p:pic>
        <p:nvPicPr>
          <p:cNvPr id="350" name="Google Shape;350;p48" descr="Smart Parking Management Market Size"/>
          <p:cNvPicPr preferRelativeResize="0"/>
          <p:nvPr/>
        </p:nvPicPr>
        <p:blipFill rotWithShape="1">
          <a:blip r:embed="rId3">
            <a:alphaModFix/>
          </a:blip>
          <a:srcRect/>
          <a:stretch/>
        </p:blipFill>
        <p:spPr>
          <a:xfrm>
            <a:off x="602344" y="1512198"/>
            <a:ext cx="5363502" cy="3218101"/>
          </a:xfrm>
          <a:prstGeom prst="rect">
            <a:avLst/>
          </a:prstGeom>
          <a:noFill/>
          <a:ln>
            <a:noFill/>
          </a:ln>
        </p:spPr>
      </p:pic>
      <p:sp>
        <p:nvSpPr>
          <p:cNvPr id="351" name="Google Shape;351;p48"/>
          <p:cNvSpPr txBox="1"/>
          <p:nvPr/>
        </p:nvSpPr>
        <p:spPr>
          <a:xfrm rot="-1328060">
            <a:off x="2669526" y="2052705"/>
            <a:ext cx="840538"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2"/>
                </a:solidFill>
                <a:latin typeface="Arial"/>
                <a:ea typeface="Arial"/>
                <a:cs typeface="Arial"/>
                <a:sym typeface="Arial"/>
              </a:rPr>
              <a:t>18%</a:t>
            </a:r>
            <a:endParaRPr/>
          </a:p>
        </p:txBody>
      </p:sp>
      <p:sp>
        <p:nvSpPr>
          <p:cNvPr id="352" name="Google Shape;352;p48"/>
          <p:cNvSpPr txBox="1"/>
          <p:nvPr/>
        </p:nvSpPr>
        <p:spPr>
          <a:xfrm>
            <a:off x="5726360" y="1512198"/>
            <a:ext cx="47897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2"/>
                </a:solidFill>
                <a:latin typeface="Arial"/>
                <a:ea typeface="Arial"/>
                <a:cs typeface="Arial"/>
                <a:sym typeface="Arial"/>
              </a:rPr>
              <a:t>100</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9"/>
          <p:cNvSpPr txBox="1"/>
          <p:nvPr/>
        </p:nvSpPr>
        <p:spPr>
          <a:xfrm>
            <a:off x="0" y="0"/>
            <a:ext cx="12192000" cy="707886"/>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Libre Franklin"/>
                <a:ea typeface="Libre Franklin"/>
                <a:cs typeface="Libre Franklin"/>
                <a:sym typeface="Libre Franklin"/>
              </a:rPr>
              <a:t>PESTE Analysis</a:t>
            </a:r>
            <a:endParaRPr sz="4000" b="1">
              <a:solidFill>
                <a:schemeClr val="dk1"/>
              </a:solidFill>
              <a:latin typeface="Libre Franklin"/>
              <a:ea typeface="Libre Franklin"/>
              <a:cs typeface="Libre Franklin"/>
              <a:sym typeface="Libre Franklin"/>
            </a:endParaRPr>
          </a:p>
        </p:txBody>
      </p:sp>
      <p:graphicFrame>
        <p:nvGraphicFramePr>
          <p:cNvPr id="358" name="Google Shape;358;p49"/>
          <p:cNvGraphicFramePr/>
          <p:nvPr/>
        </p:nvGraphicFramePr>
        <p:xfrm>
          <a:off x="742122" y="705621"/>
          <a:ext cx="3000000" cy="3000000"/>
        </p:xfrm>
        <a:graphic>
          <a:graphicData uri="http://schemas.openxmlformats.org/drawingml/2006/table">
            <a:tbl>
              <a:tblPr firstRow="1" bandRow="1">
                <a:noFill/>
                <a:tableStyleId>{086B04FB-B4FB-4438-979C-6668D8AD13CB}</a:tableStyleId>
              </a:tblPr>
              <a:tblGrid>
                <a:gridCol w="1822500">
                  <a:extLst>
                    <a:ext uri="{9D8B030D-6E8A-4147-A177-3AD203B41FA5}">
                      <a16:colId xmlns:a16="http://schemas.microsoft.com/office/drawing/2014/main" val="20000"/>
                    </a:ext>
                  </a:extLst>
                </a:gridCol>
                <a:gridCol w="1822500">
                  <a:extLst>
                    <a:ext uri="{9D8B030D-6E8A-4147-A177-3AD203B41FA5}">
                      <a16:colId xmlns:a16="http://schemas.microsoft.com/office/drawing/2014/main" val="20001"/>
                    </a:ext>
                  </a:extLst>
                </a:gridCol>
                <a:gridCol w="1822500">
                  <a:extLst>
                    <a:ext uri="{9D8B030D-6E8A-4147-A177-3AD203B41FA5}">
                      <a16:colId xmlns:a16="http://schemas.microsoft.com/office/drawing/2014/main" val="20002"/>
                    </a:ext>
                  </a:extLst>
                </a:gridCol>
                <a:gridCol w="1822500">
                  <a:extLst>
                    <a:ext uri="{9D8B030D-6E8A-4147-A177-3AD203B41FA5}">
                      <a16:colId xmlns:a16="http://schemas.microsoft.com/office/drawing/2014/main" val="20003"/>
                    </a:ext>
                  </a:extLst>
                </a:gridCol>
                <a:gridCol w="1822500">
                  <a:extLst>
                    <a:ext uri="{9D8B030D-6E8A-4147-A177-3AD203B41FA5}">
                      <a16:colId xmlns:a16="http://schemas.microsoft.com/office/drawing/2014/main" val="20004"/>
                    </a:ext>
                  </a:extLst>
                </a:gridCol>
                <a:gridCol w="1822500">
                  <a:extLst>
                    <a:ext uri="{9D8B030D-6E8A-4147-A177-3AD203B41FA5}">
                      <a16:colId xmlns:a16="http://schemas.microsoft.com/office/drawing/2014/main" val="20005"/>
                    </a:ext>
                  </a:extLst>
                </a:gridCol>
              </a:tblGrid>
              <a:tr h="1571150">
                <a:tc>
                  <a:txBody>
                    <a:bodyPr/>
                    <a:lstStyle/>
                    <a:p>
                      <a:pPr marL="0" marR="0" lvl="0" indent="0" algn="l" rtl="0">
                        <a:lnSpc>
                          <a:spcPct val="100000"/>
                        </a:lnSpc>
                        <a:spcBef>
                          <a:spcPts val="0"/>
                        </a:spcBef>
                        <a:spcAft>
                          <a:spcPts val="0"/>
                        </a:spcAft>
                        <a:buNone/>
                      </a:pPr>
                      <a:endParaRPr sz="1900" b="1" u="none" strike="noStrike" cap="none">
                        <a:solidFill>
                          <a:schemeClr val="dk2"/>
                        </a:solidFill>
                      </a:endParaRPr>
                    </a:p>
                  </a:txBody>
                  <a:tcPr marL="121925" marR="121925" marT="60950" marB="60950"/>
                </a:tc>
                <a:tc>
                  <a:txBody>
                    <a:bodyPr/>
                    <a:lstStyle/>
                    <a:p>
                      <a:pPr marL="0" marR="0" lvl="0" indent="0" algn="l" rtl="0">
                        <a:lnSpc>
                          <a:spcPct val="100000"/>
                        </a:lnSpc>
                        <a:spcBef>
                          <a:spcPts val="0"/>
                        </a:spcBef>
                        <a:spcAft>
                          <a:spcPts val="0"/>
                        </a:spcAft>
                        <a:buNone/>
                      </a:pPr>
                      <a:r>
                        <a:rPr lang="en-US" sz="2000" u="none" strike="noStrike" cap="none">
                          <a:solidFill>
                            <a:schemeClr val="dk2"/>
                          </a:solidFill>
                          <a:latin typeface="Calibri"/>
                          <a:ea typeface="Calibri"/>
                          <a:cs typeface="Calibri"/>
                          <a:sym typeface="Calibri"/>
                        </a:rPr>
                        <a:t>POLITICAL (Govt. Policy/ Regulatory)</a:t>
                      </a:r>
                      <a:endParaRPr/>
                    </a:p>
                  </a:txBody>
                  <a:tcPr marL="121925" marR="121925" marT="60950" marB="60950"/>
                </a:tc>
                <a:tc>
                  <a:txBody>
                    <a:bodyPr/>
                    <a:lstStyle/>
                    <a:p>
                      <a:pPr marL="0" marR="0" lvl="0" indent="0" algn="l" rtl="0">
                        <a:lnSpc>
                          <a:spcPct val="100000"/>
                        </a:lnSpc>
                        <a:spcBef>
                          <a:spcPts val="0"/>
                        </a:spcBef>
                        <a:spcAft>
                          <a:spcPts val="0"/>
                        </a:spcAft>
                        <a:buNone/>
                      </a:pPr>
                      <a:r>
                        <a:rPr lang="en-US" sz="2000" u="none" strike="noStrike" cap="none">
                          <a:solidFill>
                            <a:schemeClr val="dk2"/>
                          </a:solidFill>
                          <a:latin typeface="Calibri"/>
                          <a:ea typeface="Calibri"/>
                          <a:cs typeface="Calibri"/>
                          <a:sym typeface="Calibri"/>
                        </a:rPr>
                        <a:t>ECONOMIC (Growth, Inflation, interest rates etc.)</a:t>
                      </a:r>
                      <a:endParaRPr/>
                    </a:p>
                  </a:txBody>
                  <a:tcPr marL="121925" marR="121925" marT="60950" marB="60950"/>
                </a:tc>
                <a:tc>
                  <a:txBody>
                    <a:bodyPr/>
                    <a:lstStyle/>
                    <a:p>
                      <a:pPr marL="0" marR="0" lvl="0" indent="0" algn="l" rtl="0">
                        <a:lnSpc>
                          <a:spcPct val="100000"/>
                        </a:lnSpc>
                        <a:spcBef>
                          <a:spcPts val="0"/>
                        </a:spcBef>
                        <a:spcAft>
                          <a:spcPts val="0"/>
                        </a:spcAft>
                        <a:buNone/>
                      </a:pPr>
                      <a:r>
                        <a:rPr lang="en-US" sz="2000" u="none" strike="noStrike" cap="none">
                          <a:solidFill>
                            <a:schemeClr val="dk2"/>
                          </a:solidFill>
                          <a:latin typeface="Calibri"/>
                          <a:ea typeface="Calibri"/>
                          <a:cs typeface="Calibri"/>
                          <a:sym typeface="Calibri"/>
                        </a:rPr>
                        <a:t>SOCIAL ( Behavior changes, Buying patterns)</a:t>
                      </a:r>
                      <a:endParaRPr/>
                    </a:p>
                  </a:txBody>
                  <a:tcPr marL="121925" marR="121925" marT="60950" marB="60950"/>
                </a:tc>
                <a:tc>
                  <a:txBody>
                    <a:bodyPr/>
                    <a:lstStyle/>
                    <a:p>
                      <a:pPr marL="0" marR="0" lvl="0" indent="0" algn="l" rtl="0">
                        <a:lnSpc>
                          <a:spcPct val="100000"/>
                        </a:lnSpc>
                        <a:spcBef>
                          <a:spcPts val="0"/>
                        </a:spcBef>
                        <a:spcAft>
                          <a:spcPts val="0"/>
                        </a:spcAft>
                        <a:buNone/>
                      </a:pPr>
                      <a:r>
                        <a:rPr lang="en-US" sz="2000" u="none" strike="noStrike" cap="none">
                          <a:solidFill>
                            <a:schemeClr val="dk2"/>
                          </a:solidFill>
                          <a:latin typeface="Calibri"/>
                          <a:ea typeface="Calibri"/>
                          <a:cs typeface="Calibri"/>
                          <a:sym typeface="Calibri"/>
                        </a:rPr>
                        <a:t>TECHNICAL (R&amp;D, Automation, Digitization)</a:t>
                      </a:r>
                      <a:endParaRPr sz="2000" u="none" strike="noStrike" cap="none">
                        <a:solidFill>
                          <a:schemeClr val="dk2"/>
                        </a:solidFill>
                        <a:latin typeface="Calibri"/>
                        <a:ea typeface="Calibri"/>
                        <a:cs typeface="Calibri"/>
                        <a:sym typeface="Calibri"/>
                      </a:endParaRPr>
                    </a:p>
                  </a:txBody>
                  <a:tcPr marL="121925" marR="121925" marT="60950" marB="60950"/>
                </a:tc>
                <a:tc>
                  <a:txBody>
                    <a:bodyPr/>
                    <a:lstStyle/>
                    <a:p>
                      <a:pPr marL="0" marR="0" lvl="0" indent="0" algn="l" rtl="0">
                        <a:lnSpc>
                          <a:spcPct val="100000"/>
                        </a:lnSpc>
                        <a:spcBef>
                          <a:spcPts val="0"/>
                        </a:spcBef>
                        <a:spcAft>
                          <a:spcPts val="0"/>
                        </a:spcAft>
                        <a:buNone/>
                      </a:pPr>
                      <a:r>
                        <a:rPr lang="en-US" sz="2000" u="none" strike="noStrike" cap="none">
                          <a:solidFill>
                            <a:schemeClr val="dk2"/>
                          </a:solidFill>
                          <a:latin typeface="Calibri"/>
                          <a:ea typeface="Calibri"/>
                          <a:cs typeface="Calibri"/>
                          <a:sym typeface="Calibri"/>
                        </a:rPr>
                        <a:t>ENVIRONMENTAL (Ecological &amp; Environmental changes)</a:t>
                      </a:r>
                      <a:endParaRPr sz="2000" u="none" strike="noStrike" cap="none">
                        <a:solidFill>
                          <a:schemeClr val="dk2"/>
                        </a:solidFill>
                        <a:latin typeface="Calibri"/>
                        <a:ea typeface="Calibri"/>
                        <a:cs typeface="Calibri"/>
                        <a:sym typeface="Calibri"/>
                      </a:endParaRPr>
                    </a:p>
                  </a:txBody>
                  <a:tcPr marL="121925" marR="121925" marT="60950" marB="60950"/>
                </a:tc>
                <a:extLst>
                  <a:ext uri="{0D108BD9-81ED-4DB2-BD59-A6C34878D82A}">
                    <a16:rowId xmlns:a16="http://schemas.microsoft.com/office/drawing/2014/main" val="10000"/>
                  </a:ext>
                </a:extLst>
              </a:tr>
              <a:tr h="2104575">
                <a:tc>
                  <a:txBody>
                    <a:bodyPr/>
                    <a:lstStyle/>
                    <a:p>
                      <a:pPr marL="0" marR="0" lvl="0" indent="0" algn="l" rtl="0">
                        <a:lnSpc>
                          <a:spcPct val="100000"/>
                        </a:lnSpc>
                        <a:spcBef>
                          <a:spcPts val="0"/>
                        </a:spcBef>
                        <a:spcAft>
                          <a:spcPts val="0"/>
                        </a:spcAft>
                        <a:buNone/>
                      </a:pPr>
                      <a:endParaRPr sz="1800" b="1"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None/>
                      </a:pPr>
                      <a:endParaRPr sz="1800" b="1"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None/>
                      </a:pPr>
                      <a:endParaRPr sz="1800" b="1"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None/>
                      </a:pPr>
                      <a:endParaRPr sz="1800" b="1"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1" u="none" strike="noStrike" cap="none">
                          <a:solidFill>
                            <a:schemeClr val="dk2"/>
                          </a:solidFill>
                          <a:latin typeface="Calibri"/>
                          <a:ea typeface="Calibri"/>
                          <a:cs typeface="Calibri"/>
                          <a:sym typeface="Calibri"/>
                        </a:rPr>
                        <a:t>FAVOURABLE</a:t>
                      </a:r>
                      <a:endParaRPr/>
                    </a:p>
                  </a:txBody>
                  <a:tcPr marL="121925" marR="121925" marT="60950" marB="60950"/>
                </a:tc>
                <a:tc>
                  <a:txBody>
                    <a:bodyPr/>
                    <a:lstStyle/>
                    <a:p>
                      <a:pPr marL="0" marR="0" lvl="0" indent="0" algn="ctr" rtl="0">
                        <a:lnSpc>
                          <a:spcPct val="100000"/>
                        </a:lnSpc>
                        <a:spcBef>
                          <a:spcPts val="0"/>
                        </a:spcBef>
                        <a:spcAft>
                          <a:spcPts val="0"/>
                        </a:spcAft>
                        <a:buNone/>
                      </a:pPr>
                      <a:endParaRPr sz="2000" b="0" i="0" u="none" strike="noStrike" cap="none">
                        <a:solidFill>
                          <a:schemeClr val="dk2"/>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2"/>
                          </a:solidFill>
                          <a:latin typeface="Calibri"/>
                          <a:ea typeface="Calibri"/>
                          <a:cs typeface="Calibri"/>
                          <a:sym typeface="Calibri"/>
                        </a:rPr>
                        <a:t>Easy incorporable for start-ups.</a:t>
                      </a:r>
                      <a:endParaRPr/>
                    </a:p>
                  </a:txBody>
                  <a:tcPr marL="10150" marR="10150" marT="10150" marB="0" anchor="ctr"/>
                </a:tc>
                <a:tc>
                  <a:txBody>
                    <a:bodyPr/>
                    <a:lstStyle/>
                    <a:p>
                      <a:pPr marL="0" marR="0" lvl="0" indent="0" algn="ctr" rtl="0">
                        <a:lnSpc>
                          <a:spcPct val="100000"/>
                        </a:lnSpc>
                        <a:spcBef>
                          <a:spcPts val="0"/>
                        </a:spcBef>
                        <a:spcAft>
                          <a:spcPts val="0"/>
                        </a:spcAft>
                        <a:buNone/>
                      </a:pPr>
                      <a:endParaRPr sz="2000" b="0" i="0" u="none" strike="noStrike" cap="none">
                        <a:solidFill>
                          <a:schemeClr val="dk2"/>
                        </a:solidFill>
                        <a:latin typeface="Calibri"/>
                        <a:ea typeface="Calibri"/>
                        <a:cs typeface="Calibri"/>
                        <a:sym typeface="Calibri"/>
                      </a:endParaRPr>
                    </a:p>
                    <a:p>
                      <a:pPr marL="0" marR="0" lvl="0" indent="0" algn="ctr" rtl="0">
                        <a:lnSpc>
                          <a:spcPct val="100000"/>
                        </a:lnSpc>
                        <a:spcBef>
                          <a:spcPts val="0"/>
                        </a:spcBef>
                        <a:spcAft>
                          <a:spcPts val="0"/>
                        </a:spcAft>
                        <a:buNone/>
                      </a:pPr>
                      <a:endParaRPr sz="2000" b="0" i="0" u="none" strike="noStrike" cap="none">
                        <a:solidFill>
                          <a:schemeClr val="dk2"/>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2"/>
                          </a:solidFill>
                          <a:latin typeface="Calibri"/>
                          <a:ea typeface="Calibri"/>
                          <a:cs typeface="Calibri"/>
                          <a:sym typeface="Calibri"/>
                        </a:rPr>
                        <a:t>Low cost and affordable services</a:t>
                      </a:r>
                      <a:endParaRPr/>
                    </a:p>
                    <a:p>
                      <a:pPr marL="0" marR="0" lvl="0" indent="0" algn="ctr" rtl="0">
                        <a:lnSpc>
                          <a:spcPct val="100000"/>
                        </a:lnSpc>
                        <a:spcBef>
                          <a:spcPts val="0"/>
                        </a:spcBef>
                        <a:spcAft>
                          <a:spcPts val="0"/>
                        </a:spcAft>
                        <a:buNone/>
                      </a:pPr>
                      <a:endParaRPr sz="2000" b="0" i="0" u="none" strike="noStrike" cap="none">
                        <a:solidFill>
                          <a:schemeClr val="dk2"/>
                        </a:solidFill>
                        <a:latin typeface="Calibri"/>
                        <a:ea typeface="Calibri"/>
                        <a:cs typeface="Calibri"/>
                        <a:sym typeface="Calibri"/>
                      </a:endParaRPr>
                    </a:p>
                  </a:txBody>
                  <a:tcPr marL="10150" marR="10150" marT="10150" marB="0" anchor="ctr"/>
                </a:tc>
                <a:tc>
                  <a:txBody>
                    <a:bodyPr/>
                    <a:lstStyle/>
                    <a:p>
                      <a:pPr marL="0" marR="0" lvl="0" indent="0" algn="ctr" rtl="0">
                        <a:lnSpc>
                          <a:spcPct val="100000"/>
                        </a:lnSpc>
                        <a:spcBef>
                          <a:spcPts val="0"/>
                        </a:spcBef>
                        <a:spcAft>
                          <a:spcPts val="0"/>
                        </a:spcAft>
                        <a:buNone/>
                      </a:pPr>
                      <a:endParaRPr sz="2000" b="0" i="0" u="none" strike="noStrike" cap="none">
                        <a:solidFill>
                          <a:schemeClr val="dk2"/>
                        </a:solidFill>
                        <a:latin typeface="Calibri"/>
                        <a:ea typeface="Calibri"/>
                        <a:cs typeface="Calibri"/>
                        <a:sym typeface="Calibri"/>
                      </a:endParaRPr>
                    </a:p>
                    <a:p>
                      <a:pPr marL="0" marR="0" lvl="0" indent="0" algn="ctr" rtl="0">
                        <a:lnSpc>
                          <a:spcPct val="100000"/>
                        </a:lnSpc>
                        <a:spcBef>
                          <a:spcPts val="0"/>
                        </a:spcBef>
                        <a:spcAft>
                          <a:spcPts val="0"/>
                        </a:spcAft>
                        <a:buNone/>
                      </a:pPr>
                      <a:endParaRPr sz="2000" b="0" i="0" u="none" strike="noStrike" cap="none">
                        <a:solidFill>
                          <a:schemeClr val="dk2"/>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2"/>
                          </a:solidFill>
                          <a:latin typeface="Calibri"/>
                          <a:ea typeface="Calibri"/>
                          <a:cs typeface="Calibri"/>
                          <a:sym typeface="Calibri"/>
                        </a:rPr>
                        <a:t>Services at comfort</a:t>
                      </a:r>
                      <a:endParaRPr/>
                    </a:p>
                  </a:txBody>
                  <a:tcPr marL="10150" marR="10150" marT="10150" marB="0" anchor="ctr"/>
                </a:tc>
                <a:tc>
                  <a:txBody>
                    <a:bodyPr/>
                    <a:lstStyle/>
                    <a:p>
                      <a:pPr marL="0" marR="0" lvl="0" indent="0" algn="ctr" rtl="0">
                        <a:lnSpc>
                          <a:spcPct val="100000"/>
                        </a:lnSpc>
                        <a:spcBef>
                          <a:spcPts val="0"/>
                        </a:spcBef>
                        <a:spcAft>
                          <a:spcPts val="0"/>
                        </a:spcAft>
                        <a:buNone/>
                      </a:pPr>
                      <a:r>
                        <a:rPr lang="en-US" sz="2000" b="0" i="0" u="none" strike="noStrike" cap="none">
                          <a:solidFill>
                            <a:schemeClr val="dk2"/>
                          </a:solidFill>
                          <a:latin typeface="Calibri"/>
                          <a:ea typeface="Calibri"/>
                          <a:cs typeface="Calibri"/>
                          <a:sym typeface="Calibri"/>
                        </a:rPr>
                        <a:t>App and website</a:t>
                      </a:r>
                      <a:endParaRPr/>
                    </a:p>
                  </a:txBody>
                  <a:tcPr marL="10150" marR="10150" marT="10150" marB="0" anchor="ctr"/>
                </a:tc>
                <a:tc>
                  <a:txBody>
                    <a:bodyPr/>
                    <a:lstStyle/>
                    <a:p>
                      <a:pPr marL="0" marR="0" lvl="0" indent="0" algn="ctr" rtl="0">
                        <a:lnSpc>
                          <a:spcPct val="100000"/>
                        </a:lnSpc>
                        <a:spcBef>
                          <a:spcPts val="0"/>
                        </a:spcBef>
                        <a:spcAft>
                          <a:spcPts val="0"/>
                        </a:spcAft>
                        <a:buNone/>
                      </a:pPr>
                      <a:endParaRPr sz="2000" b="0" i="0" u="none" strike="noStrike" cap="none">
                        <a:solidFill>
                          <a:schemeClr val="dk2"/>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2"/>
                          </a:solidFill>
                          <a:latin typeface="Calibri"/>
                          <a:ea typeface="Calibri"/>
                          <a:cs typeface="Calibri"/>
                          <a:sym typeface="Calibri"/>
                        </a:rPr>
                        <a:t>Traffic free road  will reduce air pollution.</a:t>
                      </a:r>
                      <a:endParaRPr/>
                    </a:p>
                  </a:txBody>
                  <a:tcPr marL="10150" marR="10150" marT="10150" marB="0" anchor="ctr"/>
                </a:tc>
                <a:extLst>
                  <a:ext uri="{0D108BD9-81ED-4DB2-BD59-A6C34878D82A}">
                    <a16:rowId xmlns:a16="http://schemas.microsoft.com/office/drawing/2014/main" val="10001"/>
                  </a:ext>
                </a:extLst>
              </a:tr>
              <a:tr h="2104650">
                <a:tc>
                  <a:txBody>
                    <a:bodyPr/>
                    <a:lstStyle/>
                    <a:p>
                      <a:pPr marL="0" marR="0" lvl="0" indent="0" algn="ctr" rtl="0">
                        <a:lnSpc>
                          <a:spcPct val="100000"/>
                        </a:lnSpc>
                        <a:spcBef>
                          <a:spcPts val="0"/>
                        </a:spcBef>
                        <a:spcAft>
                          <a:spcPts val="0"/>
                        </a:spcAft>
                        <a:buNone/>
                      </a:pPr>
                      <a:endParaRPr sz="1800" b="1" i="0" u="none" strike="noStrike" cap="none">
                        <a:solidFill>
                          <a:schemeClr val="dk2"/>
                        </a:solidFill>
                        <a:latin typeface="Calibri"/>
                        <a:ea typeface="Calibri"/>
                        <a:cs typeface="Calibri"/>
                        <a:sym typeface="Calibri"/>
                      </a:endParaRPr>
                    </a:p>
                    <a:p>
                      <a:pPr marL="0" marR="0" lvl="0" indent="0" algn="ctr" rtl="0">
                        <a:lnSpc>
                          <a:spcPct val="100000"/>
                        </a:lnSpc>
                        <a:spcBef>
                          <a:spcPts val="0"/>
                        </a:spcBef>
                        <a:spcAft>
                          <a:spcPts val="0"/>
                        </a:spcAft>
                        <a:buNone/>
                      </a:pPr>
                      <a:endParaRPr sz="1800" b="1" i="0" u="none" strike="noStrike" cap="none">
                        <a:solidFill>
                          <a:schemeClr val="dk2"/>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1" i="0" u="none" strike="noStrike" cap="none">
                          <a:solidFill>
                            <a:schemeClr val="dk2"/>
                          </a:solidFill>
                          <a:latin typeface="Calibri"/>
                          <a:ea typeface="Calibri"/>
                          <a:cs typeface="Calibri"/>
                          <a:sym typeface="Calibri"/>
                        </a:rPr>
                        <a:t>UNFAVOURABLE</a:t>
                      </a:r>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Threat of new Entrants</a:t>
                      </a:r>
                      <a:endParaRPr/>
                    </a:p>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App and website maintenance costs</a:t>
                      </a:r>
                      <a:endParaRPr/>
                    </a:p>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D343F"/>
        </a:solidFill>
        <a:effectLst/>
      </p:bgPr>
    </p:bg>
    <p:spTree>
      <p:nvGrpSpPr>
        <p:cNvPr id="1" name="Shape 362"/>
        <p:cNvGrpSpPr/>
        <p:nvPr/>
      </p:nvGrpSpPr>
      <p:grpSpPr>
        <a:xfrm>
          <a:off x="0" y="0"/>
          <a:ext cx="0" cy="0"/>
          <a:chOff x="0" y="0"/>
          <a:chExt cx="0" cy="0"/>
        </a:xfrm>
      </p:grpSpPr>
      <p:sp>
        <p:nvSpPr>
          <p:cNvPr id="363" name="Google Shape;363;p50"/>
          <p:cNvSpPr txBox="1"/>
          <p:nvPr/>
        </p:nvSpPr>
        <p:spPr>
          <a:xfrm>
            <a:off x="5058007" y="2375231"/>
            <a:ext cx="1060799" cy="105376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3" b="1">
                <a:solidFill>
                  <a:srgbClr val="19967C"/>
                </a:solidFill>
                <a:latin typeface="Lato"/>
                <a:ea typeface="Lato"/>
                <a:cs typeface="Lato"/>
                <a:sym typeface="Lato"/>
              </a:rPr>
              <a:t>S</a:t>
            </a:r>
            <a:endParaRPr/>
          </a:p>
        </p:txBody>
      </p:sp>
      <p:sp>
        <p:nvSpPr>
          <p:cNvPr id="364" name="Google Shape;364;p50"/>
          <p:cNvSpPr txBox="1"/>
          <p:nvPr/>
        </p:nvSpPr>
        <p:spPr>
          <a:xfrm>
            <a:off x="6118805" y="2372953"/>
            <a:ext cx="1071563" cy="105604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3" b="1">
                <a:solidFill>
                  <a:srgbClr val="62ECD2"/>
                </a:solidFill>
                <a:latin typeface="Lato"/>
                <a:ea typeface="Lato"/>
                <a:cs typeface="Lato"/>
                <a:sym typeface="Lato"/>
              </a:rPr>
              <a:t>W</a:t>
            </a:r>
            <a:endParaRPr/>
          </a:p>
        </p:txBody>
      </p:sp>
      <p:sp>
        <p:nvSpPr>
          <p:cNvPr id="365" name="Google Shape;365;p50"/>
          <p:cNvSpPr txBox="1"/>
          <p:nvPr/>
        </p:nvSpPr>
        <p:spPr>
          <a:xfrm>
            <a:off x="5023846" y="3428999"/>
            <a:ext cx="1070223" cy="105836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3" b="1">
                <a:solidFill>
                  <a:srgbClr val="2FC09F"/>
                </a:solidFill>
                <a:latin typeface="Lato"/>
                <a:ea typeface="Lato"/>
                <a:cs typeface="Lato"/>
                <a:sym typeface="Lato"/>
              </a:rPr>
              <a:t>O</a:t>
            </a:r>
            <a:endParaRPr/>
          </a:p>
        </p:txBody>
      </p:sp>
      <p:sp>
        <p:nvSpPr>
          <p:cNvPr id="366" name="Google Shape;366;p50"/>
          <p:cNvSpPr txBox="1"/>
          <p:nvPr/>
        </p:nvSpPr>
        <p:spPr>
          <a:xfrm>
            <a:off x="6084649" y="3428999"/>
            <a:ext cx="1070220" cy="10766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3" b="1">
                <a:solidFill>
                  <a:srgbClr val="2DD5B0"/>
                </a:solidFill>
                <a:latin typeface="Lato"/>
                <a:ea typeface="Lato"/>
                <a:cs typeface="Lato"/>
                <a:sym typeface="Lato"/>
              </a:rPr>
              <a:t>T</a:t>
            </a:r>
            <a:endParaRPr/>
          </a:p>
        </p:txBody>
      </p:sp>
      <p:sp>
        <p:nvSpPr>
          <p:cNvPr id="367" name="Google Shape;367;p50"/>
          <p:cNvSpPr txBox="1"/>
          <p:nvPr/>
        </p:nvSpPr>
        <p:spPr>
          <a:xfrm>
            <a:off x="9051609" y="971537"/>
            <a:ext cx="1792800" cy="6669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67" b="1">
                <a:solidFill>
                  <a:srgbClr val="19967C"/>
                </a:solidFill>
                <a:latin typeface="Lato"/>
                <a:ea typeface="Lato"/>
                <a:cs typeface="Lato"/>
                <a:sym typeface="Lato"/>
              </a:rPr>
              <a:t>WEAKNESSES</a:t>
            </a:r>
            <a:endParaRPr/>
          </a:p>
        </p:txBody>
      </p:sp>
      <p:sp>
        <p:nvSpPr>
          <p:cNvPr id="368" name="Google Shape;368;p50"/>
          <p:cNvSpPr txBox="1"/>
          <p:nvPr/>
        </p:nvSpPr>
        <p:spPr>
          <a:xfrm>
            <a:off x="8661508" y="1362093"/>
            <a:ext cx="3391845" cy="1815882"/>
          </a:xfrm>
          <a:prstGeom prst="rect">
            <a:avLst/>
          </a:prstGeom>
          <a:noFill/>
          <a:ln>
            <a:noFill/>
          </a:ln>
        </p:spPr>
        <p:txBody>
          <a:bodyPr spcFirstLastPara="1" wrap="square" lIns="91425" tIns="45700" rIns="91425" bIns="45700" anchor="t" anchorCtr="0">
            <a:spAutoFit/>
          </a:bodyPr>
          <a:lstStyle/>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Inexperienced management &amp; employees</a:t>
            </a:r>
            <a:endParaRPr/>
          </a:p>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High cost start-up and promotion</a:t>
            </a:r>
            <a:endParaRPr/>
          </a:p>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High chance of malfunctions, glitches or bugs</a:t>
            </a:r>
            <a:endParaRPr/>
          </a:p>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Not everyone has a android capable of using the service.</a:t>
            </a:r>
            <a:endParaRPr/>
          </a:p>
        </p:txBody>
      </p:sp>
      <p:sp>
        <p:nvSpPr>
          <p:cNvPr id="369" name="Google Shape;369;p50"/>
          <p:cNvSpPr txBox="1"/>
          <p:nvPr/>
        </p:nvSpPr>
        <p:spPr>
          <a:xfrm>
            <a:off x="9365993" y="4505617"/>
            <a:ext cx="1298689" cy="3796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67" b="1">
                <a:solidFill>
                  <a:srgbClr val="19967C"/>
                </a:solidFill>
                <a:latin typeface="Lato"/>
                <a:ea typeface="Lato"/>
                <a:cs typeface="Lato"/>
                <a:sym typeface="Lato"/>
              </a:rPr>
              <a:t>THREATS</a:t>
            </a:r>
            <a:endParaRPr/>
          </a:p>
        </p:txBody>
      </p:sp>
      <p:sp>
        <p:nvSpPr>
          <p:cNvPr id="370" name="Google Shape;370;p50"/>
          <p:cNvSpPr txBox="1"/>
          <p:nvPr/>
        </p:nvSpPr>
        <p:spPr>
          <a:xfrm>
            <a:off x="8428608" y="4960774"/>
            <a:ext cx="3555097" cy="1815882"/>
          </a:xfrm>
          <a:prstGeom prst="rect">
            <a:avLst/>
          </a:prstGeom>
          <a:noFill/>
          <a:ln>
            <a:noFill/>
          </a:ln>
        </p:spPr>
        <p:txBody>
          <a:bodyPr spcFirstLastPara="1" wrap="square" lIns="91425" tIns="45700" rIns="91425" bIns="45700" anchor="t" anchorCtr="0">
            <a:spAutoFit/>
          </a:bodyPr>
          <a:lstStyle/>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Limited financial funding for start-up costs and launch of app</a:t>
            </a:r>
            <a:endParaRPr/>
          </a:p>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New competitors are likely to provide same service in other cities</a:t>
            </a:r>
            <a:endParaRPr/>
          </a:p>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Government and ACCC regulations</a:t>
            </a:r>
            <a:endParaRPr/>
          </a:p>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Lobbying groups influencing consumer perceptions</a:t>
            </a:r>
            <a:endParaRPr/>
          </a:p>
        </p:txBody>
      </p:sp>
      <p:pic>
        <p:nvPicPr>
          <p:cNvPr id="371" name="Google Shape;371;p50"/>
          <p:cNvPicPr preferRelativeResize="0"/>
          <p:nvPr/>
        </p:nvPicPr>
        <p:blipFill rotWithShape="1">
          <a:blip r:embed="rId3">
            <a:alphaModFix/>
          </a:blip>
          <a:srcRect/>
          <a:stretch/>
        </p:blipFill>
        <p:spPr>
          <a:xfrm>
            <a:off x="9619719" y="3749647"/>
            <a:ext cx="737712" cy="737712"/>
          </a:xfrm>
          <a:prstGeom prst="rect">
            <a:avLst/>
          </a:prstGeom>
          <a:noFill/>
          <a:ln>
            <a:noFill/>
          </a:ln>
        </p:spPr>
      </p:pic>
      <p:pic>
        <p:nvPicPr>
          <p:cNvPr id="372" name="Google Shape;372;p50"/>
          <p:cNvPicPr preferRelativeResize="0"/>
          <p:nvPr/>
        </p:nvPicPr>
        <p:blipFill rotWithShape="1">
          <a:blip r:embed="rId4">
            <a:alphaModFix/>
          </a:blip>
          <a:srcRect/>
          <a:stretch/>
        </p:blipFill>
        <p:spPr>
          <a:xfrm>
            <a:off x="9544975" y="137297"/>
            <a:ext cx="769300" cy="769300"/>
          </a:xfrm>
          <a:prstGeom prst="rect">
            <a:avLst/>
          </a:prstGeom>
          <a:noFill/>
          <a:ln>
            <a:noFill/>
          </a:ln>
        </p:spPr>
      </p:pic>
      <p:sp>
        <p:nvSpPr>
          <p:cNvPr id="373" name="Google Shape;373;p50"/>
          <p:cNvSpPr txBox="1"/>
          <p:nvPr/>
        </p:nvSpPr>
        <p:spPr>
          <a:xfrm>
            <a:off x="1003645" y="1048474"/>
            <a:ext cx="1727583" cy="3796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67" b="1">
                <a:solidFill>
                  <a:srgbClr val="19967C"/>
                </a:solidFill>
                <a:latin typeface="Lato"/>
                <a:ea typeface="Lato"/>
                <a:cs typeface="Lato"/>
                <a:sym typeface="Lato"/>
              </a:rPr>
              <a:t>STRENGTHS</a:t>
            </a:r>
            <a:endParaRPr/>
          </a:p>
        </p:txBody>
      </p:sp>
      <p:sp>
        <p:nvSpPr>
          <p:cNvPr id="374" name="Google Shape;374;p50"/>
          <p:cNvSpPr txBox="1"/>
          <p:nvPr/>
        </p:nvSpPr>
        <p:spPr>
          <a:xfrm>
            <a:off x="138648" y="1456699"/>
            <a:ext cx="3391848" cy="1815882"/>
          </a:xfrm>
          <a:prstGeom prst="rect">
            <a:avLst/>
          </a:prstGeom>
          <a:noFill/>
          <a:ln>
            <a:noFill/>
          </a:ln>
        </p:spPr>
        <p:txBody>
          <a:bodyPr spcFirstLastPara="1" wrap="square" lIns="91425" tIns="45700" rIns="91425" bIns="45700" anchor="t" anchorCtr="0">
            <a:spAutoFit/>
          </a:bodyPr>
          <a:lstStyle/>
          <a:p>
            <a:pPr marL="228594" marR="0" lvl="0" indent="-228594" algn="l" rtl="0">
              <a:spcBef>
                <a:spcPts val="0"/>
              </a:spcBef>
              <a:spcAft>
                <a:spcPts val="0"/>
              </a:spcAft>
              <a:buClr>
                <a:srgbClr val="FFFFFF"/>
              </a:buClr>
              <a:buSzPts val="1600"/>
              <a:buFont typeface="Arial"/>
              <a:buChar char="•"/>
            </a:pPr>
            <a:r>
              <a:rPr lang="en-US" sz="1600">
                <a:solidFill>
                  <a:srgbClr val="FFFFFF"/>
                </a:solidFill>
                <a:latin typeface="Karla"/>
                <a:ea typeface="Karla"/>
                <a:cs typeface="Karla"/>
                <a:sym typeface="Karla"/>
              </a:rPr>
              <a:t>Unique service app</a:t>
            </a:r>
            <a:endParaRPr/>
          </a:p>
          <a:p>
            <a:pPr marL="228594" marR="0" lvl="0" indent="-228594" algn="l" rtl="0">
              <a:spcBef>
                <a:spcPts val="0"/>
              </a:spcBef>
              <a:spcAft>
                <a:spcPts val="0"/>
              </a:spcAft>
              <a:buClr>
                <a:srgbClr val="FFFFFF"/>
              </a:buClr>
              <a:buSzPts val="1600"/>
              <a:buFont typeface="Arial"/>
              <a:buChar char="•"/>
            </a:pPr>
            <a:r>
              <a:rPr lang="en-US" sz="1600">
                <a:solidFill>
                  <a:srgbClr val="FFFFFF"/>
                </a:solidFill>
                <a:latin typeface="Karla"/>
                <a:ea typeface="Karla"/>
                <a:cs typeface="Karla"/>
                <a:sym typeface="Karla"/>
              </a:rPr>
              <a:t>Can be scaled up nationally &amp; globally</a:t>
            </a:r>
            <a:endParaRPr/>
          </a:p>
          <a:p>
            <a:pPr marL="228594" marR="0" lvl="0" indent="-228594" algn="l" rtl="0">
              <a:spcBef>
                <a:spcPts val="0"/>
              </a:spcBef>
              <a:spcAft>
                <a:spcPts val="0"/>
              </a:spcAft>
              <a:buClr>
                <a:srgbClr val="FFFFFF"/>
              </a:buClr>
              <a:buSzPts val="1600"/>
              <a:buFont typeface="Arial"/>
              <a:buChar char="•"/>
            </a:pPr>
            <a:r>
              <a:rPr lang="en-US" sz="1600">
                <a:solidFill>
                  <a:srgbClr val="FFFFFF"/>
                </a:solidFill>
                <a:latin typeface="Karla"/>
                <a:ea typeface="Karla"/>
                <a:cs typeface="Karla"/>
                <a:sym typeface="Karla"/>
              </a:rPr>
              <a:t>Innovative app that will make finding a parking spot quick, cheap and easy</a:t>
            </a:r>
            <a:endParaRPr/>
          </a:p>
          <a:p>
            <a:pPr marL="228594" marR="0" lvl="0" indent="-228594" algn="l" rtl="0">
              <a:spcBef>
                <a:spcPts val="0"/>
              </a:spcBef>
              <a:spcAft>
                <a:spcPts val="0"/>
              </a:spcAft>
              <a:buClr>
                <a:srgbClr val="FFFFFF"/>
              </a:buClr>
              <a:buSzPts val="1600"/>
              <a:buFont typeface="Arial"/>
              <a:buChar char="•"/>
            </a:pPr>
            <a:r>
              <a:rPr lang="en-US" sz="1600">
                <a:solidFill>
                  <a:srgbClr val="FFFFFF"/>
                </a:solidFill>
                <a:latin typeface="Karla"/>
                <a:ea typeface="Karla"/>
                <a:cs typeface="Karla"/>
                <a:sym typeface="Karla"/>
              </a:rPr>
              <a:t>Has no competitors in the city</a:t>
            </a:r>
            <a:endParaRPr/>
          </a:p>
        </p:txBody>
      </p:sp>
      <p:sp>
        <p:nvSpPr>
          <p:cNvPr id="375" name="Google Shape;375;p50"/>
          <p:cNvSpPr txBox="1"/>
          <p:nvPr/>
        </p:nvSpPr>
        <p:spPr>
          <a:xfrm>
            <a:off x="762804" y="4602559"/>
            <a:ext cx="2143536" cy="3796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67" b="1">
                <a:solidFill>
                  <a:srgbClr val="19967C"/>
                </a:solidFill>
                <a:latin typeface="Lato"/>
                <a:ea typeface="Lato"/>
                <a:cs typeface="Lato"/>
                <a:sym typeface="Lato"/>
              </a:rPr>
              <a:t>OPPORTUNITIES</a:t>
            </a:r>
            <a:endParaRPr/>
          </a:p>
        </p:txBody>
      </p:sp>
      <p:sp>
        <p:nvSpPr>
          <p:cNvPr id="376" name="Google Shape;376;p50"/>
          <p:cNvSpPr txBox="1"/>
          <p:nvPr/>
        </p:nvSpPr>
        <p:spPr>
          <a:xfrm>
            <a:off x="208297" y="5042850"/>
            <a:ext cx="3798495" cy="1569660"/>
          </a:xfrm>
          <a:prstGeom prst="rect">
            <a:avLst/>
          </a:prstGeom>
          <a:noFill/>
          <a:ln>
            <a:noFill/>
          </a:ln>
        </p:spPr>
        <p:txBody>
          <a:bodyPr spcFirstLastPara="1" wrap="square" lIns="91425" tIns="45700" rIns="91425" bIns="45700" anchor="t" anchorCtr="0">
            <a:spAutoFit/>
          </a:bodyPr>
          <a:lstStyle/>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Expand nationally and internationally</a:t>
            </a:r>
            <a:endParaRPr/>
          </a:p>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Implement social media to help promote the app</a:t>
            </a:r>
            <a:endParaRPr/>
          </a:p>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“In App” advertising (major revenue source)</a:t>
            </a:r>
            <a:endParaRPr/>
          </a:p>
          <a:p>
            <a:pPr marL="228594" marR="0" lvl="0" indent="-228594" algn="l" rtl="0">
              <a:spcBef>
                <a:spcPts val="0"/>
              </a:spcBef>
              <a:spcAft>
                <a:spcPts val="0"/>
              </a:spcAft>
              <a:buClr>
                <a:srgbClr val="FFFFFF"/>
              </a:buClr>
              <a:buSzPts val="1600"/>
              <a:buFont typeface="Arial"/>
              <a:buChar char="•"/>
            </a:pPr>
            <a:r>
              <a:rPr lang="en-US" sz="1600" b="0" i="0">
                <a:solidFill>
                  <a:srgbClr val="FFFFFF"/>
                </a:solidFill>
                <a:latin typeface="Karla"/>
                <a:ea typeface="Karla"/>
                <a:cs typeface="Karla"/>
                <a:sym typeface="Karla"/>
              </a:rPr>
              <a:t>Population growth leading to more cars</a:t>
            </a:r>
            <a:endParaRPr/>
          </a:p>
        </p:txBody>
      </p:sp>
      <p:pic>
        <p:nvPicPr>
          <p:cNvPr id="377" name="Google Shape;377;p50"/>
          <p:cNvPicPr preferRelativeResize="0"/>
          <p:nvPr/>
        </p:nvPicPr>
        <p:blipFill rotWithShape="1">
          <a:blip r:embed="rId5">
            <a:alphaModFix/>
          </a:blip>
          <a:srcRect/>
          <a:stretch/>
        </p:blipFill>
        <p:spPr>
          <a:xfrm>
            <a:off x="1347591" y="172609"/>
            <a:ext cx="863107" cy="863107"/>
          </a:xfrm>
          <a:prstGeom prst="rect">
            <a:avLst/>
          </a:prstGeom>
          <a:noFill/>
          <a:ln>
            <a:noFill/>
          </a:ln>
        </p:spPr>
      </p:pic>
      <p:pic>
        <p:nvPicPr>
          <p:cNvPr id="378" name="Google Shape;378;p50"/>
          <p:cNvPicPr preferRelativeResize="0"/>
          <p:nvPr/>
        </p:nvPicPr>
        <p:blipFill rotWithShape="1">
          <a:blip r:embed="rId6">
            <a:alphaModFix/>
          </a:blip>
          <a:srcRect/>
          <a:stretch/>
        </p:blipFill>
        <p:spPr>
          <a:xfrm>
            <a:off x="1335178" y="3966528"/>
            <a:ext cx="718121" cy="718121"/>
          </a:xfrm>
          <a:prstGeom prst="rect">
            <a:avLst/>
          </a:prstGeom>
          <a:noFill/>
          <a:ln>
            <a:noFill/>
          </a:ln>
        </p:spPr>
      </p:pic>
      <p:grpSp>
        <p:nvGrpSpPr>
          <p:cNvPr id="379" name="Google Shape;379;p50"/>
          <p:cNvGrpSpPr/>
          <p:nvPr/>
        </p:nvGrpSpPr>
        <p:grpSpPr>
          <a:xfrm>
            <a:off x="4399872" y="1733078"/>
            <a:ext cx="3391847" cy="3391846"/>
            <a:chOff x="3299904" y="1299808"/>
            <a:chExt cx="2543886" cy="2543885"/>
          </a:xfrm>
        </p:grpSpPr>
        <p:sp>
          <p:nvSpPr>
            <p:cNvPr id="380" name="Google Shape;380;p50"/>
            <p:cNvSpPr/>
            <p:nvPr/>
          </p:nvSpPr>
          <p:spPr>
            <a:xfrm>
              <a:off x="3299904" y="1299808"/>
              <a:ext cx="2543885" cy="2543884"/>
            </a:xfrm>
            <a:prstGeom prst="arc">
              <a:avLst>
                <a:gd name="adj1" fmla="val 16200000"/>
                <a:gd name="adj2" fmla="val 0"/>
              </a:avLst>
            </a:prstGeom>
            <a:noFill/>
            <a:ln w="368300" cap="rnd" cmpd="sng">
              <a:solidFill>
                <a:srgbClr val="62ECD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50"/>
            <p:cNvSpPr/>
            <p:nvPr/>
          </p:nvSpPr>
          <p:spPr>
            <a:xfrm rot="5400000">
              <a:off x="3299904" y="1299808"/>
              <a:ext cx="2543884" cy="2543885"/>
            </a:xfrm>
            <a:prstGeom prst="arc">
              <a:avLst>
                <a:gd name="adj1" fmla="val 16200000"/>
                <a:gd name="adj2" fmla="val 0"/>
              </a:avLst>
            </a:prstGeom>
            <a:noFill/>
            <a:ln w="368300" cap="rnd" cmpd="sng">
              <a:solidFill>
                <a:srgbClr val="2DD5B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50"/>
            <p:cNvSpPr/>
            <p:nvPr/>
          </p:nvSpPr>
          <p:spPr>
            <a:xfrm rot="10800000">
              <a:off x="3299904" y="1299808"/>
              <a:ext cx="2543885" cy="2543884"/>
            </a:xfrm>
            <a:prstGeom prst="arc">
              <a:avLst>
                <a:gd name="adj1" fmla="val 16200000"/>
                <a:gd name="adj2" fmla="val 0"/>
              </a:avLst>
            </a:prstGeom>
            <a:noFill/>
            <a:ln w="368300" cap="rnd" cmpd="sng">
              <a:solidFill>
                <a:srgbClr val="2FC0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50"/>
            <p:cNvSpPr/>
            <p:nvPr/>
          </p:nvSpPr>
          <p:spPr>
            <a:xfrm rot="-5400000">
              <a:off x="3299904" y="1299808"/>
              <a:ext cx="2543884" cy="2543885"/>
            </a:xfrm>
            <a:prstGeom prst="arc">
              <a:avLst>
                <a:gd name="adj1" fmla="val 16200000"/>
                <a:gd name="adj2" fmla="val 0"/>
              </a:avLst>
            </a:prstGeom>
            <a:noFill/>
            <a:ln w="368300" cap="rnd" cmpd="sng">
              <a:solidFill>
                <a:srgbClr val="1996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50"/>
            <p:cNvSpPr/>
            <p:nvPr/>
          </p:nvSpPr>
          <p:spPr>
            <a:xfrm>
              <a:off x="3299904" y="1299808"/>
              <a:ext cx="2543885" cy="2543884"/>
            </a:xfrm>
            <a:prstGeom prst="arc">
              <a:avLst>
                <a:gd name="adj1" fmla="val 16200000"/>
                <a:gd name="adj2" fmla="val 17493777"/>
              </a:avLst>
            </a:prstGeom>
            <a:noFill/>
            <a:ln w="368300" cap="rnd" cmpd="sng">
              <a:solidFill>
                <a:srgbClr val="62ECD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sp>
        <p:nvSpPr>
          <p:cNvPr id="385" name="Google Shape;385;p50"/>
          <p:cNvSpPr/>
          <p:nvPr/>
        </p:nvSpPr>
        <p:spPr>
          <a:xfrm rot="2700000">
            <a:off x="7328816" y="1749275"/>
            <a:ext cx="478049" cy="412112"/>
          </a:xfrm>
          <a:prstGeom prst="triangle">
            <a:avLst>
              <a:gd name="adj" fmla="val 50000"/>
            </a:avLst>
          </a:prstGeom>
          <a:solidFill>
            <a:srgbClr val="62EC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6" name="Google Shape;386;p50"/>
          <p:cNvSpPr/>
          <p:nvPr/>
        </p:nvSpPr>
        <p:spPr>
          <a:xfrm rot="8100000">
            <a:off x="7336038" y="4692380"/>
            <a:ext cx="478049" cy="412112"/>
          </a:xfrm>
          <a:prstGeom prst="triangle">
            <a:avLst>
              <a:gd name="adj" fmla="val 50000"/>
            </a:avLst>
          </a:prstGeom>
          <a:solidFill>
            <a:srgbClr val="2DD5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7" name="Google Shape;387;p50"/>
          <p:cNvSpPr/>
          <p:nvPr/>
        </p:nvSpPr>
        <p:spPr>
          <a:xfrm rot="-2700000">
            <a:off x="4381948" y="1749273"/>
            <a:ext cx="478049" cy="412112"/>
          </a:xfrm>
          <a:prstGeom prst="triangle">
            <a:avLst>
              <a:gd name="adj" fmla="val 50000"/>
            </a:avLst>
          </a:prstGeom>
          <a:solidFill>
            <a:srgbClr val="18967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8" name="Google Shape;388;p50"/>
          <p:cNvSpPr/>
          <p:nvPr/>
        </p:nvSpPr>
        <p:spPr>
          <a:xfrm rot="-8100000">
            <a:off x="4380706" y="4692381"/>
            <a:ext cx="478049" cy="412112"/>
          </a:xfrm>
          <a:prstGeom prst="triangle">
            <a:avLst>
              <a:gd name="adj" fmla="val 50000"/>
            </a:avLst>
          </a:prstGeom>
          <a:solidFill>
            <a:srgbClr val="2FC0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1"/>
          <p:cNvSpPr txBox="1">
            <a:spLocks noGrp="1"/>
          </p:cNvSpPr>
          <p:nvPr>
            <p:ph type="title"/>
          </p:nvPr>
        </p:nvSpPr>
        <p:spPr>
          <a:xfrm>
            <a:off x="377467" y="949533"/>
            <a:ext cx="11494000" cy="135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4800"/>
              <a:buNone/>
            </a:pPr>
            <a:r>
              <a:rPr lang="en-US" sz="5867"/>
              <a:t>Operational Plan</a:t>
            </a:r>
            <a:endParaRPr sz="5867"/>
          </a:p>
        </p:txBody>
      </p:sp>
      <p:sp>
        <p:nvSpPr>
          <p:cNvPr id="394" name="Google Shape;394;p51"/>
          <p:cNvSpPr/>
          <p:nvPr/>
        </p:nvSpPr>
        <p:spPr>
          <a:xfrm>
            <a:off x="495700" y="2651867"/>
            <a:ext cx="3506000" cy="2993200"/>
          </a:xfrm>
          <a:prstGeom prst="wedgeRectCallout">
            <a:avLst>
              <a:gd name="adj1" fmla="val -20833"/>
              <a:gd name="adj2" fmla="val 62500"/>
            </a:avLst>
          </a:pr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95" name="Google Shape;395;p51"/>
          <p:cNvSpPr/>
          <p:nvPr/>
        </p:nvSpPr>
        <p:spPr>
          <a:xfrm>
            <a:off x="4280576" y="2651867"/>
            <a:ext cx="3506000" cy="2993200"/>
          </a:xfrm>
          <a:prstGeom prst="wedgeRectCallout">
            <a:avLst>
              <a:gd name="adj1" fmla="val -20833"/>
              <a:gd name="adj2" fmla="val 62500"/>
            </a:avLst>
          </a:pr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96" name="Google Shape;396;p51"/>
          <p:cNvSpPr/>
          <p:nvPr/>
        </p:nvSpPr>
        <p:spPr>
          <a:xfrm>
            <a:off x="8065452" y="2651867"/>
            <a:ext cx="3506000" cy="2993200"/>
          </a:xfrm>
          <a:prstGeom prst="wedgeRectCallout">
            <a:avLst>
              <a:gd name="adj1" fmla="val -20833"/>
              <a:gd name="adj2" fmla="val 62500"/>
            </a:avLst>
          </a:pr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97" name="Google Shape;397;p51"/>
          <p:cNvSpPr txBox="1">
            <a:spLocks noGrp="1"/>
          </p:cNvSpPr>
          <p:nvPr>
            <p:ph type="title"/>
          </p:nvPr>
        </p:nvSpPr>
        <p:spPr>
          <a:xfrm>
            <a:off x="8167033" y="2749200"/>
            <a:ext cx="3404419" cy="2674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4800"/>
              <a:buNone/>
            </a:pPr>
            <a:r>
              <a:rPr lang="en-US" sz="2800"/>
              <a:t>Key Milestones</a:t>
            </a:r>
            <a:endParaRPr sz="2800"/>
          </a:p>
          <a:p>
            <a:pPr marL="380990" lvl="0" indent="-380990" algn="l" rtl="0">
              <a:lnSpc>
                <a:spcPct val="100000"/>
              </a:lnSpc>
              <a:spcBef>
                <a:spcPts val="1600"/>
              </a:spcBef>
              <a:spcAft>
                <a:spcPts val="1600"/>
              </a:spcAft>
              <a:buSzPts val="1867"/>
              <a:buFont typeface="Arial"/>
              <a:buChar char="•"/>
            </a:pPr>
            <a:r>
              <a:rPr lang="en-US" sz="1867" b="0"/>
              <a:t>Reaching 2 million active users in Delhi by 3rd year.</a:t>
            </a:r>
            <a:endParaRPr sz="1867" b="0"/>
          </a:p>
        </p:txBody>
      </p:sp>
      <p:sp>
        <p:nvSpPr>
          <p:cNvPr id="398" name="Google Shape;398;p51"/>
          <p:cNvSpPr txBox="1">
            <a:spLocks noGrp="1"/>
          </p:cNvSpPr>
          <p:nvPr>
            <p:ph type="title"/>
          </p:nvPr>
        </p:nvSpPr>
        <p:spPr>
          <a:xfrm>
            <a:off x="597300" y="2749200"/>
            <a:ext cx="3308800" cy="2674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4800"/>
              <a:buNone/>
            </a:pPr>
            <a:r>
              <a:rPr lang="en-US" sz="2800"/>
              <a:t>Key resources </a:t>
            </a:r>
            <a:br>
              <a:rPr lang="en-US" sz="2800"/>
            </a:br>
            <a:r>
              <a:rPr lang="en-US" sz="2800"/>
              <a:t/>
            </a:r>
            <a:br>
              <a:rPr lang="en-US" sz="2800"/>
            </a:br>
            <a:endParaRPr sz="2800"/>
          </a:p>
        </p:txBody>
      </p:sp>
      <p:sp>
        <p:nvSpPr>
          <p:cNvPr id="399" name="Google Shape;399;p51"/>
          <p:cNvSpPr txBox="1">
            <a:spLocks noGrp="1"/>
          </p:cNvSpPr>
          <p:nvPr>
            <p:ph type="title"/>
          </p:nvPr>
        </p:nvSpPr>
        <p:spPr>
          <a:xfrm>
            <a:off x="4382167" y="2749200"/>
            <a:ext cx="3308800" cy="2674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4800"/>
              <a:buNone/>
            </a:pPr>
            <a:r>
              <a:rPr lang="en-US" sz="2800"/>
              <a:t>Key Activities</a:t>
            </a:r>
            <a:endParaRPr sz="2800"/>
          </a:p>
          <a:p>
            <a:pPr marL="380990" lvl="0" indent="-380990" algn="l" rtl="0">
              <a:lnSpc>
                <a:spcPct val="100000"/>
              </a:lnSpc>
              <a:spcBef>
                <a:spcPts val="1600"/>
              </a:spcBef>
              <a:spcAft>
                <a:spcPts val="1600"/>
              </a:spcAft>
              <a:buSzPts val="1867"/>
              <a:buFont typeface="Arial"/>
              <a:buChar char="•"/>
            </a:pPr>
            <a:r>
              <a:rPr lang="en-US" sz="1867" b="0"/>
              <a:t>Providing valet drivers at various locations of high vehicle density parkings.</a:t>
            </a:r>
            <a:r>
              <a:rPr lang="en-US" sz="1867">
                <a:solidFill>
                  <a:srgbClr val="000000"/>
                </a:solidFill>
              </a:rPr>
              <a:t/>
            </a:r>
            <a:br>
              <a:rPr lang="en-US" sz="1867">
                <a:solidFill>
                  <a:srgbClr val="000000"/>
                </a:solidFill>
              </a:rPr>
            </a:br>
            <a:endParaRPr sz="1867" b="0"/>
          </a:p>
        </p:txBody>
      </p:sp>
      <p:sp>
        <p:nvSpPr>
          <p:cNvPr id="400" name="Google Shape;400;p51"/>
          <p:cNvSpPr txBox="1"/>
          <p:nvPr/>
        </p:nvSpPr>
        <p:spPr>
          <a:xfrm>
            <a:off x="377467" y="6206633"/>
            <a:ext cx="8325600" cy="34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600" i="1">
              <a:solidFill>
                <a:srgbClr val="FB8C00"/>
              </a:solidFill>
              <a:latin typeface="Lato"/>
              <a:ea typeface="Lato"/>
              <a:cs typeface="Lato"/>
              <a:sym typeface="Lato"/>
            </a:endParaRPr>
          </a:p>
        </p:txBody>
      </p:sp>
      <p:sp>
        <p:nvSpPr>
          <p:cNvPr id="401" name="Google Shape;401;p51"/>
          <p:cNvSpPr txBox="1"/>
          <p:nvPr/>
        </p:nvSpPr>
        <p:spPr>
          <a:xfrm>
            <a:off x="729318" y="3529303"/>
            <a:ext cx="3038764" cy="954300"/>
          </a:xfrm>
          <a:prstGeom prst="rect">
            <a:avLst/>
          </a:prstGeom>
          <a:noFill/>
          <a:ln>
            <a:noFill/>
          </a:ln>
        </p:spPr>
        <p:txBody>
          <a:bodyPr spcFirstLastPara="1" wrap="square" lIns="91425" tIns="45700" rIns="91425" bIns="45700" anchor="t" anchorCtr="0">
            <a:spAutoFit/>
          </a:bodyPr>
          <a:lstStyle/>
          <a:p>
            <a:pPr marL="380990" marR="0" lvl="0" indent="-380990" algn="l" rtl="0">
              <a:spcBef>
                <a:spcPts val="0"/>
              </a:spcBef>
              <a:spcAft>
                <a:spcPts val="0"/>
              </a:spcAft>
              <a:buClr>
                <a:srgbClr val="FFFFFF"/>
              </a:buClr>
              <a:buSzPts val="1867"/>
              <a:buFont typeface="Arial"/>
              <a:buChar char="•"/>
            </a:pPr>
            <a:r>
              <a:rPr lang="en-US" sz="1867">
                <a:solidFill>
                  <a:srgbClr val="FFFFFF"/>
                </a:solidFill>
                <a:latin typeface="Arial"/>
                <a:ea typeface="Arial"/>
                <a:cs typeface="Arial"/>
                <a:sym typeface="Arial"/>
              </a:rPr>
              <a:t>Mobile Application</a:t>
            </a:r>
            <a:endParaRPr/>
          </a:p>
          <a:p>
            <a:pPr marL="380990" marR="0" lvl="0" indent="-380990" algn="l" rtl="0">
              <a:spcBef>
                <a:spcPts val="0"/>
              </a:spcBef>
              <a:spcAft>
                <a:spcPts val="0"/>
              </a:spcAft>
              <a:buClr>
                <a:srgbClr val="FFFFFF"/>
              </a:buClr>
              <a:buSzPts val="1867"/>
              <a:buFont typeface="Arial"/>
              <a:buChar char="•"/>
            </a:pPr>
            <a:r>
              <a:rPr lang="en-US" sz="1867">
                <a:solidFill>
                  <a:srgbClr val="FFFFFF"/>
                </a:solidFill>
                <a:latin typeface="Arial"/>
                <a:ea typeface="Arial"/>
                <a:cs typeface="Arial"/>
                <a:sym typeface="Arial"/>
              </a:rPr>
              <a:t>Valet Drivers</a:t>
            </a:r>
            <a:endParaRPr/>
          </a:p>
          <a:p>
            <a:pPr marL="380990" marR="0" lvl="0" indent="-262435" algn="l" rtl="0">
              <a:spcBef>
                <a:spcPts val="0"/>
              </a:spcBef>
              <a:spcAft>
                <a:spcPts val="0"/>
              </a:spcAft>
              <a:buClr>
                <a:srgbClr val="000000"/>
              </a:buClr>
              <a:buSzPts val="1867"/>
              <a:buFont typeface="Arial"/>
              <a:buNone/>
            </a:pPr>
            <a:endParaRPr sz="1867">
              <a:solidFill>
                <a:srgbClr val="FFFFFF"/>
              </a:solidFill>
              <a:latin typeface="Arial"/>
              <a:ea typeface="Arial"/>
              <a:cs typeface="Arial"/>
              <a:sym typeface="Arial"/>
            </a:endParaRPr>
          </a:p>
        </p:txBody>
      </p:sp>
      <p:sp>
        <p:nvSpPr>
          <p:cNvPr id="402" name="Google Shape;402;p51"/>
          <p:cNvSpPr txBox="1"/>
          <p:nvPr/>
        </p:nvSpPr>
        <p:spPr>
          <a:xfrm>
            <a:off x="377467" y="379828"/>
            <a:ext cx="860490" cy="369332"/>
          </a:xfrm>
          <a:prstGeom prst="rect">
            <a:avLst/>
          </a:prstGeom>
          <a:solidFill>
            <a:srgbClr val="35353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5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9"/>
                                        </p:tgtEl>
                                        <p:attrNameLst>
                                          <p:attrName>style.visibility</p:attrName>
                                        </p:attrNameLst>
                                      </p:cBhvr>
                                      <p:to>
                                        <p:strVal val="visible"/>
                                      </p:to>
                                    </p:set>
                                    <p:animEffect transition="in" filter="fade">
                                      <p:cBhvr>
                                        <p:cTn id="12" dur="500"/>
                                        <p:tgtEl>
                                          <p:spTgt spid="3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7"/>
                                        </p:tgtEl>
                                        <p:attrNameLst>
                                          <p:attrName>style.visibility</p:attrName>
                                        </p:attrNameLst>
                                      </p:cBhvr>
                                      <p:to>
                                        <p:strVal val="visible"/>
                                      </p:to>
                                    </p:set>
                                    <p:animEffect transition="in" filter="fade">
                                      <p:cBhvr>
                                        <p:cTn id="17" dur="5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2"/>
          <p:cNvSpPr txBox="1"/>
          <p:nvPr/>
        </p:nvSpPr>
        <p:spPr>
          <a:xfrm>
            <a:off x="983432" y="548680"/>
            <a:ext cx="1094521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Raleway"/>
                <a:ea typeface="Raleway"/>
                <a:cs typeface="Raleway"/>
                <a:sym typeface="Raleway"/>
              </a:rPr>
              <a:t>Implementation Plan</a:t>
            </a:r>
            <a:endParaRPr/>
          </a:p>
        </p:txBody>
      </p:sp>
      <p:sp>
        <p:nvSpPr>
          <p:cNvPr id="408" name="Google Shape;408;p52"/>
          <p:cNvSpPr txBox="1"/>
          <p:nvPr/>
        </p:nvSpPr>
        <p:spPr>
          <a:xfrm>
            <a:off x="839416" y="1988840"/>
            <a:ext cx="4176464" cy="61247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FF"/>
                </a:solidFill>
                <a:latin typeface="Raleway"/>
                <a:ea typeface="Raleway"/>
                <a:cs typeface="Raleway"/>
                <a:sym typeface="Raleway"/>
              </a:rPr>
              <a:t>       </a:t>
            </a:r>
            <a:r>
              <a:rPr lang="en-US" sz="3200" b="1">
                <a:solidFill>
                  <a:schemeClr val="dk1"/>
                </a:solidFill>
                <a:latin typeface="Raleway"/>
                <a:ea typeface="Raleway"/>
                <a:cs typeface="Raleway"/>
                <a:sym typeface="Raleway"/>
              </a:rPr>
              <a:t>Implementation</a:t>
            </a:r>
            <a:endParaRPr/>
          </a:p>
          <a:p>
            <a:pPr marL="0" marR="0" lvl="0" indent="0" algn="l" rtl="0">
              <a:spcBef>
                <a:spcPts val="0"/>
              </a:spcBef>
              <a:spcAft>
                <a:spcPts val="0"/>
              </a:spcAft>
              <a:buNone/>
            </a:pPr>
            <a:endParaRPr sz="2400" b="1">
              <a:solidFill>
                <a:schemeClr val="dk1"/>
              </a:solidFill>
              <a:latin typeface="Raleway"/>
              <a:ea typeface="Raleway"/>
              <a:cs typeface="Raleway"/>
              <a:sym typeface="Raleway"/>
            </a:endParaRPr>
          </a:p>
          <a:p>
            <a:pPr marL="285750" marR="0" lvl="0" indent="-285750" algn="l" rtl="0">
              <a:spcBef>
                <a:spcPts val="0"/>
              </a:spcBef>
              <a:spcAft>
                <a:spcPts val="0"/>
              </a:spcAft>
              <a:buClr>
                <a:schemeClr val="lt1"/>
              </a:buClr>
              <a:buSzPts val="2400"/>
              <a:buFont typeface="Arial"/>
              <a:buChar char="•"/>
            </a:pPr>
            <a:r>
              <a:rPr lang="en-US" sz="2400">
                <a:solidFill>
                  <a:srgbClr val="FFFFFF"/>
                </a:solidFill>
                <a:latin typeface="Raleway"/>
                <a:ea typeface="Raleway"/>
                <a:cs typeface="Raleway"/>
                <a:sym typeface="Raleway"/>
              </a:rPr>
              <a:t>Less Capital Intensive</a:t>
            </a:r>
            <a:endParaRPr/>
          </a:p>
          <a:p>
            <a:pPr marL="285750" marR="0" lvl="0" indent="-285750" algn="l" rtl="0">
              <a:spcBef>
                <a:spcPts val="0"/>
              </a:spcBef>
              <a:spcAft>
                <a:spcPts val="0"/>
              </a:spcAft>
              <a:buClr>
                <a:schemeClr val="lt1"/>
              </a:buClr>
              <a:buSzPts val="2400"/>
              <a:buFont typeface="Arial"/>
              <a:buChar char="•"/>
            </a:pPr>
            <a:r>
              <a:rPr lang="en-US" sz="2400">
                <a:solidFill>
                  <a:srgbClr val="FFFFFF"/>
                </a:solidFill>
                <a:latin typeface="Raleway"/>
                <a:ea typeface="Raleway"/>
                <a:cs typeface="Raleway"/>
                <a:sym typeface="Raleway"/>
              </a:rPr>
              <a:t>Hiring of valet driver is done through rigorous training and test.</a:t>
            </a:r>
            <a:endParaRPr/>
          </a:p>
          <a:p>
            <a:pPr marL="285750" marR="0" lvl="0" indent="-285750" algn="l" rtl="0">
              <a:spcBef>
                <a:spcPts val="0"/>
              </a:spcBef>
              <a:spcAft>
                <a:spcPts val="0"/>
              </a:spcAft>
              <a:buClr>
                <a:schemeClr val="lt1"/>
              </a:buClr>
              <a:buSzPts val="2400"/>
              <a:buFont typeface="Arial"/>
              <a:buChar char="•"/>
            </a:pPr>
            <a:r>
              <a:rPr lang="en-US" sz="2400">
                <a:solidFill>
                  <a:srgbClr val="FFFFFF"/>
                </a:solidFill>
                <a:latin typeface="Raleway"/>
                <a:ea typeface="Raleway"/>
                <a:cs typeface="Raleway"/>
                <a:sym typeface="Raleway"/>
              </a:rPr>
              <a:t>Collaborations with event management companies (Example Sunburn, College Fests, Craftworld Events)</a:t>
            </a:r>
            <a:endParaRPr/>
          </a:p>
          <a:p>
            <a:pPr marL="285750" marR="0" lvl="0" indent="-133350" algn="l" rtl="0">
              <a:spcBef>
                <a:spcPts val="0"/>
              </a:spcBef>
              <a:spcAft>
                <a:spcPts val="0"/>
              </a:spcAft>
              <a:buClr>
                <a:schemeClr val="lt1"/>
              </a:buClr>
              <a:buSzPts val="2400"/>
              <a:buFont typeface="Arial"/>
              <a:buNone/>
            </a:pPr>
            <a:endParaRPr sz="2400">
              <a:solidFill>
                <a:srgbClr val="FFFFFF"/>
              </a:solidFill>
              <a:latin typeface="Raleway"/>
              <a:ea typeface="Raleway"/>
              <a:cs typeface="Raleway"/>
              <a:sym typeface="Raleway"/>
            </a:endParaRPr>
          </a:p>
          <a:p>
            <a:pPr marL="285750" marR="0" lvl="0" indent="-133350" algn="l" rtl="0">
              <a:spcBef>
                <a:spcPts val="0"/>
              </a:spcBef>
              <a:spcAft>
                <a:spcPts val="0"/>
              </a:spcAft>
              <a:buClr>
                <a:schemeClr val="lt1"/>
              </a:buClr>
              <a:buSzPts val="2400"/>
              <a:buFont typeface="Arial"/>
              <a:buNone/>
            </a:pPr>
            <a:endParaRPr sz="2400">
              <a:solidFill>
                <a:srgbClr val="FFFFFF"/>
              </a:solidFill>
              <a:latin typeface="Raleway"/>
              <a:ea typeface="Raleway"/>
              <a:cs typeface="Raleway"/>
              <a:sym typeface="Raleway"/>
            </a:endParaRPr>
          </a:p>
          <a:p>
            <a:pPr marL="285750" marR="0" lvl="0" indent="-133350" algn="l" rtl="0">
              <a:spcBef>
                <a:spcPts val="0"/>
              </a:spcBef>
              <a:spcAft>
                <a:spcPts val="0"/>
              </a:spcAft>
              <a:buClr>
                <a:schemeClr val="lt1"/>
              </a:buClr>
              <a:buSzPts val="2400"/>
              <a:buFont typeface="Arial"/>
              <a:buNone/>
            </a:pPr>
            <a:endParaRPr sz="2400">
              <a:solidFill>
                <a:srgbClr val="FFFFFF"/>
              </a:solidFill>
              <a:latin typeface="Raleway"/>
              <a:ea typeface="Raleway"/>
              <a:cs typeface="Raleway"/>
              <a:sym typeface="Raleway"/>
            </a:endParaRPr>
          </a:p>
          <a:p>
            <a:pPr marL="0" marR="0" lvl="0" indent="0" algn="l" rtl="0">
              <a:spcBef>
                <a:spcPts val="0"/>
              </a:spcBef>
              <a:spcAft>
                <a:spcPts val="0"/>
              </a:spcAft>
              <a:buNone/>
            </a:pPr>
            <a:endParaRPr sz="2400">
              <a:solidFill>
                <a:srgbClr val="FFFFFF"/>
              </a:solidFill>
              <a:latin typeface="Raleway"/>
              <a:ea typeface="Raleway"/>
              <a:cs typeface="Raleway"/>
              <a:sym typeface="Raleway"/>
            </a:endParaRPr>
          </a:p>
          <a:p>
            <a:pPr marL="285750" marR="0" lvl="0" indent="-133350" algn="l" rtl="0">
              <a:spcBef>
                <a:spcPts val="0"/>
              </a:spcBef>
              <a:spcAft>
                <a:spcPts val="0"/>
              </a:spcAft>
              <a:buClr>
                <a:schemeClr val="dk1"/>
              </a:buClr>
              <a:buSzPts val="2400"/>
              <a:buFont typeface="Arial"/>
              <a:buNone/>
            </a:pPr>
            <a:endParaRPr sz="2400">
              <a:solidFill>
                <a:schemeClr val="lt1"/>
              </a:solidFill>
              <a:latin typeface="Raleway"/>
              <a:ea typeface="Raleway"/>
              <a:cs typeface="Raleway"/>
              <a:sym typeface="Raleway"/>
            </a:endParaRPr>
          </a:p>
          <a:p>
            <a:pPr marL="285750" marR="0" lvl="0" indent="-133350" algn="l" rtl="0">
              <a:spcBef>
                <a:spcPts val="0"/>
              </a:spcBef>
              <a:spcAft>
                <a:spcPts val="0"/>
              </a:spcAft>
              <a:buClr>
                <a:schemeClr val="dk1"/>
              </a:buClr>
              <a:buSzPts val="2400"/>
              <a:buFont typeface="Arial"/>
              <a:buNone/>
            </a:pPr>
            <a:endParaRPr sz="2400">
              <a:solidFill>
                <a:srgbClr val="FFFFFF"/>
              </a:solidFill>
              <a:latin typeface="Raleway"/>
              <a:ea typeface="Raleway"/>
              <a:cs typeface="Raleway"/>
              <a:sym typeface="Raleway"/>
            </a:endParaRPr>
          </a:p>
        </p:txBody>
      </p:sp>
      <p:sp>
        <p:nvSpPr>
          <p:cNvPr id="409" name="Google Shape;409;p52"/>
          <p:cNvSpPr txBox="1"/>
          <p:nvPr/>
        </p:nvSpPr>
        <p:spPr>
          <a:xfrm>
            <a:off x="6744072" y="1988840"/>
            <a:ext cx="54479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Raleway"/>
                <a:ea typeface="Raleway"/>
                <a:cs typeface="Raleway"/>
                <a:sym typeface="Raleway"/>
              </a:rPr>
              <a:t>Goals for next 12 months</a:t>
            </a:r>
            <a:endParaRPr/>
          </a:p>
        </p:txBody>
      </p:sp>
      <p:sp>
        <p:nvSpPr>
          <p:cNvPr id="410" name="Google Shape;410;p52"/>
          <p:cNvSpPr txBox="1"/>
          <p:nvPr/>
        </p:nvSpPr>
        <p:spPr>
          <a:xfrm>
            <a:off x="6850814" y="2818969"/>
            <a:ext cx="471779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FF"/>
                </a:solidFill>
                <a:latin typeface="Raleway"/>
                <a:ea typeface="Raleway"/>
                <a:cs typeface="Raleway"/>
                <a:sym typeface="Raleway"/>
              </a:rPr>
              <a:t>Having 500,000 active users.</a:t>
            </a:r>
            <a:endParaRPr/>
          </a:p>
        </p:txBody>
      </p:sp>
      <p:sp>
        <p:nvSpPr>
          <p:cNvPr id="411" name="Google Shape;411;p52"/>
          <p:cNvSpPr txBox="1"/>
          <p:nvPr/>
        </p:nvSpPr>
        <p:spPr>
          <a:xfrm>
            <a:off x="6850814" y="3699611"/>
            <a:ext cx="54479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Raleway"/>
                <a:ea typeface="Raleway"/>
                <a:cs typeface="Raleway"/>
                <a:sym typeface="Raleway"/>
              </a:rPr>
              <a:t>Milestones achieved </a:t>
            </a:r>
            <a:endParaRPr/>
          </a:p>
        </p:txBody>
      </p:sp>
      <p:sp>
        <p:nvSpPr>
          <p:cNvPr id="412" name="Google Shape;412;p52"/>
          <p:cNvSpPr txBox="1"/>
          <p:nvPr/>
        </p:nvSpPr>
        <p:spPr>
          <a:xfrm>
            <a:off x="6960096" y="4566536"/>
            <a:ext cx="471779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FF"/>
                </a:solidFill>
                <a:latin typeface="Raleway"/>
                <a:ea typeface="Raleway"/>
                <a:cs typeface="Raleway"/>
                <a:sym typeface="Raleway"/>
              </a:rPr>
              <a:t>Registration achieved of our company name.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3"/>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t>Legal Identity</a:t>
            </a:r>
            <a:endParaRPr/>
          </a:p>
        </p:txBody>
      </p:sp>
      <p:sp>
        <p:nvSpPr>
          <p:cNvPr id="418" name="Google Shape;418;p53"/>
          <p:cNvSpPr txBox="1">
            <a:spLocks noGrp="1"/>
          </p:cNvSpPr>
          <p:nvPr>
            <p:ph type="body" idx="1"/>
          </p:nvPr>
        </p:nvSpPr>
        <p:spPr>
          <a:xfrm>
            <a:off x="3222317" y="1730137"/>
            <a:ext cx="8428800" cy="4003200"/>
          </a:xfrm>
          <a:prstGeom prst="rect">
            <a:avLst/>
          </a:prstGeom>
          <a:noFill/>
          <a:ln>
            <a:noFill/>
          </a:ln>
        </p:spPr>
        <p:txBody>
          <a:bodyPr spcFirstLastPara="1" wrap="square" lIns="91425" tIns="91425" rIns="91425" bIns="91425" anchor="t" anchorCtr="0">
            <a:noAutofit/>
          </a:bodyPr>
          <a:lstStyle/>
          <a:p>
            <a:pPr marL="152396" lvl="0" indent="0" algn="l" rtl="0">
              <a:lnSpc>
                <a:spcPct val="115000"/>
              </a:lnSpc>
              <a:spcBef>
                <a:spcPts val="0"/>
              </a:spcBef>
              <a:spcAft>
                <a:spcPts val="0"/>
              </a:spcAft>
              <a:buSzPts val="1800"/>
              <a:buNone/>
            </a:pPr>
            <a:r>
              <a:rPr lang="en-US" b="1"/>
              <a:t>Key Legal Compliances</a:t>
            </a:r>
            <a:endParaRPr/>
          </a:p>
          <a:p>
            <a:pPr marL="609585" lvl="0" indent="-457188" algn="l" rtl="0">
              <a:lnSpc>
                <a:spcPct val="115000"/>
              </a:lnSpc>
              <a:spcBef>
                <a:spcPts val="0"/>
              </a:spcBef>
              <a:spcAft>
                <a:spcPts val="0"/>
              </a:spcAft>
              <a:buSzPts val="1800"/>
              <a:buChar char="●"/>
            </a:pPr>
            <a:r>
              <a:rPr lang="en-US"/>
              <a:t>For car parking spaces law: Delhi Maintenance and Management of Parking Places Rules 2019 under Motor Vehicles Act</a:t>
            </a:r>
            <a:endParaRPr/>
          </a:p>
          <a:p>
            <a:pPr marL="609585" lvl="0" indent="-457188" algn="l" rtl="0">
              <a:lnSpc>
                <a:spcPct val="115000"/>
              </a:lnSpc>
              <a:spcBef>
                <a:spcPts val="0"/>
              </a:spcBef>
              <a:spcAft>
                <a:spcPts val="0"/>
              </a:spcAft>
              <a:buSzPts val="1800"/>
              <a:buChar char="●"/>
            </a:pPr>
            <a:r>
              <a:rPr lang="en-US"/>
              <a:t>Motor Transport Workers Act, 1961</a:t>
            </a:r>
            <a:endParaRPr/>
          </a:p>
          <a:p>
            <a:pPr marL="609585" lvl="0" indent="-457188" algn="l" rtl="0">
              <a:lnSpc>
                <a:spcPct val="115000"/>
              </a:lnSpc>
              <a:spcBef>
                <a:spcPts val="0"/>
              </a:spcBef>
              <a:spcAft>
                <a:spcPts val="0"/>
              </a:spcAft>
              <a:buSzPts val="1800"/>
              <a:buChar char="●"/>
            </a:pPr>
            <a:r>
              <a:rPr lang="en-US"/>
              <a:t>Information Technology Act, 2000 (for app)</a:t>
            </a:r>
            <a:endParaRPr/>
          </a:p>
          <a:p>
            <a:pPr marL="609585" lvl="0" indent="-457188" algn="l" rtl="0">
              <a:lnSpc>
                <a:spcPct val="115000"/>
              </a:lnSpc>
              <a:spcBef>
                <a:spcPts val="0"/>
              </a:spcBef>
              <a:spcAft>
                <a:spcPts val="0"/>
              </a:spcAft>
              <a:buSzPts val="1800"/>
              <a:buChar char="●"/>
            </a:pPr>
            <a:r>
              <a:rPr lang="en-US"/>
              <a:t>24/7 call centre</a:t>
            </a:r>
            <a:endParaRPr/>
          </a:p>
          <a:p>
            <a:pPr marL="609585" lvl="0" indent="-457188" algn="l" rtl="0">
              <a:lnSpc>
                <a:spcPct val="115000"/>
              </a:lnSpc>
              <a:spcBef>
                <a:spcPts val="0"/>
              </a:spcBef>
              <a:spcAft>
                <a:spcPts val="0"/>
              </a:spcAft>
              <a:buSzPts val="1800"/>
              <a:buChar char="●"/>
            </a:pPr>
            <a:r>
              <a:rPr lang="en-US"/>
              <a:t>App-based customer service &amp; grievance redressal officer</a:t>
            </a:r>
            <a:endParaRPr/>
          </a:p>
          <a:p>
            <a:pPr marL="609585" lvl="0" indent="-457188" algn="l" rtl="0">
              <a:lnSpc>
                <a:spcPct val="115000"/>
              </a:lnSpc>
              <a:spcBef>
                <a:spcPts val="0"/>
              </a:spcBef>
              <a:spcAft>
                <a:spcPts val="0"/>
              </a:spcAft>
              <a:buSzPts val="1800"/>
              <a:buChar char="●"/>
            </a:pPr>
            <a:r>
              <a:rPr lang="en-US"/>
              <a:t>Make all the necessary back-end customer support</a:t>
            </a:r>
            <a:endParaRPr/>
          </a:p>
          <a:p>
            <a:pPr marL="609585" lvl="0" indent="-457188" algn="l" rtl="0">
              <a:lnSpc>
                <a:spcPct val="115000"/>
              </a:lnSpc>
              <a:spcBef>
                <a:spcPts val="0"/>
              </a:spcBef>
              <a:spcAft>
                <a:spcPts val="0"/>
              </a:spcAft>
              <a:buSzPts val="1800"/>
              <a:buChar char="●"/>
            </a:pPr>
            <a:r>
              <a:rPr lang="en-US"/>
              <a:t>Verification of the drivers:  required to maintain a record of personal details about drivers including their PAN card, voter-ID card and the contact details of family members. The drivers, for their part, have to hold a KYC-compliant bank account to register with the aggregators.</a:t>
            </a:r>
            <a:endParaRPr/>
          </a:p>
          <a:p>
            <a:pPr marL="152396" lvl="0" indent="0" algn="l" rtl="0">
              <a:lnSpc>
                <a:spcPct val="115000"/>
              </a:lnSpc>
              <a:spcBef>
                <a:spcPts val="0"/>
              </a:spcBef>
              <a:spcAft>
                <a:spcPts val="0"/>
              </a:spcAft>
              <a:buSzPts val="1800"/>
              <a:buNone/>
            </a:pPr>
            <a:endParaRPr/>
          </a:p>
        </p:txBody>
      </p:sp>
      <p:pic>
        <p:nvPicPr>
          <p:cNvPr id="419" name="Google Shape;419;p53"/>
          <p:cNvPicPr preferRelativeResize="0"/>
          <p:nvPr/>
        </p:nvPicPr>
        <p:blipFill rotWithShape="1">
          <a:blip r:embed="rId3">
            <a:alphaModFix/>
          </a:blip>
          <a:srcRect/>
          <a:stretch/>
        </p:blipFill>
        <p:spPr>
          <a:xfrm>
            <a:off x="338879" y="2234017"/>
            <a:ext cx="2389965" cy="23899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Effect transition="in" filter="fade">
                                      <p:cBhvr>
                                        <p:cTn id="7" dur="500"/>
                                        <p:tgtEl>
                                          <p:spTgt spid="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8">
                                            <p:txEl>
                                              <p:pRg st="1" end="1"/>
                                            </p:txEl>
                                          </p:spTgt>
                                        </p:tgtEl>
                                        <p:attrNameLst>
                                          <p:attrName>style.visibility</p:attrName>
                                        </p:attrNameLst>
                                      </p:cBhvr>
                                      <p:to>
                                        <p:strVal val="visible"/>
                                      </p:to>
                                    </p:set>
                                    <p:animEffect transition="in" filter="fade">
                                      <p:cBhvr>
                                        <p:cTn id="12" dur="500"/>
                                        <p:tgtEl>
                                          <p:spTgt spid="4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8">
                                            <p:txEl>
                                              <p:pRg st="2" end="2"/>
                                            </p:txEl>
                                          </p:spTgt>
                                        </p:tgtEl>
                                        <p:attrNameLst>
                                          <p:attrName>style.visibility</p:attrName>
                                        </p:attrNameLst>
                                      </p:cBhvr>
                                      <p:to>
                                        <p:strVal val="visible"/>
                                      </p:to>
                                    </p:set>
                                    <p:animEffect transition="in" filter="fade">
                                      <p:cBhvr>
                                        <p:cTn id="17" dur="500"/>
                                        <p:tgtEl>
                                          <p:spTgt spid="4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8">
                                            <p:txEl>
                                              <p:pRg st="3" end="3"/>
                                            </p:txEl>
                                          </p:spTgt>
                                        </p:tgtEl>
                                        <p:attrNameLst>
                                          <p:attrName>style.visibility</p:attrName>
                                        </p:attrNameLst>
                                      </p:cBhvr>
                                      <p:to>
                                        <p:strVal val="visible"/>
                                      </p:to>
                                    </p:set>
                                    <p:animEffect transition="in" filter="fade">
                                      <p:cBhvr>
                                        <p:cTn id="22" dur="500"/>
                                        <p:tgtEl>
                                          <p:spTgt spid="4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8">
                                            <p:txEl>
                                              <p:pRg st="4" end="4"/>
                                            </p:txEl>
                                          </p:spTgt>
                                        </p:tgtEl>
                                        <p:attrNameLst>
                                          <p:attrName>style.visibility</p:attrName>
                                        </p:attrNameLst>
                                      </p:cBhvr>
                                      <p:to>
                                        <p:strVal val="visible"/>
                                      </p:to>
                                    </p:set>
                                    <p:animEffect transition="in" filter="fade">
                                      <p:cBhvr>
                                        <p:cTn id="27" dur="500"/>
                                        <p:tgtEl>
                                          <p:spTgt spid="4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8">
                                            <p:txEl>
                                              <p:pRg st="5" end="5"/>
                                            </p:txEl>
                                          </p:spTgt>
                                        </p:tgtEl>
                                        <p:attrNameLst>
                                          <p:attrName>style.visibility</p:attrName>
                                        </p:attrNameLst>
                                      </p:cBhvr>
                                      <p:to>
                                        <p:strVal val="visible"/>
                                      </p:to>
                                    </p:set>
                                    <p:animEffect transition="in" filter="fade">
                                      <p:cBhvr>
                                        <p:cTn id="32" dur="500"/>
                                        <p:tgtEl>
                                          <p:spTgt spid="4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8">
                                            <p:txEl>
                                              <p:pRg st="6" end="6"/>
                                            </p:txEl>
                                          </p:spTgt>
                                        </p:tgtEl>
                                        <p:attrNameLst>
                                          <p:attrName>style.visibility</p:attrName>
                                        </p:attrNameLst>
                                      </p:cBhvr>
                                      <p:to>
                                        <p:strVal val="visible"/>
                                      </p:to>
                                    </p:set>
                                    <p:animEffect transition="in" filter="fade">
                                      <p:cBhvr>
                                        <p:cTn id="37" dur="500"/>
                                        <p:tgtEl>
                                          <p:spTgt spid="4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8">
                                            <p:txEl>
                                              <p:pRg st="7" end="7"/>
                                            </p:txEl>
                                          </p:spTgt>
                                        </p:tgtEl>
                                        <p:attrNameLst>
                                          <p:attrName>style.visibility</p:attrName>
                                        </p:attrNameLst>
                                      </p:cBhvr>
                                      <p:to>
                                        <p:strVal val="visible"/>
                                      </p:to>
                                    </p:set>
                                    <p:animEffect transition="in" filter="fade">
                                      <p:cBhvr>
                                        <p:cTn id="42" dur="500"/>
                                        <p:tgtEl>
                                          <p:spTgt spid="4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8">
                                            <p:txEl>
                                              <p:pRg st="8" end="8"/>
                                            </p:txEl>
                                          </p:spTgt>
                                        </p:tgtEl>
                                        <p:attrNameLst>
                                          <p:attrName>style.visibility</p:attrName>
                                        </p:attrNameLst>
                                      </p:cBhvr>
                                      <p:to>
                                        <p:strVal val="visible"/>
                                      </p:to>
                                    </p:set>
                                    <p:animEffect transition="in" filter="fade">
                                      <p:cBhvr>
                                        <p:cTn id="47" dur="500"/>
                                        <p:tgtEl>
                                          <p:spTgt spid="4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4"/>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t>Legal Identity</a:t>
            </a:r>
            <a:endParaRPr/>
          </a:p>
        </p:txBody>
      </p:sp>
      <p:sp>
        <p:nvSpPr>
          <p:cNvPr id="425" name="Google Shape;425;p54"/>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p>
            <a:pPr marL="152396" lvl="0" indent="0" algn="just" rtl="0">
              <a:lnSpc>
                <a:spcPct val="107000"/>
              </a:lnSpc>
              <a:spcBef>
                <a:spcPts val="0"/>
              </a:spcBef>
              <a:spcAft>
                <a:spcPts val="0"/>
              </a:spcAft>
              <a:buSzPts val="1800"/>
              <a:buNone/>
            </a:pPr>
            <a:r>
              <a:rPr lang="en-US" sz="1800" b="1">
                <a:latin typeface="Calibri"/>
                <a:ea typeface="Calibri"/>
                <a:cs typeface="Calibri"/>
                <a:sym typeface="Calibri"/>
              </a:rPr>
              <a:t>Company Incorporation</a:t>
            </a:r>
            <a:endParaRPr/>
          </a:p>
          <a:p>
            <a:pPr marL="609585" lvl="0" indent="-457188" algn="l" rtl="0">
              <a:lnSpc>
                <a:spcPct val="115000"/>
              </a:lnSpc>
              <a:spcBef>
                <a:spcPts val="800"/>
              </a:spcBef>
              <a:spcAft>
                <a:spcPts val="0"/>
              </a:spcAft>
              <a:buSzPts val="1800"/>
              <a:buChar char="●"/>
            </a:pPr>
            <a:r>
              <a:rPr lang="en-US"/>
              <a:t>App Developers</a:t>
            </a:r>
            <a:endParaRPr/>
          </a:p>
          <a:p>
            <a:pPr marL="609585" lvl="0" indent="-457188" algn="l" rtl="0">
              <a:lnSpc>
                <a:spcPct val="115000"/>
              </a:lnSpc>
              <a:spcBef>
                <a:spcPts val="0"/>
              </a:spcBef>
              <a:spcAft>
                <a:spcPts val="0"/>
              </a:spcAft>
              <a:buSzPts val="1800"/>
              <a:buChar char="●"/>
            </a:pPr>
            <a:r>
              <a:rPr lang="en-US"/>
              <a:t>Name reservation for new company</a:t>
            </a:r>
            <a:endParaRPr/>
          </a:p>
          <a:p>
            <a:pPr marL="609585" lvl="0" indent="-457188" algn="l" rtl="0">
              <a:lnSpc>
                <a:spcPct val="115000"/>
              </a:lnSpc>
              <a:spcBef>
                <a:spcPts val="0"/>
              </a:spcBef>
              <a:spcAft>
                <a:spcPts val="0"/>
              </a:spcAft>
              <a:buSzPts val="1800"/>
              <a:buChar char="●"/>
            </a:pPr>
            <a:r>
              <a:rPr lang="en-US" b="0" i="0">
                <a:solidFill>
                  <a:srgbClr val="202124"/>
                </a:solidFill>
                <a:latin typeface="Roboto"/>
                <a:ea typeface="Roboto"/>
                <a:cs typeface="Roboto"/>
                <a:sym typeface="Roboto"/>
              </a:rPr>
              <a:t>Incorporation</a:t>
            </a:r>
            <a:endParaRPr/>
          </a:p>
          <a:p>
            <a:pPr marL="609585" lvl="0" indent="-457188" algn="l" rtl="0">
              <a:lnSpc>
                <a:spcPct val="115000"/>
              </a:lnSpc>
              <a:spcBef>
                <a:spcPts val="0"/>
              </a:spcBef>
              <a:spcAft>
                <a:spcPts val="0"/>
              </a:spcAft>
              <a:buSzPts val="1800"/>
              <a:buChar char="●"/>
            </a:pPr>
            <a:r>
              <a:rPr lang="en-US" b="0" i="0">
                <a:solidFill>
                  <a:srgbClr val="202124"/>
                </a:solidFill>
                <a:latin typeface="Roboto"/>
                <a:ea typeface="Roboto"/>
                <a:cs typeface="Roboto"/>
                <a:sym typeface="Roboto"/>
              </a:rPr>
              <a:t>DIN allotment </a:t>
            </a:r>
            <a:endParaRPr/>
          </a:p>
          <a:p>
            <a:pPr marL="609585" lvl="0" indent="-457188" algn="l" rtl="0">
              <a:lnSpc>
                <a:spcPct val="115000"/>
              </a:lnSpc>
              <a:spcBef>
                <a:spcPts val="0"/>
              </a:spcBef>
              <a:spcAft>
                <a:spcPts val="0"/>
              </a:spcAft>
              <a:buSzPts val="1800"/>
              <a:buChar char="●"/>
            </a:pPr>
            <a:r>
              <a:rPr lang="en-US" b="0" i="0">
                <a:solidFill>
                  <a:srgbClr val="202124"/>
                </a:solidFill>
                <a:latin typeface="Roboto"/>
                <a:ea typeface="Roboto"/>
                <a:cs typeface="Roboto"/>
                <a:sym typeface="Roboto"/>
              </a:rPr>
              <a:t>Mandatory issue of PAN </a:t>
            </a:r>
            <a:endParaRPr/>
          </a:p>
          <a:p>
            <a:pPr marL="609585" lvl="0" indent="-457188" algn="l" rtl="0">
              <a:lnSpc>
                <a:spcPct val="115000"/>
              </a:lnSpc>
              <a:spcBef>
                <a:spcPts val="0"/>
              </a:spcBef>
              <a:spcAft>
                <a:spcPts val="0"/>
              </a:spcAft>
              <a:buSzPts val="1800"/>
              <a:buChar char="●"/>
            </a:pPr>
            <a:r>
              <a:rPr lang="en-US" b="0" i="0">
                <a:solidFill>
                  <a:srgbClr val="202124"/>
                </a:solidFill>
                <a:latin typeface="Roboto"/>
                <a:ea typeface="Roboto"/>
                <a:cs typeface="Roboto"/>
                <a:sym typeface="Roboto"/>
              </a:rPr>
              <a:t>Mandatory issue of TAN </a:t>
            </a:r>
            <a:endParaRPr/>
          </a:p>
          <a:p>
            <a:pPr marL="609585" lvl="0" indent="-457188" algn="l" rtl="0">
              <a:lnSpc>
                <a:spcPct val="115000"/>
              </a:lnSpc>
              <a:spcBef>
                <a:spcPts val="0"/>
              </a:spcBef>
              <a:spcAft>
                <a:spcPts val="0"/>
              </a:spcAft>
              <a:buSzPts val="1800"/>
              <a:buChar char="●"/>
            </a:pPr>
            <a:r>
              <a:rPr lang="en-US" b="0" i="0">
                <a:solidFill>
                  <a:srgbClr val="202124"/>
                </a:solidFill>
                <a:latin typeface="Roboto"/>
                <a:ea typeface="Roboto"/>
                <a:cs typeface="Roboto"/>
                <a:sym typeface="Roboto"/>
              </a:rPr>
              <a:t>Mandatory issue of EPFO registration </a:t>
            </a:r>
            <a:endParaRPr/>
          </a:p>
          <a:p>
            <a:pPr marL="609585" lvl="0" indent="-457188" algn="l" rtl="0">
              <a:lnSpc>
                <a:spcPct val="115000"/>
              </a:lnSpc>
              <a:spcBef>
                <a:spcPts val="0"/>
              </a:spcBef>
              <a:spcAft>
                <a:spcPts val="0"/>
              </a:spcAft>
              <a:buSzPts val="1800"/>
              <a:buChar char="●"/>
            </a:pPr>
            <a:r>
              <a:rPr lang="en-US" b="0" i="0">
                <a:solidFill>
                  <a:srgbClr val="202124"/>
                </a:solidFill>
                <a:latin typeface="Roboto"/>
                <a:ea typeface="Roboto"/>
                <a:cs typeface="Roboto"/>
                <a:sym typeface="Roboto"/>
              </a:rPr>
              <a:t>Mandatory issue of ESIC registration </a:t>
            </a:r>
            <a:endParaRPr/>
          </a:p>
          <a:p>
            <a:pPr marL="609585" lvl="0" indent="-457188" algn="l" rtl="0">
              <a:lnSpc>
                <a:spcPct val="115000"/>
              </a:lnSpc>
              <a:spcBef>
                <a:spcPts val="0"/>
              </a:spcBef>
              <a:spcAft>
                <a:spcPts val="0"/>
              </a:spcAft>
              <a:buSzPts val="1800"/>
              <a:buChar char="●"/>
            </a:pPr>
            <a:r>
              <a:rPr lang="en-US" b="0" i="0">
                <a:solidFill>
                  <a:srgbClr val="202124"/>
                </a:solidFill>
                <a:latin typeface="Roboto"/>
                <a:ea typeface="Roboto"/>
                <a:cs typeface="Roboto"/>
                <a:sym typeface="Roboto"/>
              </a:rPr>
              <a:t>Mandatory Opening of Bank Account for the Company</a:t>
            </a:r>
            <a:endParaRPr/>
          </a:p>
          <a:p>
            <a:pPr marL="609585" lvl="0" indent="-457188" algn="l" rtl="0">
              <a:lnSpc>
                <a:spcPct val="115000"/>
              </a:lnSpc>
              <a:spcBef>
                <a:spcPts val="0"/>
              </a:spcBef>
              <a:spcAft>
                <a:spcPts val="0"/>
              </a:spcAft>
              <a:buSzPts val="1800"/>
              <a:buChar char="●"/>
            </a:pPr>
            <a:r>
              <a:rPr lang="en-US" b="0" i="0">
                <a:solidFill>
                  <a:srgbClr val="202124"/>
                </a:solidFill>
                <a:latin typeface="Roboto"/>
                <a:ea typeface="Roboto"/>
                <a:cs typeface="Roboto"/>
                <a:sym typeface="Roboto"/>
              </a:rPr>
              <a:t>Allotment of GSTIN (if so applied for)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5"/>
          <p:cNvSpPr txBox="1">
            <a:spLocks noGrp="1"/>
          </p:cNvSpPr>
          <p:nvPr>
            <p:ph type="title"/>
          </p:nvPr>
        </p:nvSpPr>
        <p:spPr>
          <a:xfrm>
            <a:off x="377467" y="949533"/>
            <a:ext cx="11494000" cy="135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4800"/>
              <a:buNone/>
            </a:pPr>
            <a:r>
              <a:rPr lang="en-US" sz="5867"/>
              <a:t>RISK ANALYSIS</a:t>
            </a:r>
            <a:endParaRPr sz="5867"/>
          </a:p>
        </p:txBody>
      </p:sp>
      <p:sp>
        <p:nvSpPr>
          <p:cNvPr id="431" name="Google Shape;431;p55"/>
          <p:cNvSpPr/>
          <p:nvPr/>
        </p:nvSpPr>
        <p:spPr>
          <a:xfrm>
            <a:off x="525227" y="2109552"/>
            <a:ext cx="3506000" cy="3554765"/>
          </a:xfrm>
          <a:prstGeom prst="wedgeRectCallout">
            <a:avLst>
              <a:gd name="adj1" fmla="val -20833"/>
              <a:gd name="adj2" fmla="val 62500"/>
            </a:avLst>
          </a:pr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432" name="Google Shape;432;p55"/>
          <p:cNvSpPr/>
          <p:nvPr/>
        </p:nvSpPr>
        <p:spPr>
          <a:xfrm>
            <a:off x="4215579" y="2129619"/>
            <a:ext cx="3506000" cy="3554764"/>
          </a:xfrm>
          <a:prstGeom prst="wedgeRectCallout">
            <a:avLst>
              <a:gd name="adj1" fmla="val -20833"/>
              <a:gd name="adj2" fmla="val 62500"/>
            </a:avLst>
          </a:pr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433" name="Google Shape;433;p55"/>
          <p:cNvSpPr/>
          <p:nvPr/>
        </p:nvSpPr>
        <p:spPr>
          <a:xfrm>
            <a:off x="7953162" y="2129619"/>
            <a:ext cx="3506000" cy="3554764"/>
          </a:xfrm>
          <a:prstGeom prst="wedgeRectCallout">
            <a:avLst>
              <a:gd name="adj1" fmla="val -20833"/>
              <a:gd name="adj2" fmla="val 62500"/>
            </a:avLst>
          </a:pr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434" name="Google Shape;434;p55"/>
          <p:cNvSpPr txBox="1">
            <a:spLocks noGrp="1"/>
          </p:cNvSpPr>
          <p:nvPr>
            <p:ph type="title"/>
          </p:nvPr>
        </p:nvSpPr>
        <p:spPr>
          <a:xfrm>
            <a:off x="7939391" y="2192103"/>
            <a:ext cx="3686793" cy="2674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4800"/>
              <a:buNone/>
            </a:pPr>
            <a:r>
              <a:rPr lang="en-US" sz="2800"/>
              <a:t>Operational</a:t>
            </a:r>
            <a:endParaRPr sz="2800"/>
          </a:p>
          <a:p>
            <a:pPr marL="0" lvl="0" indent="0" algn="l" rtl="0">
              <a:lnSpc>
                <a:spcPct val="100000"/>
              </a:lnSpc>
              <a:spcBef>
                <a:spcPts val="1600"/>
              </a:spcBef>
              <a:spcAft>
                <a:spcPts val="1600"/>
              </a:spcAft>
              <a:buSzPts val="1867"/>
              <a:buNone/>
            </a:pPr>
            <a:r>
              <a:rPr lang="en-US" sz="1867" b="0"/>
              <a:t>Risk of Valet’s behaviour with customer</a:t>
            </a:r>
            <a:br>
              <a:rPr lang="en-US" sz="1867" b="0"/>
            </a:br>
            <a:r>
              <a:rPr lang="en-US" sz="1867" b="0"/>
              <a:t>Risk of consumption of objectionable items</a:t>
            </a:r>
            <a:br>
              <a:rPr lang="en-US" sz="1867" b="0"/>
            </a:br>
            <a:r>
              <a:rPr lang="en-US" sz="1867" b="0"/>
              <a:t>Risk of moving to competitors.</a:t>
            </a:r>
            <a:br>
              <a:rPr lang="en-US" sz="1867" b="0"/>
            </a:br>
            <a:r>
              <a:rPr lang="en-US" sz="1867" b="0"/>
              <a:t>Risk of availability of sufficient manpower</a:t>
            </a:r>
            <a:br>
              <a:rPr lang="en-US" sz="1867" b="0"/>
            </a:br>
            <a:r>
              <a:rPr lang="en-US" sz="1867" b="0"/>
              <a:t>Risk of lack of knowledgeable manpower </a:t>
            </a:r>
            <a:br>
              <a:rPr lang="en-US" sz="1867" b="0"/>
            </a:br>
            <a:endParaRPr sz="1867" b="0"/>
          </a:p>
        </p:txBody>
      </p:sp>
      <p:sp>
        <p:nvSpPr>
          <p:cNvPr id="435" name="Google Shape;435;p55"/>
          <p:cNvSpPr txBox="1">
            <a:spLocks noGrp="1"/>
          </p:cNvSpPr>
          <p:nvPr>
            <p:ph type="title"/>
          </p:nvPr>
        </p:nvSpPr>
        <p:spPr>
          <a:xfrm>
            <a:off x="623827" y="2281762"/>
            <a:ext cx="3308800" cy="2674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4800"/>
              <a:buNone/>
            </a:pPr>
            <a:r>
              <a:rPr lang="en-US" sz="2800"/>
              <a:t>Financial</a:t>
            </a:r>
            <a:br>
              <a:rPr lang="en-US" sz="2800"/>
            </a:br>
            <a:r>
              <a:rPr lang="en-US" sz="2800"/>
              <a:t/>
            </a:r>
            <a:br>
              <a:rPr lang="en-US" sz="2800"/>
            </a:br>
            <a:endParaRPr sz="2800"/>
          </a:p>
        </p:txBody>
      </p:sp>
      <p:sp>
        <p:nvSpPr>
          <p:cNvPr id="436" name="Google Shape;436;p55"/>
          <p:cNvSpPr txBox="1">
            <a:spLocks noGrp="1"/>
          </p:cNvSpPr>
          <p:nvPr>
            <p:ph type="title"/>
          </p:nvPr>
        </p:nvSpPr>
        <p:spPr>
          <a:xfrm>
            <a:off x="4252609" y="2851449"/>
            <a:ext cx="3686782" cy="3141899"/>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1867"/>
              <a:buNone/>
            </a:pPr>
            <a:r>
              <a:rPr lang="en-US" sz="1867" b="0">
                <a:solidFill>
                  <a:srgbClr val="FFFFFF"/>
                </a:solidFill>
                <a:latin typeface="Arial"/>
                <a:ea typeface="Arial"/>
                <a:cs typeface="Arial"/>
                <a:sym typeface="Arial"/>
              </a:rPr>
              <a:t>Risk of New entrants</a:t>
            </a:r>
            <a:br>
              <a:rPr lang="en-US" sz="1867" b="0">
                <a:solidFill>
                  <a:srgbClr val="FFFFFF"/>
                </a:solidFill>
                <a:latin typeface="Arial"/>
                <a:ea typeface="Arial"/>
                <a:cs typeface="Arial"/>
                <a:sym typeface="Arial"/>
              </a:rPr>
            </a:br>
            <a:r>
              <a:rPr lang="en-US" sz="1867" b="0">
                <a:solidFill>
                  <a:srgbClr val="FFFFFF"/>
                </a:solidFill>
                <a:latin typeface="Arial"/>
                <a:ea typeface="Arial"/>
                <a:cs typeface="Arial"/>
                <a:sym typeface="Arial"/>
              </a:rPr>
              <a:t>Risk of differentiated service</a:t>
            </a:r>
            <a:br>
              <a:rPr lang="en-US" sz="1867" b="0">
                <a:solidFill>
                  <a:srgbClr val="FFFFFF"/>
                </a:solidFill>
                <a:latin typeface="Arial"/>
                <a:ea typeface="Arial"/>
                <a:cs typeface="Arial"/>
                <a:sym typeface="Arial"/>
              </a:rPr>
            </a:br>
            <a:r>
              <a:rPr lang="en-US" sz="1867" b="0">
                <a:solidFill>
                  <a:srgbClr val="FFFFFF"/>
                </a:solidFill>
                <a:latin typeface="Arial"/>
                <a:ea typeface="Arial"/>
                <a:cs typeface="Arial"/>
                <a:sym typeface="Arial"/>
              </a:rPr>
              <a:t>Risk of Carelessly Parked</a:t>
            </a:r>
            <a:br>
              <a:rPr lang="en-US" sz="1867" b="0">
                <a:solidFill>
                  <a:srgbClr val="FFFFFF"/>
                </a:solidFill>
                <a:latin typeface="Arial"/>
                <a:ea typeface="Arial"/>
                <a:cs typeface="Arial"/>
                <a:sym typeface="Arial"/>
              </a:rPr>
            </a:br>
            <a:r>
              <a:rPr lang="en-US" sz="1867" b="0">
                <a:solidFill>
                  <a:srgbClr val="FFFFFF"/>
                </a:solidFill>
                <a:latin typeface="Arial"/>
                <a:ea typeface="Arial"/>
                <a:cs typeface="Arial"/>
                <a:sym typeface="Arial"/>
              </a:rPr>
              <a:t>Risk of availability of parking space</a:t>
            </a:r>
            <a:br>
              <a:rPr lang="en-US" sz="1867" b="0">
                <a:solidFill>
                  <a:srgbClr val="FFFFFF"/>
                </a:solidFill>
                <a:latin typeface="Arial"/>
                <a:ea typeface="Arial"/>
                <a:cs typeface="Arial"/>
                <a:sym typeface="Arial"/>
              </a:rPr>
            </a:br>
            <a:r>
              <a:rPr lang="en-US" sz="1867" b="0">
                <a:solidFill>
                  <a:srgbClr val="FFFFFF"/>
                </a:solidFill>
                <a:latin typeface="Arial"/>
                <a:ea typeface="Arial"/>
                <a:cs typeface="Arial"/>
                <a:sym typeface="Arial"/>
              </a:rPr>
              <a:t>Risk of driving skills of valet</a:t>
            </a:r>
            <a:br>
              <a:rPr lang="en-US" sz="1867" b="0">
                <a:solidFill>
                  <a:srgbClr val="FFFFFF"/>
                </a:solidFill>
                <a:latin typeface="Arial"/>
                <a:ea typeface="Arial"/>
                <a:cs typeface="Arial"/>
                <a:sym typeface="Arial"/>
              </a:rPr>
            </a:br>
            <a:r>
              <a:rPr lang="en-US" sz="1867" b="0">
                <a:solidFill>
                  <a:srgbClr val="FFFFFF"/>
                </a:solidFill>
                <a:latin typeface="Arial"/>
                <a:ea typeface="Arial"/>
                <a:cs typeface="Arial"/>
                <a:sym typeface="Arial"/>
              </a:rPr>
              <a:t>Risk of technical glitch in the application or connectivity.</a:t>
            </a:r>
            <a:r>
              <a:rPr lang="en-US" sz="1867">
                <a:solidFill>
                  <a:srgbClr val="FFFFFF"/>
                </a:solidFill>
                <a:latin typeface="Arial"/>
                <a:ea typeface="Arial"/>
                <a:cs typeface="Arial"/>
                <a:sym typeface="Arial"/>
              </a:rPr>
              <a:t/>
            </a:r>
            <a:br>
              <a:rPr lang="en-US" sz="1867">
                <a:solidFill>
                  <a:srgbClr val="FFFFFF"/>
                </a:solidFill>
                <a:latin typeface="Arial"/>
                <a:ea typeface="Arial"/>
                <a:cs typeface="Arial"/>
                <a:sym typeface="Arial"/>
              </a:rPr>
            </a:br>
            <a:r>
              <a:rPr lang="en-US" sz="1867">
                <a:solidFill>
                  <a:srgbClr val="FFFFFF"/>
                </a:solidFill>
                <a:latin typeface="Arial"/>
                <a:ea typeface="Arial"/>
                <a:cs typeface="Arial"/>
                <a:sym typeface="Arial"/>
              </a:rPr>
              <a:t/>
            </a:r>
            <a:br>
              <a:rPr lang="en-US" sz="1867">
                <a:solidFill>
                  <a:srgbClr val="FFFFFF"/>
                </a:solidFill>
                <a:latin typeface="Arial"/>
                <a:ea typeface="Arial"/>
                <a:cs typeface="Arial"/>
                <a:sym typeface="Arial"/>
              </a:rPr>
            </a:br>
            <a:endParaRPr sz="1867">
              <a:solidFill>
                <a:srgbClr val="FFFFFF"/>
              </a:solidFill>
              <a:latin typeface="Arial"/>
              <a:ea typeface="Arial"/>
              <a:cs typeface="Arial"/>
              <a:sym typeface="Arial"/>
            </a:endParaRPr>
          </a:p>
        </p:txBody>
      </p:sp>
      <p:sp>
        <p:nvSpPr>
          <p:cNvPr id="437" name="Google Shape;437;p55"/>
          <p:cNvSpPr txBox="1"/>
          <p:nvPr/>
        </p:nvSpPr>
        <p:spPr>
          <a:xfrm>
            <a:off x="377467" y="6203703"/>
            <a:ext cx="8325600" cy="34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600" i="1">
              <a:solidFill>
                <a:srgbClr val="FB8C00"/>
              </a:solidFill>
              <a:latin typeface="Lato"/>
              <a:ea typeface="Lato"/>
              <a:cs typeface="Lato"/>
              <a:sym typeface="Lato"/>
            </a:endParaRPr>
          </a:p>
        </p:txBody>
      </p:sp>
      <p:sp>
        <p:nvSpPr>
          <p:cNvPr id="438" name="Google Shape;438;p55"/>
          <p:cNvSpPr txBox="1"/>
          <p:nvPr/>
        </p:nvSpPr>
        <p:spPr>
          <a:xfrm>
            <a:off x="729318" y="3529303"/>
            <a:ext cx="3038764" cy="15289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a:solidFill>
                  <a:srgbClr val="FFFFFF"/>
                </a:solidFill>
                <a:latin typeface="Arial"/>
                <a:ea typeface="Arial"/>
                <a:cs typeface="Arial"/>
                <a:sym typeface="Arial"/>
              </a:rPr>
              <a:t>Risk of theft</a:t>
            </a:r>
            <a:endParaRPr/>
          </a:p>
          <a:p>
            <a:pPr marL="0" marR="0" lvl="0" indent="0" algn="l" rtl="0">
              <a:spcBef>
                <a:spcPts val="0"/>
              </a:spcBef>
              <a:spcAft>
                <a:spcPts val="0"/>
              </a:spcAft>
              <a:buNone/>
            </a:pPr>
            <a:r>
              <a:rPr lang="en-US" sz="1867">
                <a:solidFill>
                  <a:srgbClr val="FFFFFF"/>
                </a:solidFill>
                <a:latin typeface="Arial"/>
                <a:ea typeface="Arial"/>
                <a:cs typeface="Arial"/>
                <a:sym typeface="Arial"/>
              </a:rPr>
              <a:t>Risk of accident</a:t>
            </a:r>
            <a:endParaRPr/>
          </a:p>
          <a:p>
            <a:pPr marL="0" marR="0" lvl="0" indent="0" algn="l" rtl="0">
              <a:spcBef>
                <a:spcPts val="0"/>
              </a:spcBef>
              <a:spcAft>
                <a:spcPts val="0"/>
              </a:spcAft>
              <a:buNone/>
            </a:pPr>
            <a:r>
              <a:rPr lang="en-US" sz="1867">
                <a:solidFill>
                  <a:srgbClr val="FFFFFF"/>
                </a:solidFill>
                <a:latin typeface="Arial"/>
                <a:ea typeface="Arial"/>
                <a:cs typeface="Arial"/>
                <a:sym typeface="Arial"/>
              </a:rPr>
              <a:t>Risk of damage of else’s property</a:t>
            </a:r>
            <a:endParaRPr/>
          </a:p>
          <a:p>
            <a:pPr marL="380990" marR="0" lvl="0" indent="-262435" algn="l" rtl="0">
              <a:spcBef>
                <a:spcPts val="0"/>
              </a:spcBef>
              <a:spcAft>
                <a:spcPts val="0"/>
              </a:spcAft>
              <a:buClr>
                <a:srgbClr val="000000"/>
              </a:buClr>
              <a:buSzPts val="1867"/>
              <a:buFont typeface="Arial"/>
              <a:buNone/>
            </a:pPr>
            <a:endParaRPr sz="1867">
              <a:solidFill>
                <a:srgbClr val="FFFFFF"/>
              </a:solidFill>
              <a:latin typeface="Arial"/>
              <a:ea typeface="Arial"/>
              <a:cs typeface="Arial"/>
              <a:sym typeface="Arial"/>
            </a:endParaRPr>
          </a:p>
        </p:txBody>
      </p:sp>
      <p:sp>
        <p:nvSpPr>
          <p:cNvPr id="439" name="Google Shape;439;p55"/>
          <p:cNvSpPr txBox="1"/>
          <p:nvPr/>
        </p:nvSpPr>
        <p:spPr>
          <a:xfrm>
            <a:off x="4437073" y="2325299"/>
            <a:ext cx="219426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Raleway"/>
                <a:ea typeface="Raleway"/>
                <a:cs typeface="Raleway"/>
                <a:sym typeface="Raleway"/>
              </a:rPr>
              <a:t>Strategic</a:t>
            </a:r>
            <a:endParaRPr sz="2800" b="1">
              <a:solidFill>
                <a:schemeClr val="lt1"/>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500"/>
                                        <p:tgtEl>
                                          <p:spTgt spid="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6"/>
                                        </p:tgtEl>
                                        <p:attrNameLst>
                                          <p:attrName>style.visibility</p:attrName>
                                        </p:attrNameLst>
                                      </p:cBhvr>
                                      <p:to>
                                        <p:strVal val="visible"/>
                                      </p:to>
                                    </p:set>
                                    <p:animEffect transition="in" filter="fade">
                                      <p:cBhvr>
                                        <p:cTn id="12" dur="500"/>
                                        <p:tgtEl>
                                          <p:spTgt spid="4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4"/>
                                        </p:tgtEl>
                                        <p:attrNameLst>
                                          <p:attrName>style.visibility</p:attrName>
                                        </p:attrNameLst>
                                      </p:cBhvr>
                                      <p:to>
                                        <p:strVal val="visible"/>
                                      </p:to>
                                    </p:set>
                                    <p:animEffect transition="in" filter="fade">
                                      <p:cBhvr>
                                        <p:cTn id="17" dur="5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a:spLocks noGrp="1"/>
          </p:cNvSpPr>
          <p:nvPr>
            <p:ph type="title"/>
          </p:nvPr>
        </p:nvSpPr>
        <p:spPr>
          <a:xfrm>
            <a:off x="377467" y="949533"/>
            <a:ext cx="11508800" cy="51140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4800"/>
              <a:buNone/>
            </a:pPr>
            <a:r>
              <a:rPr lang="en-US"/>
              <a:t>Business Overview </a:t>
            </a:r>
            <a:endParaRPr>
              <a:solidFill>
                <a:schemeClr val="accent5"/>
              </a:solidFill>
            </a:endParaRPr>
          </a:p>
        </p:txBody>
      </p:sp>
      <p:grpSp>
        <p:nvGrpSpPr>
          <p:cNvPr id="179" name="Google Shape;179;p29"/>
          <p:cNvGrpSpPr/>
          <p:nvPr/>
        </p:nvGrpSpPr>
        <p:grpSpPr>
          <a:xfrm>
            <a:off x="3381988" y="2168589"/>
            <a:ext cx="4755612" cy="3523458"/>
            <a:chOff x="4996109" y="-135512"/>
            <a:chExt cx="2212050" cy="2642593"/>
          </a:xfrm>
        </p:grpSpPr>
        <p:pic>
          <p:nvPicPr>
            <p:cNvPr id="180" name="Google Shape;180;p29"/>
            <p:cNvPicPr preferRelativeResize="0"/>
            <p:nvPr/>
          </p:nvPicPr>
          <p:blipFill rotWithShape="1">
            <a:blip r:embed="rId3">
              <a:alphaModFix/>
            </a:blip>
            <a:srcRect/>
            <a:stretch/>
          </p:blipFill>
          <p:spPr>
            <a:xfrm>
              <a:off x="4996109" y="-26030"/>
              <a:ext cx="2212050" cy="2504994"/>
            </a:xfrm>
            <a:prstGeom prst="rect">
              <a:avLst/>
            </a:prstGeom>
            <a:noFill/>
            <a:ln>
              <a:noFill/>
            </a:ln>
          </p:spPr>
        </p:pic>
        <p:pic>
          <p:nvPicPr>
            <p:cNvPr id="181" name="Google Shape;181;p29" descr="Piece of duct tape sticking a note to the slide"/>
            <p:cNvPicPr preferRelativeResize="0"/>
            <p:nvPr/>
          </p:nvPicPr>
          <p:blipFill rotWithShape="1">
            <a:blip r:embed="rId4">
              <a:alphaModFix/>
            </a:blip>
            <a:srcRect l="9243" t="5926" r="2118" b="10011"/>
            <a:stretch/>
          </p:blipFill>
          <p:spPr>
            <a:xfrm rot="154826">
              <a:off x="5563504" y="-111456"/>
              <a:ext cx="1077273" cy="382687"/>
            </a:xfrm>
            <a:prstGeom prst="rect">
              <a:avLst/>
            </a:prstGeom>
            <a:noFill/>
            <a:ln>
              <a:noFill/>
            </a:ln>
          </p:spPr>
        </p:pic>
        <p:sp>
          <p:nvSpPr>
            <p:cNvPr id="182" name="Google Shape;182;p29"/>
            <p:cNvSpPr txBox="1"/>
            <p:nvPr/>
          </p:nvSpPr>
          <p:spPr>
            <a:xfrm>
              <a:off x="5188854" y="503081"/>
              <a:ext cx="1929000" cy="20040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US" sz="1600" b="1">
                  <a:solidFill>
                    <a:schemeClr val="dk2"/>
                  </a:solidFill>
                  <a:latin typeface="Raleway"/>
                  <a:ea typeface="Raleway"/>
                  <a:cs typeface="Raleway"/>
                  <a:sym typeface="Raleway"/>
                </a:rPr>
                <a:t>Valet operations are best employed:</a:t>
              </a:r>
              <a:endParaRPr sz="1600" b="1">
                <a:solidFill>
                  <a:schemeClr val="dk2"/>
                </a:solidFill>
                <a:latin typeface="Raleway"/>
                <a:ea typeface="Raleway"/>
                <a:cs typeface="Raleway"/>
                <a:sym typeface="Raleway"/>
              </a:endParaRPr>
            </a:p>
            <a:p>
              <a:pPr marL="609585" marR="0" lvl="0" indent="-406389" algn="l" rtl="0">
                <a:lnSpc>
                  <a:spcPct val="115000"/>
                </a:lnSpc>
                <a:spcBef>
                  <a:spcPts val="0"/>
                </a:spcBef>
                <a:spcAft>
                  <a:spcPts val="0"/>
                </a:spcAft>
                <a:buClr>
                  <a:schemeClr val="dk2"/>
                </a:buClr>
                <a:buSzPts val="1200"/>
                <a:buFont typeface="Raleway"/>
                <a:buAutoNum type="arabicPeriod"/>
              </a:pPr>
              <a:r>
                <a:rPr lang="en-US" sz="1600" b="1">
                  <a:solidFill>
                    <a:schemeClr val="dk2"/>
                  </a:solidFill>
                  <a:latin typeface="Raleway"/>
                  <a:ea typeface="Raleway"/>
                  <a:cs typeface="Raleway"/>
                  <a:sym typeface="Raleway"/>
                </a:rPr>
                <a:t>When an enhanced level of service is desired, </a:t>
              </a:r>
              <a:endParaRPr sz="1600" b="1">
                <a:solidFill>
                  <a:schemeClr val="dk2"/>
                </a:solidFill>
                <a:latin typeface="Raleway"/>
                <a:ea typeface="Raleway"/>
                <a:cs typeface="Raleway"/>
                <a:sym typeface="Raleway"/>
              </a:endParaRPr>
            </a:p>
            <a:p>
              <a:pPr marL="609585" marR="0" lvl="0" indent="-406389" algn="l" rtl="0">
                <a:lnSpc>
                  <a:spcPct val="115000"/>
                </a:lnSpc>
                <a:spcBef>
                  <a:spcPts val="0"/>
                </a:spcBef>
                <a:spcAft>
                  <a:spcPts val="0"/>
                </a:spcAft>
                <a:buClr>
                  <a:schemeClr val="dk2"/>
                </a:buClr>
                <a:buSzPts val="1200"/>
                <a:buFont typeface="Raleway"/>
                <a:buAutoNum type="arabicPeriod"/>
              </a:pPr>
              <a:r>
                <a:rPr lang="en-US" sz="1600" b="1">
                  <a:solidFill>
                    <a:schemeClr val="dk2"/>
                  </a:solidFill>
                  <a:latin typeface="Raleway"/>
                  <a:ea typeface="Raleway"/>
                  <a:cs typeface="Raleway"/>
                  <a:sym typeface="Raleway"/>
                </a:rPr>
                <a:t>In parking operations in which an operator or facility owner needs to optimize use of limited or undesirable parking.</a:t>
              </a:r>
              <a:endParaRPr sz="1600" b="1">
                <a:solidFill>
                  <a:schemeClr val="dk2"/>
                </a:solidFill>
                <a:latin typeface="Raleway"/>
                <a:ea typeface="Raleway"/>
                <a:cs typeface="Raleway"/>
                <a:sym typeface="Raleway"/>
              </a:endParaRPr>
            </a:p>
            <a:p>
              <a:pPr marL="0" marR="0" lvl="0" indent="0" algn="l" rtl="0">
                <a:lnSpc>
                  <a:spcPct val="115000"/>
                </a:lnSpc>
                <a:spcBef>
                  <a:spcPts val="0"/>
                </a:spcBef>
                <a:spcAft>
                  <a:spcPts val="0"/>
                </a:spcAft>
                <a:buNone/>
              </a:pPr>
              <a:r>
                <a:rPr lang="en-US" sz="1600" b="1">
                  <a:solidFill>
                    <a:schemeClr val="dk2"/>
                  </a:solidFill>
                  <a:latin typeface="Raleway"/>
                  <a:ea typeface="Raleway"/>
                  <a:cs typeface="Raleway"/>
                  <a:sym typeface="Raleway"/>
                </a:rPr>
                <a:t> </a:t>
              </a:r>
              <a:endParaRPr sz="1600" b="1">
                <a:solidFill>
                  <a:schemeClr val="dk2"/>
                </a:solidFill>
                <a:latin typeface="Raleway"/>
                <a:ea typeface="Raleway"/>
                <a:cs typeface="Raleway"/>
                <a:sym typeface="Raleway"/>
              </a:endParaRPr>
            </a:p>
            <a:p>
              <a:pPr marL="0" marR="0" lvl="0" indent="0" algn="l" rtl="0">
                <a:spcBef>
                  <a:spcPts val="0"/>
                </a:spcBef>
                <a:spcAft>
                  <a:spcPts val="1067"/>
                </a:spcAft>
                <a:buNone/>
              </a:pPr>
              <a:endParaRPr sz="2400" b="1">
                <a:solidFill>
                  <a:schemeClr val="dk1"/>
                </a:solidFill>
                <a:latin typeface="Raleway"/>
                <a:ea typeface="Raleway"/>
                <a:cs typeface="Raleway"/>
                <a:sym typeface="Raleway"/>
              </a:endParaRPr>
            </a:p>
          </p:txBody>
        </p:sp>
      </p:grpSp>
      <p:sp>
        <p:nvSpPr>
          <p:cNvPr id="183" name="Google Shape;183;p29"/>
          <p:cNvSpPr txBox="1">
            <a:spLocks noGrp="1"/>
          </p:cNvSpPr>
          <p:nvPr>
            <p:ph type="title"/>
          </p:nvPr>
        </p:nvSpPr>
        <p:spPr>
          <a:xfrm>
            <a:off x="2195256" y="5889635"/>
            <a:ext cx="11496400" cy="1361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1333"/>
              </a:spcAft>
              <a:buSzPts val="4800"/>
              <a:buNone/>
            </a:pPr>
            <a:r>
              <a:rPr lang="en-US" sz="2667">
                <a:solidFill>
                  <a:schemeClr val="accent5"/>
                </a:solidFill>
              </a:rPr>
              <a:t>Parkey </a:t>
            </a:r>
            <a:r>
              <a:rPr lang="en-US" sz="2667"/>
              <a:t>is here to cater to both.</a:t>
            </a:r>
            <a:endParaRPr sz="2667"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6"/>
          <p:cNvSpPr txBox="1">
            <a:spLocks noGrp="1"/>
          </p:cNvSpPr>
          <p:nvPr>
            <p:ph type="title"/>
          </p:nvPr>
        </p:nvSpPr>
        <p:spPr>
          <a:xfrm>
            <a:off x="6316394" y="767933"/>
            <a:ext cx="5312739" cy="627256"/>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3000"/>
              <a:buNone/>
            </a:pPr>
            <a:r>
              <a:rPr lang="en-US"/>
              <a:t>RISK MANAGEMENT PLAN</a:t>
            </a:r>
            <a:endParaRPr/>
          </a:p>
        </p:txBody>
      </p:sp>
      <p:graphicFrame>
        <p:nvGraphicFramePr>
          <p:cNvPr id="445" name="Google Shape;445;p56"/>
          <p:cNvGraphicFramePr/>
          <p:nvPr/>
        </p:nvGraphicFramePr>
        <p:xfrm>
          <a:off x="1153551" y="1615133"/>
          <a:ext cx="3000000" cy="3000000"/>
        </p:xfrm>
        <a:graphic>
          <a:graphicData uri="http://schemas.openxmlformats.org/drawingml/2006/table">
            <a:tbl>
              <a:tblPr firstRow="1" firstCol="1" bandRow="1">
                <a:noFill/>
                <a:tableStyleId>{086B04FB-B4FB-4438-979C-6668D8AD13CB}</a:tableStyleId>
              </a:tblPr>
              <a:tblGrid>
                <a:gridCol w="2665950">
                  <a:extLst>
                    <a:ext uri="{9D8B030D-6E8A-4147-A177-3AD203B41FA5}">
                      <a16:colId xmlns:a16="http://schemas.microsoft.com/office/drawing/2014/main" val="20000"/>
                    </a:ext>
                  </a:extLst>
                </a:gridCol>
                <a:gridCol w="8011425">
                  <a:extLst>
                    <a:ext uri="{9D8B030D-6E8A-4147-A177-3AD203B41FA5}">
                      <a16:colId xmlns:a16="http://schemas.microsoft.com/office/drawing/2014/main" val="20001"/>
                    </a:ext>
                  </a:extLst>
                </a:gridCol>
              </a:tblGrid>
              <a:tr h="610200">
                <a:tc>
                  <a:txBody>
                    <a:bodyPr/>
                    <a:lstStyle/>
                    <a:p>
                      <a:pPr marL="0" marR="0" lvl="0" indent="0" algn="ctr" rtl="0">
                        <a:lnSpc>
                          <a:spcPct val="107000"/>
                        </a:lnSpc>
                        <a:spcBef>
                          <a:spcPts val="0"/>
                        </a:spcBef>
                        <a:spcAft>
                          <a:spcPts val="0"/>
                        </a:spcAft>
                        <a:buNone/>
                      </a:pPr>
                      <a:r>
                        <a:rPr lang="en-US" sz="2000" u="none" strike="noStrike" cap="none"/>
                        <a:t>Risk Involved</a:t>
                      </a:r>
                      <a:endParaRPr sz="1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2000" u="none" strike="noStrike" cap="none"/>
                        <a:t>Solution</a:t>
                      </a:r>
                      <a:endParaRPr sz="14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r h="457850">
                <a:tc>
                  <a:txBody>
                    <a:bodyPr/>
                    <a:lstStyle/>
                    <a:p>
                      <a:pPr marL="0" marR="0" lvl="0" indent="0" algn="ctr" rtl="0">
                        <a:lnSpc>
                          <a:spcPct val="107000"/>
                        </a:lnSpc>
                        <a:spcBef>
                          <a:spcPts val="0"/>
                        </a:spcBef>
                        <a:spcAft>
                          <a:spcPts val="0"/>
                        </a:spcAft>
                        <a:buNone/>
                      </a:pPr>
                      <a:r>
                        <a:rPr lang="en-US" sz="1600" u="none" strike="noStrike" cap="none"/>
                        <a:t>Theft</a:t>
                      </a:r>
                      <a:endParaRPr sz="1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olidFill>
                            <a:schemeClr val="dk2"/>
                          </a:solidFill>
                        </a:rPr>
                        <a:t>Maintaining proper records of valet, ensuring that vehicle is insured</a:t>
                      </a:r>
                      <a:endParaRPr sz="1400" u="none" strike="noStrike" cap="none">
                        <a:solidFill>
                          <a:schemeClr val="dk2"/>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1"/>
                  </a:ext>
                </a:extLst>
              </a:tr>
              <a:tr h="457850">
                <a:tc>
                  <a:txBody>
                    <a:bodyPr/>
                    <a:lstStyle/>
                    <a:p>
                      <a:pPr marL="0" marR="0" lvl="0" indent="0" algn="ctr" rtl="0">
                        <a:lnSpc>
                          <a:spcPct val="107000"/>
                        </a:lnSpc>
                        <a:spcBef>
                          <a:spcPts val="0"/>
                        </a:spcBef>
                        <a:spcAft>
                          <a:spcPts val="0"/>
                        </a:spcAft>
                        <a:buNone/>
                      </a:pPr>
                      <a:r>
                        <a:rPr lang="en-US" sz="1600" u="none" strike="noStrike" cap="none"/>
                        <a:t>Accident</a:t>
                      </a:r>
                      <a:endParaRPr sz="1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olidFill>
                            <a:schemeClr val="dk2"/>
                          </a:solidFill>
                        </a:rPr>
                        <a:t>Hiring experienced valet and regular track of customer feedback</a:t>
                      </a:r>
                      <a:endParaRPr sz="1400" u="none" strike="noStrike" cap="none">
                        <a:solidFill>
                          <a:schemeClr val="dk2"/>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457850">
                <a:tc>
                  <a:txBody>
                    <a:bodyPr/>
                    <a:lstStyle/>
                    <a:p>
                      <a:pPr marL="0" marR="0" lvl="0" indent="0" algn="ctr" rtl="0">
                        <a:lnSpc>
                          <a:spcPct val="107000"/>
                        </a:lnSpc>
                        <a:spcBef>
                          <a:spcPts val="0"/>
                        </a:spcBef>
                        <a:spcAft>
                          <a:spcPts val="0"/>
                        </a:spcAft>
                        <a:buNone/>
                      </a:pPr>
                      <a:r>
                        <a:rPr lang="en-US" sz="1600" u="none" strike="noStrike" cap="none"/>
                        <a:t>Valet’s Service</a:t>
                      </a:r>
                      <a:endParaRPr sz="1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olidFill>
                            <a:schemeClr val="dk2"/>
                          </a:solidFill>
                        </a:rPr>
                        <a:t>Giving training to valet’s to ensure generalized service</a:t>
                      </a:r>
                      <a:endParaRPr sz="1400" u="none" strike="noStrike" cap="none">
                        <a:solidFill>
                          <a:schemeClr val="dk2"/>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939925">
                <a:tc>
                  <a:txBody>
                    <a:bodyPr/>
                    <a:lstStyle/>
                    <a:p>
                      <a:pPr marL="0" marR="0" lvl="0" indent="0" algn="ctr" rtl="0">
                        <a:lnSpc>
                          <a:spcPct val="107000"/>
                        </a:lnSpc>
                        <a:spcBef>
                          <a:spcPts val="0"/>
                        </a:spcBef>
                        <a:spcAft>
                          <a:spcPts val="0"/>
                        </a:spcAft>
                        <a:buNone/>
                      </a:pPr>
                      <a:r>
                        <a:rPr lang="en-US" sz="1600" u="none" strike="noStrike" cap="none"/>
                        <a:t>Parking Space</a:t>
                      </a:r>
                      <a:endParaRPr sz="1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olidFill>
                            <a:schemeClr val="dk2"/>
                          </a:solidFill>
                        </a:rPr>
                        <a:t>Before starting operations in a location, proper arrangements for spaces</a:t>
                      </a:r>
                      <a:endParaRPr sz="1400" u="none" strike="noStrike" cap="none">
                        <a:solidFill>
                          <a:schemeClr val="dk2"/>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939925">
                <a:tc>
                  <a:txBody>
                    <a:bodyPr/>
                    <a:lstStyle/>
                    <a:p>
                      <a:pPr marL="0" marR="0" lvl="0" indent="0" algn="ctr" rtl="0">
                        <a:lnSpc>
                          <a:spcPct val="107000"/>
                        </a:lnSpc>
                        <a:spcBef>
                          <a:spcPts val="0"/>
                        </a:spcBef>
                        <a:spcAft>
                          <a:spcPts val="0"/>
                        </a:spcAft>
                        <a:buNone/>
                      </a:pPr>
                      <a:r>
                        <a:rPr lang="en-US" sz="1600" u="none" strike="noStrike" cap="none"/>
                        <a:t>Working of Application</a:t>
                      </a:r>
                      <a:endParaRPr sz="1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olidFill>
                            <a:schemeClr val="dk2"/>
                          </a:solidFill>
                        </a:rPr>
                        <a:t>User friendly interface and network checks on all the parking lots</a:t>
                      </a:r>
                      <a:endParaRPr sz="1400" u="none" strike="noStrike" cap="none">
                        <a:solidFill>
                          <a:schemeClr val="dk2"/>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5"/>
                  </a:ext>
                </a:extLst>
              </a:tr>
              <a:tr h="457850">
                <a:tc>
                  <a:txBody>
                    <a:bodyPr/>
                    <a:lstStyle/>
                    <a:p>
                      <a:pPr marL="0" marR="0" lvl="0" indent="0" algn="ctr" rtl="0">
                        <a:lnSpc>
                          <a:spcPct val="107000"/>
                        </a:lnSpc>
                        <a:spcBef>
                          <a:spcPts val="0"/>
                        </a:spcBef>
                        <a:spcAft>
                          <a:spcPts val="0"/>
                        </a:spcAft>
                        <a:buNone/>
                      </a:pPr>
                      <a:r>
                        <a:rPr lang="en-US" sz="1600" u="none" strike="noStrike" cap="none"/>
                        <a:t>Retention of Valet</a:t>
                      </a:r>
                      <a:endParaRPr sz="1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olidFill>
                            <a:schemeClr val="dk2"/>
                          </a:solidFill>
                        </a:rPr>
                        <a:t>Providing performance based incentives and facilities.</a:t>
                      </a:r>
                      <a:endParaRPr sz="1400" u="none" strike="noStrike" cap="none">
                        <a:solidFill>
                          <a:schemeClr val="dk2"/>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6"/>
                  </a:ext>
                </a:extLst>
              </a:tr>
            </a:tbl>
          </a:graphicData>
        </a:graphic>
      </p:graphicFrame>
      <p:sp>
        <p:nvSpPr>
          <p:cNvPr id="446" name="Google Shape;446;p56"/>
          <p:cNvSpPr txBox="1"/>
          <p:nvPr/>
        </p:nvSpPr>
        <p:spPr>
          <a:xfrm>
            <a:off x="225083" y="140677"/>
            <a:ext cx="928468" cy="62725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7"/>
          <p:cNvSpPr txBox="1">
            <a:spLocks noGrp="1"/>
          </p:cNvSpPr>
          <p:nvPr>
            <p:ph type="title"/>
          </p:nvPr>
        </p:nvSpPr>
        <p:spPr>
          <a:xfrm>
            <a:off x="3213483" y="727099"/>
            <a:ext cx="8428800" cy="8472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3000"/>
              <a:buNone/>
            </a:pPr>
            <a:r>
              <a:rPr lang="en-US" sz="6600"/>
              <a:t>ASK</a:t>
            </a:r>
            <a:endParaRPr/>
          </a:p>
        </p:txBody>
      </p:sp>
      <p:sp>
        <p:nvSpPr>
          <p:cNvPr id="452" name="Google Shape;452;p57"/>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p>
            <a:pPr marL="609585" lvl="0" indent="-457188" algn="l" rtl="0">
              <a:lnSpc>
                <a:spcPct val="115000"/>
              </a:lnSpc>
              <a:spcBef>
                <a:spcPts val="0"/>
              </a:spcBef>
              <a:spcAft>
                <a:spcPts val="0"/>
              </a:spcAft>
              <a:buSzPts val="1800"/>
              <a:buChar char="●"/>
            </a:pPr>
            <a:r>
              <a:rPr lang="en-US" sz="2400">
                <a:latin typeface="Arial"/>
                <a:ea typeface="Arial"/>
                <a:cs typeface="Arial"/>
                <a:sym typeface="Arial"/>
              </a:rPr>
              <a:t>Ask from the investor – </a:t>
            </a:r>
            <a:endParaRPr/>
          </a:p>
          <a:p>
            <a:pPr marL="609585" lvl="0" indent="-457188" algn="l" rtl="0">
              <a:lnSpc>
                <a:spcPct val="115000"/>
              </a:lnSpc>
              <a:spcBef>
                <a:spcPts val="0"/>
              </a:spcBef>
              <a:spcAft>
                <a:spcPts val="0"/>
              </a:spcAft>
              <a:buSzPts val="1800"/>
              <a:buChar char="●"/>
            </a:pPr>
            <a:r>
              <a:rPr lang="en-US" sz="2400">
                <a:latin typeface="Arial"/>
                <a:ea typeface="Arial"/>
                <a:cs typeface="Arial"/>
                <a:sym typeface="Arial"/>
              </a:rPr>
              <a:t>Broad Usage of Funds- </a:t>
            </a:r>
            <a:endParaRPr/>
          </a:p>
          <a:p>
            <a:pPr marL="495295" lvl="0" indent="-342899" algn="l" rtl="0">
              <a:lnSpc>
                <a:spcPct val="115000"/>
              </a:lnSpc>
              <a:spcBef>
                <a:spcPts val="0"/>
              </a:spcBef>
              <a:spcAft>
                <a:spcPts val="0"/>
              </a:spcAft>
              <a:buSzPts val="1800"/>
              <a:buFont typeface="Arial"/>
              <a:buAutoNum type="arabicPeriod"/>
            </a:pPr>
            <a:r>
              <a:rPr lang="en-US" sz="2400">
                <a:latin typeface="Arial"/>
                <a:ea typeface="Arial"/>
                <a:cs typeface="Arial"/>
                <a:sym typeface="Arial"/>
              </a:rPr>
              <a:t>App Development</a:t>
            </a:r>
            <a:endParaRPr/>
          </a:p>
          <a:p>
            <a:pPr marL="495295" lvl="0" indent="-342899" algn="l" rtl="0">
              <a:lnSpc>
                <a:spcPct val="115000"/>
              </a:lnSpc>
              <a:spcBef>
                <a:spcPts val="0"/>
              </a:spcBef>
              <a:spcAft>
                <a:spcPts val="0"/>
              </a:spcAft>
              <a:buSzPts val="1800"/>
              <a:buFont typeface="Arial"/>
              <a:buAutoNum type="arabicPeriod"/>
            </a:pPr>
            <a:r>
              <a:rPr lang="en-US" sz="2400">
                <a:solidFill>
                  <a:srgbClr val="000000"/>
                </a:solidFill>
                <a:latin typeface="Arial"/>
                <a:ea typeface="Arial"/>
                <a:cs typeface="Arial"/>
                <a:sym typeface="Arial"/>
              </a:rPr>
              <a:t>Collaboration with  Parking Providers &amp; Individual spot owners</a:t>
            </a:r>
            <a:endParaRPr/>
          </a:p>
          <a:p>
            <a:pPr marL="495295" lvl="0" indent="-342899" algn="l" rtl="0">
              <a:lnSpc>
                <a:spcPct val="115000"/>
              </a:lnSpc>
              <a:spcBef>
                <a:spcPts val="0"/>
              </a:spcBef>
              <a:spcAft>
                <a:spcPts val="0"/>
              </a:spcAft>
              <a:buSzPts val="1800"/>
              <a:buFont typeface="Arial"/>
              <a:buAutoNum type="arabicPeriod"/>
            </a:pPr>
            <a:r>
              <a:rPr lang="en-US" sz="2400">
                <a:solidFill>
                  <a:srgbClr val="000000"/>
                </a:solidFill>
                <a:latin typeface="Arial"/>
                <a:ea typeface="Arial"/>
                <a:cs typeface="Arial"/>
                <a:sym typeface="Arial"/>
              </a:rPr>
              <a:t>Payment to Valets </a:t>
            </a:r>
            <a:endParaRPr sz="2400">
              <a:latin typeface="Arial"/>
              <a:ea typeface="Arial"/>
              <a:cs typeface="Arial"/>
              <a:sym typeface="Arial"/>
            </a:endParaRPr>
          </a:p>
          <a:p>
            <a:pPr marL="609585" lvl="0" indent="-457188" algn="l" rtl="0">
              <a:lnSpc>
                <a:spcPct val="115000"/>
              </a:lnSpc>
              <a:spcBef>
                <a:spcPts val="0"/>
              </a:spcBef>
              <a:spcAft>
                <a:spcPts val="0"/>
              </a:spcAft>
              <a:buSzPts val="1800"/>
              <a:buChar char="●"/>
            </a:pPr>
            <a:r>
              <a:rPr lang="en-US" sz="2400">
                <a:latin typeface="Arial"/>
                <a:ea typeface="Arial"/>
                <a:cs typeface="Arial"/>
                <a:sym typeface="Arial"/>
              </a:rPr>
              <a:t>Stakes - </a:t>
            </a:r>
            <a:endParaRPr/>
          </a:p>
          <a:p>
            <a:pPr marL="609585" lvl="0" indent="-457188" algn="l" rtl="0">
              <a:lnSpc>
                <a:spcPct val="115000"/>
              </a:lnSpc>
              <a:spcBef>
                <a:spcPts val="0"/>
              </a:spcBef>
              <a:spcAft>
                <a:spcPts val="0"/>
              </a:spcAft>
              <a:buSzPts val="1800"/>
              <a:buChar char="●"/>
            </a:pPr>
            <a:r>
              <a:rPr lang="en-US" sz="2400">
                <a:latin typeface="Arial"/>
                <a:ea typeface="Arial"/>
                <a:cs typeface="Arial"/>
                <a:sym typeface="Arial"/>
              </a:rPr>
              <a:t>Exit strategy – Mergers &amp; Acquisition</a:t>
            </a:r>
            <a:endParaRPr sz="24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8"/>
          <p:cNvSpPr/>
          <p:nvPr/>
        </p:nvSpPr>
        <p:spPr>
          <a:xfrm>
            <a:off x="417250" y="115410"/>
            <a:ext cx="11319030" cy="6737356"/>
          </a:xfrm>
          <a:prstGeom prst="roundRect">
            <a:avLst>
              <a:gd name="adj" fmla="val 16667"/>
            </a:avLst>
          </a:prstGeom>
          <a:gradFill>
            <a:gsLst>
              <a:gs pos="0">
                <a:srgbClr val="90A4CF"/>
              </a:gs>
              <a:gs pos="50000">
                <a:srgbClr val="BCC7DF"/>
              </a:gs>
              <a:gs pos="100000">
                <a:srgbClr val="DFE3EF"/>
              </a:gs>
            </a:gsLst>
            <a:lin ang="13500000" scaled="0"/>
          </a:gra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8" name="Google Shape;458;p58"/>
          <p:cNvSpPr/>
          <p:nvPr/>
        </p:nvSpPr>
        <p:spPr>
          <a:xfrm>
            <a:off x="662278" y="671990"/>
            <a:ext cx="2050741" cy="4085891"/>
          </a:xfrm>
          <a:prstGeom prst="roundRect">
            <a:avLst>
              <a:gd name="adj" fmla="val 16667"/>
            </a:avLst>
          </a:prstGeom>
          <a:solidFill>
            <a:srgbClr val="1D958D">
              <a:alpha val="89803"/>
            </a:srgbClr>
          </a:solidFill>
          <a:ln>
            <a:noFill/>
          </a:ln>
          <a:effectLst>
            <a:outerShdw blurRad="57785" dist="33020" dir="3180000" algn="ctr">
              <a:srgbClr val="000000">
                <a:alpha val="29803"/>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Malgun Gothic"/>
                <a:ea typeface="Malgun Gothic"/>
                <a:cs typeface="Malgun Gothic"/>
                <a:sym typeface="Malgun Gothic"/>
              </a:rPr>
              <a:t>PROBLEMS</a:t>
            </a:r>
            <a:endParaRPr/>
          </a:p>
          <a:p>
            <a:pPr marL="0" marR="0" lvl="0" indent="0" algn="ctr" rtl="0">
              <a:spcBef>
                <a:spcPts val="0"/>
              </a:spcBef>
              <a:spcAft>
                <a:spcPts val="0"/>
              </a:spcAft>
              <a:buNone/>
            </a:pPr>
            <a:endParaRPr sz="1400" b="1">
              <a:solidFill>
                <a:srgbClr val="BFBFBF"/>
              </a:solidFill>
              <a:latin typeface="Malgun Gothic"/>
              <a:ea typeface="Malgun Gothic"/>
              <a:cs typeface="Malgun Gothic"/>
              <a:sym typeface="Malgun Gothic"/>
            </a:endParaRPr>
          </a:p>
          <a:p>
            <a:pPr marL="0" marR="0" lvl="0" indent="0" algn="ctr" rtl="0">
              <a:spcBef>
                <a:spcPts val="0"/>
              </a:spcBef>
              <a:spcAft>
                <a:spcPts val="0"/>
              </a:spcAft>
              <a:buNone/>
            </a:pPr>
            <a:endParaRPr sz="1400" b="1">
              <a:solidFill>
                <a:srgbClr val="BFBFBF"/>
              </a:solidFill>
              <a:latin typeface="Malgun Gothic"/>
              <a:ea typeface="Malgun Gothic"/>
              <a:cs typeface="Malgun Gothic"/>
              <a:sym typeface="Malgun Gothic"/>
            </a:endParaRPr>
          </a:p>
          <a:p>
            <a:pPr marL="0" marR="0" lvl="0" indent="0" algn="l" rtl="0">
              <a:spcBef>
                <a:spcPts val="0"/>
              </a:spcBef>
              <a:spcAft>
                <a:spcPts val="0"/>
              </a:spcAft>
              <a:buNone/>
            </a:pPr>
            <a:r>
              <a:rPr lang="en-US" sz="1400" b="0" i="0">
                <a:solidFill>
                  <a:schemeClr val="lt1"/>
                </a:solidFill>
                <a:latin typeface="Roboto"/>
                <a:ea typeface="Roboto"/>
                <a:cs typeface="Roboto"/>
                <a:sym typeface="Roboto"/>
              </a:rPr>
              <a:t>Traffic Jams</a:t>
            </a:r>
            <a:endParaRPr/>
          </a:p>
          <a:p>
            <a:pPr marL="0" marR="0" lvl="0" indent="0" algn="l" rtl="0">
              <a:spcBef>
                <a:spcPts val="0"/>
              </a:spcBef>
              <a:spcAft>
                <a:spcPts val="0"/>
              </a:spcAft>
              <a:buNone/>
            </a:pPr>
            <a:endParaRPr sz="1400">
              <a:solidFill>
                <a:schemeClr val="lt1"/>
              </a:solidFill>
              <a:latin typeface="Roboto"/>
              <a:ea typeface="Roboto"/>
              <a:cs typeface="Roboto"/>
              <a:sym typeface="Roboto"/>
            </a:endParaRPr>
          </a:p>
          <a:p>
            <a:pPr marL="0" marR="0" lvl="0" indent="0" algn="l" rtl="0">
              <a:spcBef>
                <a:spcPts val="0"/>
              </a:spcBef>
              <a:spcAft>
                <a:spcPts val="0"/>
              </a:spcAft>
              <a:buNone/>
            </a:pPr>
            <a:r>
              <a:rPr lang="en-US" sz="1400" b="0" i="0">
                <a:solidFill>
                  <a:schemeClr val="lt1"/>
                </a:solidFill>
                <a:latin typeface="Roboto"/>
                <a:ea typeface="Roboto"/>
                <a:cs typeface="Roboto"/>
                <a:sym typeface="Roboto"/>
              </a:rPr>
              <a:t>Unorganized Parking </a:t>
            </a:r>
            <a:endParaRPr/>
          </a:p>
          <a:p>
            <a:pPr marL="0" marR="0" lvl="0" indent="0" algn="l" rtl="0">
              <a:spcBef>
                <a:spcPts val="0"/>
              </a:spcBef>
              <a:spcAft>
                <a:spcPts val="0"/>
              </a:spcAft>
              <a:buNone/>
            </a:pPr>
            <a:endParaRPr sz="1400" b="0" i="0">
              <a:solidFill>
                <a:schemeClr val="lt1"/>
              </a:solidFill>
              <a:latin typeface="Roboto"/>
              <a:ea typeface="Roboto"/>
              <a:cs typeface="Roboto"/>
              <a:sym typeface="Roboto"/>
            </a:endParaRPr>
          </a:p>
          <a:p>
            <a:pPr marL="0" marR="0" lvl="0" indent="0" algn="l" rtl="0">
              <a:spcBef>
                <a:spcPts val="0"/>
              </a:spcBef>
              <a:spcAft>
                <a:spcPts val="0"/>
              </a:spcAft>
              <a:buNone/>
            </a:pPr>
            <a:r>
              <a:rPr lang="en-US" sz="1400" b="0" i="0">
                <a:solidFill>
                  <a:schemeClr val="lt1"/>
                </a:solidFill>
                <a:latin typeface="Roboto"/>
                <a:ea typeface="Roboto"/>
                <a:cs typeface="Roboto"/>
                <a:sym typeface="Roboto"/>
              </a:rPr>
              <a:t>Low Parking Space</a:t>
            </a:r>
            <a:endParaRPr/>
          </a:p>
          <a:p>
            <a:pPr marL="0" marR="0" lvl="0" indent="0" algn="l" rtl="0">
              <a:spcBef>
                <a:spcPts val="0"/>
              </a:spcBef>
              <a:spcAft>
                <a:spcPts val="0"/>
              </a:spcAft>
              <a:buNone/>
            </a:pPr>
            <a:endParaRPr sz="1400">
              <a:solidFill>
                <a:schemeClr val="lt1"/>
              </a:solidFill>
              <a:latin typeface="Roboto"/>
              <a:ea typeface="Roboto"/>
              <a:cs typeface="Roboto"/>
              <a:sym typeface="Roboto"/>
            </a:endParaRPr>
          </a:p>
          <a:p>
            <a:pPr marL="0" marR="0" lvl="0" indent="0" algn="l" rtl="0">
              <a:spcBef>
                <a:spcPts val="0"/>
              </a:spcBef>
              <a:spcAft>
                <a:spcPts val="0"/>
              </a:spcAft>
              <a:buNone/>
            </a:pPr>
            <a:r>
              <a:rPr lang="en-US" sz="1400">
                <a:solidFill>
                  <a:schemeClr val="lt1"/>
                </a:solidFill>
                <a:latin typeface="Roboto"/>
                <a:ea typeface="Roboto"/>
                <a:cs typeface="Roboto"/>
                <a:sym typeface="Roboto"/>
              </a:rPr>
              <a:t>Challans </a:t>
            </a:r>
            <a:endParaRPr sz="1400">
              <a:solidFill>
                <a:schemeClr val="lt1"/>
              </a:solidFill>
              <a:latin typeface="Malgun Gothic"/>
              <a:ea typeface="Malgun Gothic"/>
              <a:cs typeface="Malgun Gothic"/>
              <a:sym typeface="Malgun Gothic"/>
            </a:endParaRPr>
          </a:p>
        </p:txBody>
      </p:sp>
      <p:sp>
        <p:nvSpPr>
          <p:cNvPr id="459" name="Google Shape;459;p58"/>
          <p:cNvSpPr/>
          <p:nvPr/>
        </p:nvSpPr>
        <p:spPr>
          <a:xfrm>
            <a:off x="2788768" y="646428"/>
            <a:ext cx="2145946" cy="2091635"/>
          </a:xfrm>
          <a:prstGeom prst="roundRect">
            <a:avLst>
              <a:gd name="adj" fmla="val 16667"/>
            </a:avLst>
          </a:prstGeom>
          <a:solidFill>
            <a:srgbClr val="FFC000">
              <a:alpha val="84705"/>
            </a:srgbClr>
          </a:solidFill>
          <a:ln>
            <a:noFill/>
          </a:ln>
          <a:effectLst>
            <a:outerShdw blurRad="57785" dist="33020" dir="3180000" algn="ctr">
              <a:srgbClr val="000000">
                <a:alpha val="29803"/>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Malgun Gothic"/>
                <a:ea typeface="Malgun Gothic"/>
                <a:cs typeface="Malgun Gothic"/>
                <a:sym typeface="Malgun Gothic"/>
              </a:rPr>
              <a:t>SOLUTIONS</a:t>
            </a:r>
            <a:endParaRPr/>
          </a:p>
          <a:p>
            <a:pPr marL="0" marR="0" lvl="0" indent="0" algn="l" rtl="0">
              <a:spcBef>
                <a:spcPts val="0"/>
              </a:spcBef>
              <a:spcAft>
                <a:spcPts val="0"/>
              </a:spcAft>
              <a:buNone/>
            </a:pPr>
            <a:r>
              <a:rPr lang="en-US" sz="1200">
                <a:solidFill>
                  <a:schemeClr val="lt1"/>
                </a:solidFill>
                <a:latin typeface="Roboto"/>
                <a:ea typeface="Roboto"/>
                <a:cs typeface="Roboto"/>
                <a:sym typeface="Roboto"/>
              </a:rPr>
              <a:t>Secure And Convenient</a:t>
            </a:r>
            <a:endParaRPr/>
          </a:p>
          <a:p>
            <a:pPr marL="0" marR="0" lvl="0" indent="0" algn="l" rtl="0">
              <a:spcBef>
                <a:spcPts val="0"/>
              </a:spcBef>
              <a:spcAft>
                <a:spcPts val="0"/>
              </a:spcAft>
              <a:buNone/>
            </a:pPr>
            <a:r>
              <a:rPr lang="en-US" sz="1200">
                <a:solidFill>
                  <a:schemeClr val="lt1"/>
                </a:solidFill>
                <a:latin typeface="Roboto"/>
                <a:ea typeface="Roboto"/>
                <a:cs typeface="Roboto"/>
                <a:sym typeface="Roboto"/>
              </a:rPr>
              <a:t>Parking </a:t>
            </a:r>
            <a:endParaRPr/>
          </a:p>
          <a:p>
            <a:pPr marL="0" marR="0" lvl="0" indent="0" algn="l" rtl="0">
              <a:spcBef>
                <a:spcPts val="0"/>
              </a:spcBef>
              <a:spcAft>
                <a:spcPts val="0"/>
              </a:spcAft>
              <a:buNone/>
            </a:pPr>
            <a:endParaRPr sz="1200">
              <a:solidFill>
                <a:schemeClr val="lt1"/>
              </a:solidFill>
              <a:latin typeface="Roboto"/>
              <a:ea typeface="Roboto"/>
              <a:cs typeface="Roboto"/>
              <a:sym typeface="Roboto"/>
            </a:endParaRPr>
          </a:p>
          <a:p>
            <a:pPr marL="0" marR="0" lvl="0" indent="0" algn="l" rtl="0">
              <a:spcBef>
                <a:spcPts val="0"/>
              </a:spcBef>
              <a:spcAft>
                <a:spcPts val="0"/>
              </a:spcAft>
              <a:buNone/>
            </a:pPr>
            <a:r>
              <a:rPr lang="en-US" sz="1200">
                <a:solidFill>
                  <a:schemeClr val="lt1"/>
                </a:solidFill>
                <a:latin typeface="Roboto"/>
                <a:ea typeface="Roboto"/>
                <a:cs typeface="Roboto"/>
                <a:sym typeface="Roboto"/>
              </a:rPr>
              <a:t>Easy To Locate Parking Space </a:t>
            </a:r>
            <a:endParaRPr/>
          </a:p>
          <a:p>
            <a:pPr marL="0" marR="0" lvl="0" indent="0" algn="l" rtl="0">
              <a:lnSpc>
                <a:spcPct val="150000"/>
              </a:lnSpc>
              <a:spcBef>
                <a:spcPts val="0"/>
              </a:spcBef>
              <a:spcAft>
                <a:spcPts val="0"/>
              </a:spcAft>
              <a:buNone/>
            </a:pPr>
            <a:r>
              <a:rPr lang="en-US" sz="1200">
                <a:solidFill>
                  <a:schemeClr val="lt1"/>
                </a:solidFill>
                <a:latin typeface="Roboto"/>
                <a:ea typeface="Roboto"/>
                <a:cs typeface="Roboto"/>
                <a:sym typeface="Roboto"/>
              </a:rPr>
              <a:t>Location Based Parking</a:t>
            </a:r>
            <a:endParaRPr sz="1600">
              <a:solidFill>
                <a:schemeClr val="lt1"/>
              </a:solidFill>
              <a:latin typeface="Arial"/>
              <a:ea typeface="Arial"/>
              <a:cs typeface="Arial"/>
              <a:sym typeface="Arial"/>
            </a:endParaRPr>
          </a:p>
        </p:txBody>
      </p:sp>
      <p:sp>
        <p:nvSpPr>
          <p:cNvPr id="460" name="Google Shape;460;p58"/>
          <p:cNvSpPr/>
          <p:nvPr/>
        </p:nvSpPr>
        <p:spPr>
          <a:xfrm>
            <a:off x="7263227" y="661104"/>
            <a:ext cx="1908109" cy="1985688"/>
          </a:xfrm>
          <a:prstGeom prst="roundRect">
            <a:avLst>
              <a:gd name="adj" fmla="val 16667"/>
            </a:avLst>
          </a:prstGeom>
          <a:solidFill>
            <a:schemeClr val="accent3">
              <a:alpha val="76862"/>
            </a:schemeClr>
          </a:solidFill>
          <a:ln>
            <a:noFill/>
          </a:ln>
          <a:effectLst>
            <a:outerShdw blurRad="57785" dist="33020" dir="3180000" algn="ctr">
              <a:srgbClr val="000000">
                <a:alpha val="29803"/>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Malgun Gothic"/>
                <a:ea typeface="Malgun Gothic"/>
                <a:cs typeface="Malgun Gothic"/>
                <a:sym typeface="Malgun Gothic"/>
              </a:rPr>
              <a:t>UNFAIR</a:t>
            </a:r>
            <a:r>
              <a:rPr lang="en-US" sz="1800">
                <a:solidFill>
                  <a:schemeClr val="lt1"/>
                </a:solidFill>
                <a:latin typeface="Arial"/>
                <a:ea typeface="Arial"/>
                <a:cs typeface="Arial"/>
                <a:sym typeface="Arial"/>
              </a:rPr>
              <a:t> </a:t>
            </a:r>
            <a:r>
              <a:rPr lang="en-US" sz="1800" b="1">
                <a:solidFill>
                  <a:schemeClr val="lt1"/>
                </a:solidFill>
                <a:latin typeface="Malgun Gothic"/>
                <a:ea typeface="Malgun Gothic"/>
                <a:cs typeface="Malgun Gothic"/>
                <a:sym typeface="Malgun Gothic"/>
              </a:rPr>
              <a:t>ADVANTAGE</a:t>
            </a:r>
            <a:endParaRPr sz="1800" b="1">
              <a:solidFill>
                <a:schemeClr val="lt1"/>
              </a:solidFill>
              <a:latin typeface="Malgun Gothic"/>
              <a:ea typeface="Malgun Gothic"/>
              <a:cs typeface="Malgun Gothic"/>
              <a:sym typeface="Malgun Gothic"/>
            </a:endParaRPr>
          </a:p>
          <a:p>
            <a:pPr marL="0" marR="0" lvl="0" indent="0" algn="ctr" rtl="0">
              <a:spcBef>
                <a:spcPts val="600"/>
              </a:spcBef>
              <a:spcAft>
                <a:spcPts val="0"/>
              </a:spcAft>
              <a:buNone/>
            </a:pPr>
            <a:r>
              <a:rPr lang="en-US" sz="1800">
                <a:solidFill>
                  <a:schemeClr val="lt1"/>
                </a:solidFill>
                <a:latin typeface="Arial"/>
                <a:ea typeface="Arial"/>
                <a:cs typeface="Arial"/>
                <a:sym typeface="Arial"/>
              </a:rPr>
              <a:t>All Parking Needs in a Single App</a:t>
            </a:r>
            <a:endParaRPr/>
          </a:p>
        </p:txBody>
      </p:sp>
      <p:sp>
        <p:nvSpPr>
          <p:cNvPr id="461" name="Google Shape;461;p58"/>
          <p:cNvSpPr/>
          <p:nvPr/>
        </p:nvSpPr>
        <p:spPr>
          <a:xfrm>
            <a:off x="9247085" y="651565"/>
            <a:ext cx="2293887" cy="4124108"/>
          </a:xfrm>
          <a:prstGeom prst="roundRect">
            <a:avLst>
              <a:gd name="adj" fmla="val 16667"/>
            </a:avLst>
          </a:prstGeom>
          <a:solidFill>
            <a:srgbClr val="7F7F7F">
              <a:alpha val="76862"/>
            </a:srgbClr>
          </a:solidFill>
          <a:ln>
            <a:noFill/>
          </a:ln>
          <a:effectLst>
            <a:outerShdw blurRad="57785" dist="33020" dir="3180000" algn="ctr">
              <a:srgbClr val="000000">
                <a:alpha val="29803"/>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Malgun Gothic"/>
                <a:ea typeface="Malgun Gothic"/>
                <a:cs typeface="Malgun Gothic"/>
                <a:sym typeface="Malgun Gothic"/>
              </a:rPr>
              <a:t> CUSTOMER   SEGMENTS</a:t>
            </a:r>
            <a:endParaRPr/>
          </a:p>
          <a:p>
            <a:pPr marL="0" marR="0" lvl="0" indent="0" algn="l" rtl="0">
              <a:spcBef>
                <a:spcPts val="0"/>
              </a:spcBef>
              <a:spcAft>
                <a:spcPts val="0"/>
              </a:spcAft>
              <a:buNone/>
            </a:pPr>
            <a:endParaRPr sz="1800" b="1">
              <a:solidFill>
                <a:schemeClr val="lt1"/>
              </a:solidFill>
              <a:latin typeface="Malgun Gothic"/>
              <a:ea typeface="Malgun Gothic"/>
              <a:cs typeface="Malgun Gothic"/>
              <a:sym typeface="Malgun Gothic"/>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Vehicle Owners </a:t>
            </a:r>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Events</a:t>
            </a:r>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Hotels/Restaurants</a:t>
            </a:r>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Offices</a:t>
            </a:r>
            <a:endParaRPr/>
          </a:p>
          <a:p>
            <a:pPr marL="0" marR="0" lvl="0" indent="0" algn="l" rtl="0">
              <a:lnSpc>
                <a:spcPct val="150000"/>
              </a:lnSpc>
              <a:spcBef>
                <a:spcPts val="0"/>
              </a:spcBef>
              <a:spcAft>
                <a:spcPts val="0"/>
              </a:spcAft>
              <a:buNone/>
            </a:pPr>
            <a:endParaRPr sz="1400">
              <a:solidFill>
                <a:schemeClr val="lt1"/>
              </a:solidFill>
              <a:latin typeface="Roboto"/>
              <a:ea typeface="Roboto"/>
              <a:cs typeface="Roboto"/>
              <a:sym typeface="Roboto"/>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 </a:t>
            </a:r>
            <a:endParaRPr sz="1400">
              <a:solidFill>
                <a:schemeClr val="lt1"/>
              </a:solidFill>
              <a:latin typeface="Roboto"/>
              <a:ea typeface="Roboto"/>
              <a:cs typeface="Roboto"/>
              <a:sym typeface="Roboto"/>
            </a:endParaRPr>
          </a:p>
        </p:txBody>
      </p:sp>
      <p:sp>
        <p:nvSpPr>
          <p:cNvPr id="462" name="Google Shape;462;p58"/>
          <p:cNvSpPr/>
          <p:nvPr/>
        </p:nvSpPr>
        <p:spPr>
          <a:xfrm>
            <a:off x="7263227" y="2708322"/>
            <a:ext cx="1908109" cy="2049559"/>
          </a:xfrm>
          <a:prstGeom prst="roundRect">
            <a:avLst>
              <a:gd name="adj" fmla="val 16667"/>
            </a:avLst>
          </a:prstGeom>
          <a:solidFill>
            <a:srgbClr val="0070C0">
              <a:alpha val="76862"/>
            </a:srgbClr>
          </a:solidFill>
          <a:ln>
            <a:noFill/>
          </a:ln>
          <a:effectLst>
            <a:outerShdw blurRad="57785" dist="33020" dir="3180000" algn="ctr">
              <a:srgbClr val="000000">
                <a:alpha val="29803"/>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Malgun Gothic"/>
                <a:ea typeface="Malgun Gothic"/>
                <a:cs typeface="Malgun Gothic"/>
                <a:sym typeface="Malgun Gothic"/>
              </a:rPr>
              <a:t>  CHANNELS</a:t>
            </a:r>
            <a:endParaRPr/>
          </a:p>
          <a:p>
            <a:pPr marL="0" marR="0" lvl="0" indent="0" algn="ctr" rtl="0">
              <a:spcBef>
                <a:spcPts val="0"/>
              </a:spcBef>
              <a:spcAft>
                <a:spcPts val="0"/>
              </a:spcAft>
              <a:buNone/>
            </a:pPr>
            <a:endParaRPr sz="1400">
              <a:solidFill>
                <a:schemeClr val="lt1"/>
              </a:solidFill>
              <a:latin typeface="Roboto"/>
              <a:ea typeface="Roboto"/>
              <a:cs typeface="Roboto"/>
              <a:sym typeface="Roboto"/>
            </a:endParaRPr>
          </a:p>
          <a:p>
            <a:pPr marL="0" marR="0" lvl="0" indent="0" algn="ctr" rtl="0">
              <a:spcBef>
                <a:spcPts val="0"/>
              </a:spcBef>
              <a:spcAft>
                <a:spcPts val="0"/>
              </a:spcAft>
              <a:buNone/>
            </a:pPr>
            <a:r>
              <a:rPr lang="en-US" sz="1400">
                <a:solidFill>
                  <a:schemeClr val="lt1"/>
                </a:solidFill>
                <a:latin typeface="Roboto"/>
                <a:ea typeface="Roboto"/>
                <a:cs typeface="Roboto"/>
                <a:sym typeface="Roboto"/>
              </a:rPr>
              <a:t> Mobile Devices</a:t>
            </a:r>
            <a:endParaRPr/>
          </a:p>
          <a:p>
            <a:pPr marL="0" marR="0" lvl="0" indent="0" algn="ctr" rtl="0">
              <a:spcBef>
                <a:spcPts val="0"/>
              </a:spcBef>
              <a:spcAft>
                <a:spcPts val="0"/>
              </a:spcAft>
              <a:buNone/>
            </a:pPr>
            <a:endParaRPr sz="1400">
              <a:solidFill>
                <a:schemeClr val="lt1"/>
              </a:solidFill>
              <a:latin typeface="Roboto"/>
              <a:ea typeface="Roboto"/>
              <a:cs typeface="Roboto"/>
              <a:sym typeface="Roboto"/>
            </a:endParaRPr>
          </a:p>
          <a:p>
            <a:pPr marL="0" marR="0" lvl="0" indent="0" algn="ctr" rtl="0">
              <a:spcBef>
                <a:spcPts val="0"/>
              </a:spcBef>
              <a:spcAft>
                <a:spcPts val="0"/>
              </a:spcAft>
              <a:buNone/>
            </a:pPr>
            <a:r>
              <a:rPr lang="en-US" sz="1400">
                <a:solidFill>
                  <a:schemeClr val="lt1"/>
                </a:solidFill>
                <a:latin typeface="Roboto"/>
                <a:ea typeface="Roboto"/>
                <a:cs typeface="Roboto"/>
                <a:sym typeface="Roboto"/>
              </a:rPr>
              <a:t>Website</a:t>
            </a:r>
            <a:endParaRPr/>
          </a:p>
        </p:txBody>
      </p:sp>
      <p:sp>
        <p:nvSpPr>
          <p:cNvPr id="463" name="Google Shape;463;p58"/>
          <p:cNvSpPr/>
          <p:nvPr/>
        </p:nvSpPr>
        <p:spPr>
          <a:xfrm>
            <a:off x="6216100" y="4819411"/>
            <a:ext cx="5272170" cy="1758942"/>
          </a:xfrm>
          <a:prstGeom prst="roundRect">
            <a:avLst>
              <a:gd name="adj" fmla="val 16667"/>
            </a:avLst>
          </a:prstGeom>
          <a:solidFill>
            <a:srgbClr val="C00000">
              <a:alpha val="85882"/>
            </a:srgbClr>
          </a:solidFill>
          <a:ln>
            <a:noFill/>
          </a:ln>
          <a:effectLst>
            <a:outerShdw blurRad="57785" dist="33020" dir="3180000" algn="ctr">
              <a:srgbClr val="000000">
                <a:alpha val="29803"/>
              </a:srgbClr>
            </a:outerShdw>
            <a:reflection endPos="0" dist="50800" dir="5400000" sy="-100000" algn="bl" rotWithShape="0"/>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Malgun Gothic"/>
                <a:ea typeface="Malgun Gothic"/>
                <a:cs typeface="Malgun Gothic"/>
                <a:sym typeface="Malgun Gothic"/>
              </a:rPr>
              <a:t>REVENUE STRUCTURE</a:t>
            </a:r>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Advertisement</a:t>
            </a:r>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One Time Fee</a:t>
            </a:r>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Subscription</a:t>
            </a:r>
            <a:endParaRPr/>
          </a:p>
          <a:p>
            <a:pPr marL="0" marR="0" lvl="0" indent="0" algn="l" rtl="0">
              <a:spcBef>
                <a:spcPts val="0"/>
              </a:spcBef>
              <a:spcAft>
                <a:spcPts val="0"/>
              </a:spcAft>
              <a:buNone/>
            </a:pPr>
            <a:endParaRPr sz="1400">
              <a:solidFill>
                <a:schemeClr val="lt1"/>
              </a:solidFill>
              <a:latin typeface="Roboto"/>
              <a:ea typeface="Roboto"/>
              <a:cs typeface="Roboto"/>
              <a:sym typeface="Roboto"/>
            </a:endParaRPr>
          </a:p>
        </p:txBody>
      </p:sp>
      <p:sp>
        <p:nvSpPr>
          <p:cNvPr id="464" name="Google Shape;464;p58"/>
          <p:cNvSpPr/>
          <p:nvPr/>
        </p:nvSpPr>
        <p:spPr>
          <a:xfrm>
            <a:off x="670642" y="4819411"/>
            <a:ext cx="5441673" cy="1758942"/>
          </a:xfrm>
          <a:prstGeom prst="roundRect">
            <a:avLst>
              <a:gd name="adj" fmla="val 16667"/>
            </a:avLst>
          </a:prstGeom>
          <a:solidFill>
            <a:srgbClr val="7030A0">
              <a:alpha val="76862"/>
            </a:srgbClr>
          </a:solidFill>
          <a:ln>
            <a:noFill/>
          </a:ln>
          <a:effectLst>
            <a:outerShdw blurRad="57785" dist="33020" dir="3180000" algn="ctr">
              <a:srgbClr val="000000">
                <a:alpha val="29803"/>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Malgun Gothic"/>
                <a:ea typeface="Malgun Gothic"/>
                <a:cs typeface="Malgun Gothic"/>
                <a:sym typeface="Malgun Gothic"/>
              </a:rPr>
              <a:t>COST STRUCTURE </a:t>
            </a:r>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Mobile Application Platform Maintenance Fee </a:t>
            </a:r>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Drivers &amp; Parking lot Expenses</a:t>
            </a:r>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Advertisement  &amp; Insurance Expenses</a:t>
            </a:r>
            <a:endParaRPr/>
          </a:p>
          <a:p>
            <a:pPr marL="0" marR="0" lvl="0" indent="0" algn="l" rtl="0">
              <a:lnSpc>
                <a:spcPct val="150000"/>
              </a:lnSpc>
              <a:spcBef>
                <a:spcPts val="0"/>
              </a:spcBef>
              <a:spcAft>
                <a:spcPts val="0"/>
              </a:spcAft>
              <a:buNone/>
            </a:pPr>
            <a:r>
              <a:rPr lang="en-US" sz="1400">
                <a:solidFill>
                  <a:schemeClr val="lt1"/>
                </a:solidFill>
                <a:latin typeface="Roboto"/>
                <a:ea typeface="Roboto"/>
                <a:cs typeface="Roboto"/>
                <a:sym typeface="Roboto"/>
              </a:rPr>
              <a:t>Miscellaneous Expenses</a:t>
            </a:r>
            <a:endParaRPr/>
          </a:p>
          <a:p>
            <a:pPr marL="0" marR="0" lvl="0" indent="0" algn="l" rtl="0">
              <a:lnSpc>
                <a:spcPct val="150000"/>
              </a:lnSpc>
              <a:spcBef>
                <a:spcPts val="0"/>
              </a:spcBef>
              <a:spcAft>
                <a:spcPts val="0"/>
              </a:spcAft>
              <a:buNone/>
            </a:pPr>
            <a:endParaRPr sz="1400">
              <a:solidFill>
                <a:schemeClr val="lt1"/>
              </a:solidFill>
              <a:latin typeface="Roboto"/>
              <a:ea typeface="Roboto"/>
              <a:cs typeface="Roboto"/>
              <a:sym typeface="Roboto"/>
            </a:endParaRPr>
          </a:p>
        </p:txBody>
      </p:sp>
      <p:sp>
        <p:nvSpPr>
          <p:cNvPr id="465" name="Google Shape;465;p58"/>
          <p:cNvSpPr/>
          <p:nvPr/>
        </p:nvSpPr>
        <p:spPr>
          <a:xfrm>
            <a:off x="5051180" y="633773"/>
            <a:ext cx="2145946" cy="4124108"/>
          </a:xfrm>
          <a:prstGeom prst="roundRect">
            <a:avLst>
              <a:gd name="adj" fmla="val 16667"/>
            </a:avLst>
          </a:prstGeom>
          <a:solidFill>
            <a:srgbClr val="002060">
              <a:alpha val="80784"/>
            </a:srgbClr>
          </a:solidFill>
          <a:ln w="25400" cap="flat" cmpd="sng">
            <a:solidFill>
              <a:srgbClr val="002060"/>
            </a:solidFill>
            <a:prstDash val="solid"/>
            <a:round/>
            <a:headEnd type="none" w="sm" len="sm"/>
            <a:tailEnd type="none" w="sm" len="sm"/>
          </a:ln>
          <a:effectLst>
            <a:outerShdw blurRad="57785" dist="33020" dir="3180000" algn="ctr">
              <a:srgbClr val="000000">
                <a:alpha val="29803"/>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1600" b="1">
                <a:solidFill>
                  <a:schemeClr val="lt1"/>
                </a:solidFill>
                <a:latin typeface="Malgun Gothic"/>
                <a:ea typeface="Malgun Gothic"/>
                <a:cs typeface="Malgun Gothic"/>
                <a:sym typeface="Malgun Gothic"/>
              </a:rPr>
              <a:t>  UNIIQUE VALUE          PROPOSITION</a:t>
            </a:r>
            <a:endParaRPr/>
          </a:p>
          <a:p>
            <a:pPr marL="0" marR="0" lvl="0" indent="0" algn="ctr" rtl="0">
              <a:spcBef>
                <a:spcPts val="0"/>
              </a:spcBef>
              <a:spcAft>
                <a:spcPts val="0"/>
              </a:spcAft>
              <a:buNone/>
            </a:pPr>
            <a:endParaRPr sz="1800" b="1">
              <a:solidFill>
                <a:schemeClr val="lt1"/>
              </a:solidFill>
              <a:latin typeface="Malgun Gothic"/>
              <a:ea typeface="Malgun Gothic"/>
              <a:cs typeface="Malgun Gothic"/>
              <a:sym typeface="Malgun Gothic"/>
            </a:endParaRPr>
          </a:p>
          <a:p>
            <a:pPr marL="0" marR="0" lvl="0" indent="0" algn="l" rtl="0">
              <a:spcBef>
                <a:spcPts val="0"/>
              </a:spcBef>
              <a:spcAft>
                <a:spcPts val="0"/>
              </a:spcAft>
              <a:buNone/>
            </a:pPr>
            <a:r>
              <a:rPr lang="en-US" sz="1400">
                <a:solidFill>
                  <a:schemeClr val="lt1"/>
                </a:solidFill>
                <a:latin typeface="Roboto"/>
                <a:ea typeface="Roboto"/>
                <a:cs typeface="Roboto"/>
                <a:sym typeface="Roboto"/>
              </a:rPr>
              <a:t>Secure And Convenient Parking Space</a:t>
            </a:r>
            <a:endParaRPr/>
          </a:p>
          <a:p>
            <a:pPr marL="0" marR="0" lvl="0" indent="0" algn="l" rtl="0">
              <a:spcBef>
                <a:spcPts val="0"/>
              </a:spcBef>
              <a:spcAft>
                <a:spcPts val="0"/>
              </a:spcAft>
              <a:buNone/>
            </a:pPr>
            <a:r>
              <a:rPr lang="en-US" sz="1400">
                <a:solidFill>
                  <a:schemeClr val="lt1"/>
                </a:solidFill>
                <a:latin typeface="Roboto"/>
                <a:ea typeface="Roboto"/>
                <a:cs typeface="Roboto"/>
                <a:sym typeface="Roboto"/>
              </a:rPr>
              <a:t> </a:t>
            </a:r>
            <a:endParaRPr/>
          </a:p>
          <a:p>
            <a:pPr marL="0" marR="0" lvl="0" indent="0" algn="l" rtl="0">
              <a:spcBef>
                <a:spcPts val="0"/>
              </a:spcBef>
              <a:spcAft>
                <a:spcPts val="0"/>
              </a:spcAft>
              <a:buNone/>
            </a:pPr>
            <a:r>
              <a:rPr lang="en-US" sz="1400">
                <a:solidFill>
                  <a:schemeClr val="lt1"/>
                </a:solidFill>
                <a:latin typeface="Roboto"/>
                <a:ea typeface="Roboto"/>
                <a:cs typeface="Roboto"/>
                <a:sym typeface="Roboto"/>
              </a:rPr>
              <a:t>Maximum Utilization Of Space</a:t>
            </a:r>
            <a:endParaRPr/>
          </a:p>
          <a:p>
            <a:pPr marL="0" marR="0" lvl="0" indent="0" algn="l" rtl="0">
              <a:spcBef>
                <a:spcPts val="0"/>
              </a:spcBef>
              <a:spcAft>
                <a:spcPts val="0"/>
              </a:spcAft>
              <a:buNone/>
            </a:pPr>
            <a:endParaRPr sz="1400">
              <a:solidFill>
                <a:schemeClr val="lt1"/>
              </a:solidFill>
              <a:latin typeface="Roboto"/>
              <a:ea typeface="Roboto"/>
              <a:cs typeface="Roboto"/>
              <a:sym typeface="Roboto"/>
            </a:endParaRPr>
          </a:p>
          <a:p>
            <a:pPr marL="0" marR="0" lvl="0" indent="0" algn="l" rtl="0">
              <a:spcBef>
                <a:spcPts val="0"/>
              </a:spcBef>
              <a:spcAft>
                <a:spcPts val="0"/>
              </a:spcAft>
              <a:buNone/>
            </a:pPr>
            <a:r>
              <a:rPr lang="en-US" sz="1400">
                <a:solidFill>
                  <a:schemeClr val="lt1"/>
                </a:solidFill>
                <a:latin typeface="Roboto"/>
                <a:ea typeface="Roboto"/>
                <a:cs typeface="Roboto"/>
                <a:sym typeface="Roboto"/>
              </a:rPr>
              <a:t>Nominal Charges </a:t>
            </a:r>
            <a:endParaRPr/>
          </a:p>
          <a:p>
            <a:pPr marL="0" marR="0" lvl="0" indent="0" algn="l" rtl="0">
              <a:spcBef>
                <a:spcPts val="0"/>
              </a:spcBef>
              <a:spcAft>
                <a:spcPts val="0"/>
              </a:spcAft>
              <a:buNone/>
            </a:pPr>
            <a:endParaRPr sz="1400">
              <a:solidFill>
                <a:schemeClr val="lt1"/>
              </a:solidFill>
              <a:latin typeface="Roboto"/>
              <a:ea typeface="Roboto"/>
              <a:cs typeface="Roboto"/>
              <a:sym typeface="Roboto"/>
            </a:endParaRPr>
          </a:p>
        </p:txBody>
      </p:sp>
      <p:sp>
        <p:nvSpPr>
          <p:cNvPr id="466" name="Google Shape;466;p58"/>
          <p:cNvSpPr/>
          <p:nvPr/>
        </p:nvSpPr>
        <p:spPr>
          <a:xfrm>
            <a:off x="2774840" y="2799593"/>
            <a:ext cx="2191116" cy="1958288"/>
          </a:xfrm>
          <a:prstGeom prst="roundRect">
            <a:avLst>
              <a:gd name="adj" fmla="val 16667"/>
            </a:avLst>
          </a:prstGeom>
          <a:solidFill>
            <a:srgbClr val="FF0000">
              <a:alpha val="80784"/>
            </a:srgbClr>
          </a:solidFill>
          <a:ln>
            <a:noFill/>
          </a:ln>
          <a:effectLst>
            <a:outerShdw blurRad="57785" dist="33020" dir="3180000" algn="ctr">
              <a:srgbClr val="000000">
                <a:alpha val="29803"/>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Malgun Gothic"/>
                <a:ea typeface="Malgun Gothic"/>
                <a:cs typeface="Malgun Gothic"/>
                <a:sym typeface="Malgun Gothic"/>
              </a:rPr>
              <a:t>KEY METRICS</a:t>
            </a:r>
            <a:endParaRPr/>
          </a:p>
          <a:p>
            <a:pPr marL="0" marR="0" lvl="0" indent="0" algn="ctr" rtl="0">
              <a:spcBef>
                <a:spcPts val="0"/>
              </a:spcBef>
              <a:spcAft>
                <a:spcPts val="0"/>
              </a:spcAft>
              <a:buNone/>
            </a:pPr>
            <a:endParaRPr sz="1400">
              <a:solidFill>
                <a:schemeClr val="lt1"/>
              </a:solidFill>
              <a:latin typeface="Roboto"/>
              <a:ea typeface="Roboto"/>
              <a:cs typeface="Roboto"/>
              <a:sym typeface="Roboto"/>
            </a:endParaRPr>
          </a:p>
          <a:p>
            <a:pPr marL="0" marR="0" lvl="0" indent="0" algn="l" rtl="0">
              <a:spcBef>
                <a:spcPts val="0"/>
              </a:spcBef>
              <a:spcAft>
                <a:spcPts val="0"/>
              </a:spcAft>
              <a:buNone/>
            </a:pPr>
            <a:r>
              <a:rPr lang="en-US" sz="1400">
                <a:solidFill>
                  <a:schemeClr val="lt1"/>
                </a:solidFill>
                <a:latin typeface="Roboto"/>
                <a:ea typeface="Roboto"/>
                <a:cs typeface="Roboto"/>
                <a:sym typeface="Roboto"/>
              </a:rPr>
              <a:t>Parking Allocation</a:t>
            </a:r>
            <a:endParaRPr/>
          </a:p>
          <a:p>
            <a:pPr marL="0" marR="0" lvl="0" indent="0" algn="l" rtl="0">
              <a:spcBef>
                <a:spcPts val="0"/>
              </a:spcBef>
              <a:spcAft>
                <a:spcPts val="0"/>
              </a:spcAft>
              <a:buNone/>
            </a:pPr>
            <a:r>
              <a:rPr lang="en-US" sz="1400">
                <a:solidFill>
                  <a:schemeClr val="lt1"/>
                </a:solidFill>
                <a:latin typeface="Roboto"/>
                <a:ea typeface="Roboto"/>
                <a:cs typeface="Roboto"/>
                <a:sym typeface="Roboto"/>
              </a:rPr>
              <a:t> </a:t>
            </a:r>
            <a:endParaRPr/>
          </a:p>
          <a:p>
            <a:pPr marL="0" marR="0" lvl="0" indent="0" algn="l" rtl="0">
              <a:spcBef>
                <a:spcPts val="0"/>
              </a:spcBef>
              <a:spcAft>
                <a:spcPts val="0"/>
              </a:spcAft>
              <a:buNone/>
            </a:pPr>
            <a:r>
              <a:rPr lang="en-US" sz="1400">
                <a:solidFill>
                  <a:schemeClr val="lt1"/>
                </a:solidFill>
                <a:latin typeface="Roboto"/>
                <a:ea typeface="Roboto"/>
                <a:cs typeface="Roboto"/>
                <a:sym typeface="Roboto"/>
              </a:rPr>
              <a:t>Parking Reservations</a:t>
            </a:r>
            <a:endParaRPr/>
          </a:p>
        </p:txBody>
      </p:sp>
      <p:pic>
        <p:nvPicPr>
          <p:cNvPr id="467" name="Google Shape;467;p58"/>
          <p:cNvPicPr preferRelativeResize="0"/>
          <p:nvPr/>
        </p:nvPicPr>
        <p:blipFill rotWithShape="1">
          <a:blip r:embed="rId3">
            <a:alphaModFix/>
          </a:blip>
          <a:srcRect/>
          <a:stretch/>
        </p:blipFill>
        <p:spPr>
          <a:xfrm>
            <a:off x="654327" y="785012"/>
            <a:ext cx="341043" cy="374159"/>
          </a:xfrm>
          <a:prstGeom prst="rect">
            <a:avLst/>
          </a:prstGeom>
          <a:noFill/>
          <a:ln>
            <a:noFill/>
          </a:ln>
        </p:spPr>
      </p:pic>
      <p:pic>
        <p:nvPicPr>
          <p:cNvPr id="468" name="Google Shape;468;p58"/>
          <p:cNvPicPr preferRelativeResize="0"/>
          <p:nvPr/>
        </p:nvPicPr>
        <p:blipFill rotWithShape="1">
          <a:blip r:embed="rId4">
            <a:alphaModFix/>
          </a:blip>
          <a:srcRect/>
          <a:stretch/>
        </p:blipFill>
        <p:spPr>
          <a:xfrm>
            <a:off x="2972757" y="826058"/>
            <a:ext cx="170179" cy="256406"/>
          </a:xfrm>
          <a:prstGeom prst="rect">
            <a:avLst/>
          </a:prstGeom>
          <a:noFill/>
          <a:ln>
            <a:noFill/>
          </a:ln>
        </p:spPr>
      </p:pic>
      <p:pic>
        <p:nvPicPr>
          <p:cNvPr id="469" name="Google Shape;469;p58"/>
          <p:cNvPicPr preferRelativeResize="0"/>
          <p:nvPr/>
        </p:nvPicPr>
        <p:blipFill rotWithShape="1">
          <a:blip r:embed="rId5">
            <a:alphaModFix/>
          </a:blip>
          <a:srcRect/>
          <a:stretch/>
        </p:blipFill>
        <p:spPr>
          <a:xfrm>
            <a:off x="5067414" y="815998"/>
            <a:ext cx="436242" cy="276526"/>
          </a:xfrm>
          <a:prstGeom prst="rect">
            <a:avLst/>
          </a:prstGeom>
          <a:noFill/>
          <a:ln>
            <a:noFill/>
          </a:ln>
        </p:spPr>
      </p:pic>
      <p:pic>
        <p:nvPicPr>
          <p:cNvPr id="470" name="Google Shape;470;p58"/>
          <p:cNvPicPr preferRelativeResize="0"/>
          <p:nvPr/>
        </p:nvPicPr>
        <p:blipFill rotWithShape="1">
          <a:blip r:embed="rId6">
            <a:alphaModFix/>
          </a:blip>
          <a:srcRect/>
          <a:stretch/>
        </p:blipFill>
        <p:spPr>
          <a:xfrm>
            <a:off x="7308888" y="826059"/>
            <a:ext cx="336052" cy="258078"/>
          </a:xfrm>
          <a:prstGeom prst="rect">
            <a:avLst/>
          </a:prstGeom>
          <a:noFill/>
          <a:ln>
            <a:noFill/>
          </a:ln>
        </p:spPr>
      </p:pic>
      <p:pic>
        <p:nvPicPr>
          <p:cNvPr id="471" name="Google Shape;471;p58"/>
          <p:cNvPicPr preferRelativeResize="0"/>
          <p:nvPr/>
        </p:nvPicPr>
        <p:blipFill rotWithShape="1">
          <a:blip r:embed="rId7">
            <a:alphaModFix/>
          </a:blip>
          <a:srcRect/>
          <a:stretch/>
        </p:blipFill>
        <p:spPr>
          <a:xfrm>
            <a:off x="9412283" y="785012"/>
            <a:ext cx="319834" cy="350891"/>
          </a:xfrm>
          <a:prstGeom prst="rect">
            <a:avLst/>
          </a:prstGeom>
          <a:noFill/>
          <a:ln>
            <a:noFill/>
          </a:ln>
        </p:spPr>
      </p:pic>
      <p:pic>
        <p:nvPicPr>
          <p:cNvPr id="472" name="Google Shape;472;p58"/>
          <p:cNvPicPr preferRelativeResize="0"/>
          <p:nvPr/>
        </p:nvPicPr>
        <p:blipFill rotWithShape="1">
          <a:blip r:embed="rId8">
            <a:alphaModFix/>
          </a:blip>
          <a:srcRect/>
          <a:stretch/>
        </p:blipFill>
        <p:spPr>
          <a:xfrm>
            <a:off x="2775925" y="2948037"/>
            <a:ext cx="342137" cy="375359"/>
          </a:xfrm>
          <a:prstGeom prst="rect">
            <a:avLst/>
          </a:prstGeom>
          <a:noFill/>
          <a:ln>
            <a:noFill/>
          </a:ln>
        </p:spPr>
      </p:pic>
      <p:pic>
        <p:nvPicPr>
          <p:cNvPr id="473" name="Google Shape;473;p58"/>
          <p:cNvPicPr preferRelativeResize="0"/>
          <p:nvPr/>
        </p:nvPicPr>
        <p:blipFill rotWithShape="1">
          <a:blip r:embed="rId9">
            <a:alphaModFix/>
          </a:blip>
          <a:srcRect/>
          <a:stretch/>
        </p:blipFill>
        <p:spPr>
          <a:xfrm>
            <a:off x="7386929" y="2857987"/>
            <a:ext cx="253148" cy="277729"/>
          </a:xfrm>
          <a:prstGeom prst="rect">
            <a:avLst/>
          </a:prstGeom>
          <a:noFill/>
          <a:ln>
            <a:noFill/>
          </a:ln>
        </p:spPr>
      </p:pic>
      <p:pic>
        <p:nvPicPr>
          <p:cNvPr id="474" name="Google Shape;474;p58"/>
          <p:cNvPicPr preferRelativeResize="0"/>
          <p:nvPr/>
        </p:nvPicPr>
        <p:blipFill rotWithShape="1">
          <a:blip r:embed="rId10">
            <a:alphaModFix/>
          </a:blip>
          <a:srcRect/>
          <a:stretch/>
        </p:blipFill>
        <p:spPr>
          <a:xfrm rot="7319186">
            <a:off x="689602" y="4909490"/>
            <a:ext cx="504936" cy="265919"/>
          </a:xfrm>
          <a:prstGeom prst="rect">
            <a:avLst/>
          </a:prstGeom>
          <a:noFill/>
          <a:ln>
            <a:noFill/>
          </a:ln>
        </p:spPr>
      </p:pic>
      <p:pic>
        <p:nvPicPr>
          <p:cNvPr id="475" name="Google Shape;475;p58"/>
          <p:cNvPicPr preferRelativeResize="0"/>
          <p:nvPr/>
        </p:nvPicPr>
        <p:blipFill rotWithShape="1">
          <a:blip r:embed="rId11">
            <a:alphaModFix/>
          </a:blip>
          <a:srcRect/>
          <a:stretch/>
        </p:blipFill>
        <p:spPr>
          <a:xfrm>
            <a:off x="6433375" y="4898191"/>
            <a:ext cx="314713" cy="353081"/>
          </a:xfrm>
          <a:prstGeom prst="rect">
            <a:avLst/>
          </a:prstGeom>
          <a:noFill/>
          <a:ln>
            <a:noFill/>
          </a:ln>
        </p:spPr>
      </p:pic>
      <p:sp>
        <p:nvSpPr>
          <p:cNvPr id="476" name="Google Shape;476;p58"/>
          <p:cNvSpPr txBox="1"/>
          <p:nvPr/>
        </p:nvSpPr>
        <p:spPr>
          <a:xfrm>
            <a:off x="3877017" y="43957"/>
            <a:ext cx="394113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Arial"/>
                <a:ea typeface="Arial"/>
                <a:cs typeface="Arial"/>
                <a:sym typeface="Arial"/>
              </a:rPr>
              <a:t>LEAN CANVAS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59"/>
          <p:cNvPicPr preferRelativeResize="0"/>
          <p:nvPr/>
        </p:nvPicPr>
        <p:blipFill rotWithShape="1">
          <a:blip r:embed="rId3">
            <a:alphaModFix/>
          </a:blip>
          <a:srcRect/>
          <a:stretch/>
        </p:blipFill>
        <p:spPr>
          <a:xfrm>
            <a:off x="106" y="-1"/>
            <a:ext cx="12191894" cy="68580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0"/>
          <p:cNvSpPr txBox="1"/>
          <p:nvPr/>
        </p:nvSpPr>
        <p:spPr>
          <a:xfrm>
            <a:off x="1357745" y="415636"/>
            <a:ext cx="93656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CUSTOMER SURVEY AND INDUSTRIAL EXPERT INTERVIEW</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7" name="Google Shape;487;p60"/>
          <p:cNvSpPr/>
          <p:nvPr/>
        </p:nvSpPr>
        <p:spPr>
          <a:xfrm>
            <a:off x="2549236" y="1442332"/>
            <a:ext cx="60960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https://drive.google.com/drive/folders/1G5VS2rCOsT-yAq4v1oVYLkAfGeqbI5ql?usp=sharing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580665" y="1457533"/>
            <a:ext cx="5958000" cy="51140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4800"/>
              <a:buNone/>
            </a:pPr>
            <a:r>
              <a:rPr lang="en-US">
                <a:solidFill>
                  <a:schemeClr val="accent5"/>
                </a:solidFill>
              </a:rPr>
              <a:t>Parkey! </a:t>
            </a:r>
            <a:endParaRPr/>
          </a:p>
          <a:p>
            <a:pPr marL="0" lvl="0" indent="0" algn="l" rtl="0">
              <a:lnSpc>
                <a:spcPct val="100000"/>
              </a:lnSpc>
              <a:spcBef>
                <a:spcPts val="1333"/>
              </a:spcBef>
              <a:spcAft>
                <a:spcPts val="1333"/>
              </a:spcAft>
              <a:buSzPts val="4800"/>
              <a:buNone/>
            </a:pPr>
            <a:r>
              <a:rPr lang="en-US" sz="3200" b="0"/>
              <a:t>A simple, innovative, and helpful solution to all the parking woes.</a:t>
            </a:r>
            <a:endParaRPr sz="3200" b="0"/>
          </a:p>
        </p:txBody>
      </p:sp>
      <p:pic>
        <p:nvPicPr>
          <p:cNvPr id="189" name="Google Shape;189;p30"/>
          <p:cNvPicPr preferRelativeResize="0"/>
          <p:nvPr/>
        </p:nvPicPr>
        <p:blipFill rotWithShape="1">
          <a:blip r:embed="rId3">
            <a:alphaModFix/>
          </a:blip>
          <a:srcRect/>
          <a:stretch/>
        </p:blipFill>
        <p:spPr>
          <a:xfrm>
            <a:off x="6096000" y="809625"/>
            <a:ext cx="5705475" cy="5238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1"/>
          <p:cNvPicPr preferRelativeResize="0"/>
          <p:nvPr/>
        </p:nvPicPr>
        <p:blipFill rotWithShape="1">
          <a:blip r:embed="rId3">
            <a:alphaModFix/>
          </a:blip>
          <a:srcRect/>
          <a:stretch/>
        </p:blipFill>
        <p:spPr>
          <a:xfrm>
            <a:off x="874643" y="716635"/>
            <a:ext cx="10442713" cy="5424730"/>
          </a:xfrm>
          <a:prstGeom prst="rect">
            <a:avLst/>
          </a:prstGeom>
          <a:noFill/>
          <a:ln>
            <a:noFill/>
          </a:ln>
        </p:spPr>
      </p:pic>
      <p:sp>
        <p:nvSpPr>
          <p:cNvPr id="195" name="Google Shape;195;p31"/>
          <p:cNvSpPr/>
          <p:nvPr/>
        </p:nvSpPr>
        <p:spPr>
          <a:xfrm>
            <a:off x="1509171" y="1241265"/>
            <a:ext cx="9378011"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757575"/>
                </a:solidFill>
                <a:latin typeface="Raleway"/>
                <a:ea typeface="Raleway"/>
                <a:cs typeface="Raleway"/>
                <a:sym typeface="Raleway"/>
              </a:rPr>
              <a:t>How do the customers address the problem today?</a:t>
            </a:r>
            <a:endParaRPr/>
          </a:p>
          <a:p>
            <a:pPr marL="0" marR="0" lvl="0" indent="0" algn="l" rtl="0">
              <a:spcBef>
                <a:spcPts val="0"/>
              </a:spcBef>
              <a:spcAft>
                <a:spcPts val="0"/>
              </a:spcAft>
              <a:buNone/>
            </a:pPr>
            <a:endParaRPr sz="2800">
              <a:solidFill>
                <a:schemeClr val="dk1"/>
              </a:solidFill>
              <a:latin typeface="Arial"/>
              <a:ea typeface="Arial"/>
              <a:cs typeface="Arial"/>
              <a:sym typeface="Arial"/>
            </a:endParaRPr>
          </a:p>
        </p:txBody>
      </p:sp>
      <p:sp>
        <p:nvSpPr>
          <p:cNvPr id="196" name="Google Shape;196;p31"/>
          <p:cNvSpPr txBox="1"/>
          <p:nvPr/>
        </p:nvSpPr>
        <p:spPr>
          <a:xfrm>
            <a:off x="1509171" y="2851455"/>
            <a:ext cx="9173655" cy="2246767"/>
          </a:xfrm>
          <a:prstGeom prst="rect">
            <a:avLst/>
          </a:prstGeom>
          <a:noFill/>
          <a:ln>
            <a:noFill/>
          </a:ln>
        </p:spPr>
        <p:txBody>
          <a:bodyPr spcFirstLastPara="1" wrap="square" lIns="45700" tIns="45700" rIns="45700" bIns="45700" anchor="t" anchorCtr="0">
            <a:spAutoFit/>
          </a:bodyPr>
          <a:lstStyle/>
          <a:p>
            <a:pPr marL="457200" marR="0" lvl="0" indent="-317500" algn="l" rtl="0">
              <a:spcBef>
                <a:spcPts val="0"/>
              </a:spcBef>
              <a:spcAft>
                <a:spcPts val="0"/>
              </a:spcAft>
              <a:buClr>
                <a:schemeClr val="dk1"/>
              </a:buClr>
              <a:buSzPts val="1400"/>
              <a:buFont typeface="Raleway"/>
              <a:buChar char="➔"/>
            </a:pPr>
            <a:r>
              <a:rPr lang="en-US" sz="2800">
                <a:solidFill>
                  <a:schemeClr val="dk1"/>
                </a:solidFill>
                <a:latin typeface="Raleway"/>
                <a:ea typeface="Raleway"/>
                <a:cs typeface="Raleway"/>
                <a:sym typeface="Raleway"/>
              </a:rPr>
              <a:t>Due to lack of time people park cars very inefficiently and at wrong places which cause traffic jams and chaos.</a:t>
            </a:r>
            <a:endParaRPr/>
          </a:p>
          <a:p>
            <a:pPr marL="457200" marR="0" lvl="0" indent="-317500" algn="l" rtl="0">
              <a:spcBef>
                <a:spcPts val="0"/>
              </a:spcBef>
              <a:spcAft>
                <a:spcPts val="0"/>
              </a:spcAft>
              <a:buClr>
                <a:schemeClr val="dk1"/>
              </a:buClr>
              <a:buSzPts val="1400"/>
              <a:buFont typeface="Raleway"/>
              <a:buChar char="➔"/>
            </a:pPr>
            <a:r>
              <a:rPr lang="en-US" sz="2800">
                <a:solidFill>
                  <a:schemeClr val="dk1"/>
                </a:solidFill>
                <a:latin typeface="Raleway"/>
                <a:ea typeface="Raleway"/>
                <a:cs typeface="Raleway"/>
                <a:sym typeface="Raleway"/>
              </a:rPr>
              <a:t>People also have to pay fines if they park at a wrong place.</a:t>
            </a:r>
            <a:endParaRPr/>
          </a:p>
        </p:txBody>
      </p:sp>
      <p:pic>
        <p:nvPicPr>
          <p:cNvPr id="197" name="Google Shape;197;p31" descr="Piece of duct tape sticking a note to the slide"/>
          <p:cNvPicPr preferRelativeResize="0"/>
          <p:nvPr/>
        </p:nvPicPr>
        <p:blipFill rotWithShape="1">
          <a:blip r:embed="rId4">
            <a:alphaModFix/>
          </a:blip>
          <a:srcRect l="9243" t="5926" r="2118" b="10011"/>
          <a:stretch/>
        </p:blipFill>
        <p:spPr>
          <a:xfrm rot="154828">
            <a:off x="4725377" y="688925"/>
            <a:ext cx="2048498" cy="6506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t>Real-life Problem Validation</a:t>
            </a:r>
            <a:endParaRPr/>
          </a:p>
        </p:txBody>
      </p:sp>
      <p:sp>
        <p:nvSpPr>
          <p:cNvPr id="203" name="Google Shape;203;p32"/>
          <p:cNvSpPr txBox="1">
            <a:spLocks noGrp="1"/>
          </p:cNvSpPr>
          <p:nvPr>
            <p:ph type="body" idx="1"/>
          </p:nvPr>
        </p:nvSpPr>
        <p:spPr>
          <a:xfrm>
            <a:off x="3222317" y="1730137"/>
            <a:ext cx="8428800" cy="4003200"/>
          </a:xfrm>
          <a:prstGeom prst="rect">
            <a:avLst/>
          </a:prstGeom>
          <a:noFill/>
          <a:ln>
            <a:noFill/>
          </a:ln>
        </p:spPr>
        <p:txBody>
          <a:bodyPr spcFirstLastPara="1" wrap="square" lIns="91425" tIns="91425" rIns="91425" bIns="91425" anchor="t" anchorCtr="0">
            <a:noAutofit/>
          </a:bodyPr>
          <a:lstStyle/>
          <a:p>
            <a:pPr marL="609585" lvl="0" indent="-457188" algn="l" rtl="0">
              <a:lnSpc>
                <a:spcPct val="115000"/>
              </a:lnSpc>
              <a:spcBef>
                <a:spcPts val="0"/>
              </a:spcBef>
              <a:spcAft>
                <a:spcPts val="0"/>
              </a:spcAft>
              <a:buSzPts val="1800"/>
              <a:buChar char="●"/>
            </a:pPr>
            <a:r>
              <a:rPr lang="en-US"/>
              <a:t>During events like </a:t>
            </a:r>
            <a:r>
              <a:rPr lang="en-US" i="1"/>
              <a:t>The Grub Fest, Horn OK Please, the lil flea, or </a:t>
            </a:r>
            <a:r>
              <a:rPr lang="en-US"/>
              <a:t>various shows, parking at Jawaharlal Nehru Stadium becomes extremely tedious. The provision of valet services at spots within and outside the stadium can ease the customer experience.</a:t>
            </a:r>
            <a:endParaRPr/>
          </a:p>
          <a:p>
            <a:pPr marL="609585" lvl="0" indent="-457188" algn="l" rtl="0">
              <a:lnSpc>
                <a:spcPct val="115000"/>
              </a:lnSpc>
              <a:spcBef>
                <a:spcPts val="0"/>
              </a:spcBef>
              <a:spcAft>
                <a:spcPts val="0"/>
              </a:spcAft>
              <a:buSzPts val="1800"/>
              <a:buChar char="●"/>
            </a:pPr>
            <a:r>
              <a:rPr lang="en-US"/>
              <a:t>Running errands in markets like Bungalow Road and GK is preceded by a long waiting time to find a parking spot. </a:t>
            </a:r>
            <a:endParaRPr/>
          </a:p>
          <a:p>
            <a:pPr marL="609585" lvl="0" indent="-457188" algn="l" rtl="0">
              <a:lnSpc>
                <a:spcPct val="115000"/>
              </a:lnSpc>
              <a:spcBef>
                <a:spcPts val="0"/>
              </a:spcBef>
              <a:spcAft>
                <a:spcPts val="0"/>
              </a:spcAft>
              <a:buSzPts val="1800"/>
              <a:buChar char="●"/>
            </a:pPr>
            <a:r>
              <a:rPr lang="en-US"/>
              <a:t>Students in private universities spend a lot of time looking for vacant parking spots before classes. </a:t>
            </a:r>
            <a:endParaRPr/>
          </a:p>
          <a:p>
            <a:pPr marL="609585" lvl="0" indent="-342888" algn="l" rtl="0">
              <a:lnSpc>
                <a:spcPct val="115000"/>
              </a:lnSpc>
              <a:spcBef>
                <a:spcPts val="0"/>
              </a:spcBef>
              <a:spcAft>
                <a:spcPts val="0"/>
              </a:spcAft>
              <a:buSzPts val="1800"/>
              <a:buNone/>
            </a:pPr>
            <a:endParaRPr/>
          </a:p>
        </p:txBody>
      </p:sp>
      <p:pic>
        <p:nvPicPr>
          <p:cNvPr id="204" name="Google Shape;204;p32"/>
          <p:cNvPicPr preferRelativeResize="0"/>
          <p:nvPr/>
        </p:nvPicPr>
        <p:blipFill rotWithShape="1">
          <a:blip r:embed="rId3">
            <a:alphaModFix/>
          </a:blip>
          <a:srcRect/>
          <a:stretch/>
        </p:blipFill>
        <p:spPr>
          <a:xfrm>
            <a:off x="338879" y="2310140"/>
            <a:ext cx="2389965" cy="23899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animEffect transition="in" filter="fade">
                                      <p:cBhvr>
                                        <p:cTn id="7" dur="500"/>
                                        <p:tgtEl>
                                          <p:spTgt spid="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xEl>
                                              <p:pRg st="1" end="1"/>
                                            </p:txEl>
                                          </p:spTgt>
                                        </p:tgtEl>
                                        <p:attrNameLst>
                                          <p:attrName>style.visibility</p:attrName>
                                        </p:attrNameLst>
                                      </p:cBhvr>
                                      <p:to>
                                        <p:strVal val="visible"/>
                                      </p:to>
                                    </p:set>
                                    <p:animEffect transition="in" filter="fade">
                                      <p:cBhvr>
                                        <p:cTn id="12" dur="500"/>
                                        <p:tgtEl>
                                          <p:spTgt spid="2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
                                            <p:txEl>
                                              <p:pRg st="2" end="2"/>
                                            </p:txEl>
                                          </p:spTgt>
                                        </p:tgtEl>
                                        <p:attrNameLst>
                                          <p:attrName>style.visibility</p:attrName>
                                        </p:attrNameLst>
                                      </p:cBhvr>
                                      <p:to>
                                        <p:strVal val="visible"/>
                                      </p:to>
                                    </p:set>
                                    <p:animEffect transition="in" filter="fade">
                                      <p:cBhvr>
                                        <p:cTn id="17" dur="500"/>
                                        <p:tgtEl>
                                          <p:spTgt spid="2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3">
                                            <p:txEl>
                                              <p:pRg st="3" end="3"/>
                                            </p:txEl>
                                          </p:spTgt>
                                        </p:tgtEl>
                                        <p:attrNameLst>
                                          <p:attrName>style.visibility</p:attrName>
                                        </p:attrNameLst>
                                      </p:cBhvr>
                                      <p:to>
                                        <p:strVal val="visible"/>
                                      </p:to>
                                    </p:set>
                                    <p:animEffect transition="in" filter="fade">
                                      <p:cBhvr>
                                        <p:cTn id="22" dur="500"/>
                                        <p:tgtEl>
                                          <p:spTgt spid="2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8"/>
        <p:cNvGrpSpPr/>
        <p:nvPr/>
      </p:nvGrpSpPr>
      <p:grpSpPr>
        <a:xfrm>
          <a:off x="0" y="0"/>
          <a:ext cx="0" cy="0"/>
          <a:chOff x="0" y="0"/>
          <a:chExt cx="0" cy="0"/>
        </a:xfrm>
      </p:grpSpPr>
      <p:pic>
        <p:nvPicPr>
          <p:cNvPr id="209" name="Google Shape;209;p33"/>
          <p:cNvPicPr preferRelativeResize="0"/>
          <p:nvPr/>
        </p:nvPicPr>
        <p:blipFill rotWithShape="1">
          <a:blip r:embed="rId3">
            <a:alphaModFix/>
          </a:blip>
          <a:srcRect/>
          <a:stretch/>
        </p:blipFill>
        <p:spPr>
          <a:xfrm>
            <a:off x="3259600" y="216983"/>
            <a:ext cx="5672800" cy="6424051"/>
          </a:xfrm>
          <a:prstGeom prst="rect">
            <a:avLst/>
          </a:prstGeom>
          <a:noFill/>
          <a:ln>
            <a:noFill/>
          </a:ln>
        </p:spPr>
      </p:pic>
      <p:pic>
        <p:nvPicPr>
          <p:cNvPr id="210" name="Google Shape;210;p33" descr="Piece of duct tape sticking a note to the slide"/>
          <p:cNvPicPr preferRelativeResize="0"/>
          <p:nvPr/>
        </p:nvPicPr>
        <p:blipFill rotWithShape="1">
          <a:blip r:embed="rId4">
            <a:alphaModFix/>
          </a:blip>
          <a:srcRect l="9243" t="5926" r="2118" b="10011"/>
          <a:stretch/>
        </p:blipFill>
        <p:spPr>
          <a:xfrm rot="154828">
            <a:off x="4714667" y="196401"/>
            <a:ext cx="2762667" cy="981400"/>
          </a:xfrm>
          <a:prstGeom prst="rect">
            <a:avLst/>
          </a:prstGeom>
          <a:noFill/>
          <a:ln>
            <a:noFill/>
          </a:ln>
        </p:spPr>
      </p:pic>
      <p:sp>
        <p:nvSpPr>
          <p:cNvPr id="211" name="Google Shape;211;p33"/>
          <p:cNvSpPr txBox="1"/>
          <p:nvPr/>
        </p:nvSpPr>
        <p:spPr>
          <a:xfrm>
            <a:off x="3807400" y="916529"/>
            <a:ext cx="4577200" cy="1016800"/>
          </a:xfrm>
          <a:prstGeom prst="rect">
            <a:avLst/>
          </a:prstGeom>
          <a:noFill/>
          <a:ln>
            <a:noFill/>
          </a:ln>
        </p:spPr>
        <p:txBody>
          <a:bodyPr spcFirstLastPara="1" wrap="square" lIns="121900" tIns="121900" rIns="121900" bIns="121900" anchor="b" anchorCtr="0">
            <a:noAutofit/>
          </a:bodyPr>
          <a:lstStyle/>
          <a:p>
            <a:pPr marL="0" marR="0" lvl="0" indent="0" algn="l" rtl="0">
              <a:spcBef>
                <a:spcPts val="0"/>
              </a:spcBef>
              <a:spcAft>
                <a:spcPts val="0"/>
              </a:spcAft>
              <a:buNone/>
            </a:pPr>
            <a:r>
              <a:rPr lang="en-US" sz="4000" b="1">
                <a:solidFill>
                  <a:srgbClr val="757575"/>
                </a:solidFill>
                <a:latin typeface="Raleway"/>
                <a:ea typeface="Raleway"/>
                <a:cs typeface="Raleway"/>
                <a:sym typeface="Raleway"/>
              </a:rPr>
              <a:t>Problems</a:t>
            </a:r>
            <a:endParaRPr sz="4000" b="1">
              <a:solidFill>
                <a:srgbClr val="757575"/>
              </a:solidFill>
              <a:latin typeface="Raleway"/>
              <a:ea typeface="Raleway"/>
              <a:cs typeface="Raleway"/>
              <a:sym typeface="Raleway"/>
            </a:endParaRPr>
          </a:p>
        </p:txBody>
      </p:sp>
      <p:sp>
        <p:nvSpPr>
          <p:cNvPr id="212" name="Google Shape;212;p33"/>
          <p:cNvSpPr txBox="1">
            <a:spLocks noGrp="1"/>
          </p:cNvSpPr>
          <p:nvPr>
            <p:ph type="body" idx="4294967295"/>
          </p:nvPr>
        </p:nvSpPr>
        <p:spPr>
          <a:xfrm>
            <a:off x="3807400" y="2135467"/>
            <a:ext cx="4577200" cy="4126000"/>
          </a:xfrm>
          <a:prstGeom prst="rect">
            <a:avLst/>
          </a:prstGeom>
          <a:noFill/>
          <a:ln>
            <a:noFill/>
          </a:ln>
        </p:spPr>
        <p:txBody>
          <a:bodyPr spcFirstLastPara="1" wrap="square" lIns="121900" tIns="121900" rIns="121900" bIns="121900" anchor="t" anchorCtr="0">
            <a:noAutofit/>
          </a:bodyPr>
          <a:lstStyle/>
          <a:p>
            <a:pPr marL="609585" lvl="0" indent="-423323" algn="l" rtl="0">
              <a:lnSpc>
                <a:spcPct val="115000"/>
              </a:lnSpc>
              <a:spcBef>
                <a:spcPts val="0"/>
              </a:spcBef>
              <a:spcAft>
                <a:spcPts val="0"/>
              </a:spcAft>
              <a:buClr>
                <a:schemeClr val="dk1"/>
              </a:buClr>
              <a:buSzPts val="1400"/>
              <a:buFont typeface="Raleway"/>
              <a:buChar char="➔"/>
            </a:pPr>
            <a:r>
              <a:rPr lang="en-US" sz="1867" b="1">
                <a:solidFill>
                  <a:srgbClr val="F46524"/>
                </a:solidFill>
                <a:latin typeface="Raleway"/>
                <a:ea typeface="Raleway"/>
                <a:cs typeface="Raleway"/>
                <a:sym typeface="Raleway"/>
              </a:rPr>
              <a:t>Traffic Jams</a:t>
            </a:r>
            <a:endParaRPr sz="1867" b="1">
              <a:solidFill>
                <a:srgbClr val="F46524"/>
              </a:solidFill>
              <a:latin typeface="Raleway"/>
              <a:ea typeface="Raleway"/>
              <a:cs typeface="Raleway"/>
              <a:sym typeface="Raleway"/>
            </a:endParaRPr>
          </a:p>
          <a:p>
            <a:pPr marL="609585" lvl="0" indent="0" algn="l" rtl="0">
              <a:lnSpc>
                <a:spcPct val="115000"/>
              </a:lnSpc>
              <a:spcBef>
                <a:spcPts val="0"/>
              </a:spcBef>
              <a:spcAft>
                <a:spcPts val="0"/>
              </a:spcAft>
              <a:buSzPts val="1800"/>
              <a:buNone/>
            </a:pPr>
            <a:r>
              <a:rPr lang="en-US" sz="1600">
                <a:latin typeface="Raleway"/>
                <a:ea typeface="Raleway"/>
                <a:cs typeface="Raleway"/>
                <a:sym typeface="Raleway"/>
              </a:rPr>
              <a:t>The increased number of vehicles on the roads causes traffic jams.</a:t>
            </a:r>
            <a:endParaRPr sz="1600">
              <a:latin typeface="Raleway"/>
              <a:ea typeface="Raleway"/>
              <a:cs typeface="Raleway"/>
              <a:sym typeface="Raleway"/>
            </a:endParaRPr>
          </a:p>
          <a:p>
            <a:pPr marL="609585" lvl="0" indent="-423323" algn="l" rtl="0">
              <a:lnSpc>
                <a:spcPct val="115000"/>
              </a:lnSpc>
              <a:spcBef>
                <a:spcPts val="0"/>
              </a:spcBef>
              <a:spcAft>
                <a:spcPts val="0"/>
              </a:spcAft>
              <a:buClr>
                <a:schemeClr val="dk1"/>
              </a:buClr>
              <a:buSzPts val="1400"/>
              <a:buFont typeface="Raleway"/>
              <a:buChar char="➔"/>
            </a:pPr>
            <a:r>
              <a:rPr lang="en-US" sz="1867" b="1">
                <a:solidFill>
                  <a:srgbClr val="F46524"/>
                </a:solidFill>
                <a:latin typeface="Raleway"/>
                <a:ea typeface="Raleway"/>
                <a:cs typeface="Raleway"/>
                <a:sym typeface="Raleway"/>
              </a:rPr>
              <a:t>Unorganised parking</a:t>
            </a:r>
            <a:endParaRPr sz="1867" b="1">
              <a:solidFill>
                <a:srgbClr val="F46524"/>
              </a:solidFill>
              <a:latin typeface="Raleway"/>
              <a:ea typeface="Raleway"/>
              <a:cs typeface="Raleway"/>
              <a:sym typeface="Raleway"/>
            </a:endParaRPr>
          </a:p>
          <a:p>
            <a:pPr marL="609585" lvl="0" indent="0" algn="l" rtl="0">
              <a:lnSpc>
                <a:spcPct val="115000"/>
              </a:lnSpc>
              <a:spcBef>
                <a:spcPts val="0"/>
              </a:spcBef>
              <a:spcAft>
                <a:spcPts val="0"/>
              </a:spcAft>
              <a:buSzPts val="1800"/>
              <a:buNone/>
            </a:pPr>
            <a:r>
              <a:rPr lang="en-US" sz="1600">
                <a:latin typeface="Raleway"/>
                <a:ea typeface="Raleway"/>
                <a:cs typeface="Raleway"/>
                <a:sym typeface="Raleway"/>
              </a:rPr>
              <a:t>Careless and unorganised parking makes it difficult to utilise the parking space at the fullest.</a:t>
            </a:r>
            <a:endParaRPr sz="1600">
              <a:latin typeface="Raleway"/>
              <a:ea typeface="Raleway"/>
              <a:cs typeface="Raleway"/>
              <a:sym typeface="Raleway"/>
            </a:endParaRPr>
          </a:p>
          <a:p>
            <a:pPr marL="609585" lvl="0" indent="-423323" algn="l" rtl="0">
              <a:lnSpc>
                <a:spcPct val="115000"/>
              </a:lnSpc>
              <a:spcBef>
                <a:spcPts val="0"/>
              </a:spcBef>
              <a:spcAft>
                <a:spcPts val="0"/>
              </a:spcAft>
              <a:buClr>
                <a:schemeClr val="dk1"/>
              </a:buClr>
              <a:buSzPts val="1400"/>
              <a:buFont typeface="Raleway"/>
              <a:buChar char="➔"/>
            </a:pPr>
            <a:r>
              <a:rPr lang="en-US" sz="1867" b="1">
                <a:solidFill>
                  <a:srgbClr val="F46524"/>
                </a:solidFill>
                <a:latin typeface="Raleway"/>
                <a:ea typeface="Raleway"/>
                <a:cs typeface="Raleway"/>
                <a:sym typeface="Raleway"/>
              </a:rPr>
              <a:t>Low parking space</a:t>
            </a:r>
            <a:endParaRPr sz="1867" b="1">
              <a:solidFill>
                <a:srgbClr val="F46524"/>
              </a:solidFill>
              <a:latin typeface="Raleway"/>
              <a:ea typeface="Raleway"/>
              <a:cs typeface="Raleway"/>
              <a:sym typeface="Raleway"/>
            </a:endParaRPr>
          </a:p>
          <a:p>
            <a:pPr marL="609585" lvl="0" indent="0" algn="l" rtl="0">
              <a:lnSpc>
                <a:spcPct val="115000"/>
              </a:lnSpc>
              <a:spcBef>
                <a:spcPts val="0"/>
              </a:spcBef>
              <a:spcAft>
                <a:spcPts val="0"/>
              </a:spcAft>
              <a:buSzPts val="1800"/>
              <a:buNone/>
            </a:pPr>
            <a:r>
              <a:rPr lang="en-US" sz="1600">
                <a:latin typeface="Raleway"/>
                <a:ea typeface="Raleway"/>
                <a:cs typeface="Raleway"/>
                <a:sym typeface="Raleway"/>
              </a:rPr>
              <a:t>Popular market areas and colleges have limited parking space but an increasing number of people visiting the places in cars and other vehicles.</a:t>
            </a:r>
            <a:endParaRPr sz="1600">
              <a:latin typeface="Raleway"/>
              <a:ea typeface="Raleway"/>
              <a:cs typeface="Raleway"/>
              <a:sym typeface="Raleway"/>
            </a:endParaRPr>
          </a:p>
          <a:p>
            <a:pPr marL="0" lvl="0" indent="0" algn="l" rtl="0">
              <a:lnSpc>
                <a:spcPct val="115000"/>
              </a:lnSpc>
              <a:spcBef>
                <a:spcPts val="0"/>
              </a:spcBef>
              <a:spcAft>
                <a:spcPts val="1333"/>
              </a:spcAft>
              <a:buSzPts val="1800"/>
              <a:buNone/>
            </a:pPr>
            <a:endParaRPr sz="1600" b="1">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xEl>
                                              <p:pRg st="0" end="0"/>
                                            </p:txEl>
                                          </p:spTgt>
                                        </p:tgtEl>
                                        <p:attrNameLst>
                                          <p:attrName>style.visibility</p:attrName>
                                        </p:attrNameLst>
                                      </p:cBhvr>
                                      <p:to>
                                        <p:strVal val="visible"/>
                                      </p:to>
                                    </p:set>
                                    <p:animEffect transition="in" filter="fade">
                                      <p:cBhvr>
                                        <p:cTn id="7" dur="500"/>
                                        <p:tgtEl>
                                          <p:spTgt spid="2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xEl>
                                              <p:pRg st="1" end="1"/>
                                            </p:txEl>
                                          </p:spTgt>
                                        </p:tgtEl>
                                        <p:attrNameLst>
                                          <p:attrName>style.visibility</p:attrName>
                                        </p:attrNameLst>
                                      </p:cBhvr>
                                      <p:to>
                                        <p:strVal val="visible"/>
                                      </p:to>
                                    </p:set>
                                    <p:animEffect transition="in" filter="fade">
                                      <p:cBhvr>
                                        <p:cTn id="12" dur="500"/>
                                        <p:tgtEl>
                                          <p:spTgt spid="2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
                                            <p:txEl>
                                              <p:pRg st="2" end="2"/>
                                            </p:txEl>
                                          </p:spTgt>
                                        </p:tgtEl>
                                        <p:attrNameLst>
                                          <p:attrName>style.visibility</p:attrName>
                                        </p:attrNameLst>
                                      </p:cBhvr>
                                      <p:to>
                                        <p:strVal val="visible"/>
                                      </p:to>
                                    </p:set>
                                    <p:animEffect transition="in" filter="fade">
                                      <p:cBhvr>
                                        <p:cTn id="17" dur="500"/>
                                        <p:tgtEl>
                                          <p:spTgt spid="2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
                                            <p:txEl>
                                              <p:pRg st="3" end="3"/>
                                            </p:txEl>
                                          </p:spTgt>
                                        </p:tgtEl>
                                        <p:attrNameLst>
                                          <p:attrName>style.visibility</p:attrName>
                                        </p:attrNameLst>
                                      </p:cBhvr>
                                      <p:to>
                                        <p:strVal val="visible"/>
                                      </p:to>
                                    </p:set>
                                    <p:animEffect transition="in" filter="fade">
                                      <p:cBhvr>
                                        <p:cTn id="22" dur="500"/>
                                        <p:tgtEl>
                                          <p:spTgt spid="2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2">
                                            <p:txEl>
                                              <p:pRg st="4" end="4"/>
                                            </p:txEl>
                                          </p:spTgt>
                                        </p:tgtEl>
                                        <p:attrNameLst>
                                          <p:attrName>style.visibility</p:attrName>
                                        </p:attrNameLst>
                                      </p:cBhvr>
                                      <p:to>
                                        <p:strVal val="visible"/>
                                      </p:to>
                                    </p:set>
                                    <p:animEffect transition="in" filter="fade">
                                      <p:cBhvr>
                                        <p:cTn id="27" dur="500"/>
                                        <p:tgtEl>
                                          <p:spTgt spid="2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2">
                                            <p:txEl>
                                              <p:pRg st="5" end="5"/>
                                            </p:txEl>
                                          </p:spTgt>
                                        </p:tgtEl>
                                        <p:attrNameLst>
                                          <p:attrName>style.visibility</p:attrName>
                                        </p:attrNameLst>
                                      </p:cBhvr>
                                      <p:to>
                                        <p:strVal val="visible"/>
                                      </p:to>
                                    </p:set>
                                    <p:animEffect transition="in" filter="fade">
                                      <p:cBhvr>
                                        <p:cTn id="32" dur="500"/>
                                        <p:tgtEl>
                                          <p:spTgt spid="2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2">
                                            <p:txEl>
                                              <p:pRg st="6" end="6"/>
                                            </p:txEl>
                                          </p:spTgt>
                                        </p:tgtEl>
                                        <p:attrNameLst>
                                          <p:attrName>style.visibility</p:attrName>
                                        </p:attrNameLst>
                                      </p:cBhvr>
                                      <p:to>
                                        <p:strVal val="visible"/>
                                      </p:to>
                                    </p:set>
                                    <p:animEffect transition="in" filter="fade">
                                      <p:cBhvr>
                                        <p:cTn id="37" dur="500"/>
                                        <p:tgtEl>
                                          <p:spTgt spid="2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4" descr="Screen Shot 2015-11-20 at 9.47.21 AM.png"/>
          <p:cNvPicPr preferRelativeResize="0"/>
          <p:nvPr/>
        </p:nvPicPr>
        <p:blipFill rotWithShape="1">
          <a:blip r:embed="rId3">
            <a:alphaModFix/>
          </a:blip>
          <a:srcRect l="4413" r="4404"/>
          <a:stretch/>
        </p:blipFill>
        <p:spPr>
          <a:xfrm>
            <a:off x="0" y="0"/>
            <a:ext cx="12192000" cy="6858000"/>
          </a:xfrm>
          <a:prstGeom prst="rect">
            <a:avLst/>
          </a:prstGeom>
          <a:noFill/>
          <a:ln>
            <a:noFill/>
          </a:ln>
        </p:spPr>
      </p:pic>
      <p:sp>
        <p:nvSpPr>
          <p:cNvPr id="218" name="Google Shape;218;p34"/>
          <p:cNvSpPr txBox="1">
            <a:spLocks noGrp="1"/>
          </p:cNvSpPr>
          <p:nvPr>
            <p:ph type="title"/>
          </p:nvPr>
        </p:nvSpPr>
        <p:spPr>
          <a:xfrm>
            <a:off x="1750989" y="1364673"/>
            <a:ext cx="10441011" cy="3835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4800"/>
              <a:buNone/>
            </a:pPr>
            <a:r>
              <a:rPr lang="en-US"/>
              <a:t>Problem Statement</a:t>
            </a:r>
            <a:endParaRPr/>
          </a:p>
        </p:txBody>
      </p:sp>
      <p:grpSp>
        <p:nvGrpSpPr>
          <p:cNvPr id="219" name="Google Shape;219;p34"/>
          <p:cNvGrpSpPr/>
          <p:nvPr/>
        </p:nvGrpSpPr>
        <p:grpSpPr>
          <a:xfrm>
            <a:off x="2186136" y="2636747"/>
            <a:ext cx="7240217" cy="3317919"/>
            <a:chOff x="6252172" y="183245"/>
            <a:chExt cx="2212050" cy="2791615"/>
          </a:xfrm>
        </p:grpSpPr>
        <p:pic>
          <p:nvPicPr>
            <p:cNvPr id="220" name="Google Shape;220;p34"/>
            <p:cNvPicPr preferRelativeResize="0"/>
            <p:nvPr/>
          </p:nvPicPr>
          <p:blipFill rotWithShape="1">
            <a:blip r:embed="rId4">
              <a:alphaModFix/>
            </a:blip>
            <a:srcRect/>
            <a:stretch/>
          </p:blipFill>
          <p:spPr>
            <a:xfrm>
              <a:off x="6252172" y="183245"/>
              <a:ext cx="2212050" cy="2504994"/>
            </a:xfrm>
            <a:prstGeom prst="rect">
              <a:avLst/>
            </a:prstGeom>
            <a:noFill/>
            <a:ln>
              <a:noFill/>
            </a:ln>
          </p:spPr>
        </p:pic>
        <p:sp>
          <p:nvSpPr>
            <p:cNvPr id="221" name="Google Shape;221;p34"/>
            <p:cNvSpPr txBox="1"/>
            <p:nvPr/>
          </p:nvSpPr>
          <p:spPr>
            <a:xfrm>
              <a:off x="6462523" y="970860"/>
              <a:ext cx="1929000" cy="20040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2000">
                  <a:solidFill>
                    <a:schemeClr val="dk1"/>
                  </a:solidFill>
                  <a:latin typeface="Raleway"/>
                  <a:ea typeface="Raleway"/>
                  <a:cs typeface="Raleway"/>
                  <a:sym typeface="Raleway"/>
                </a:rPr>
                <a:t>Due to unorganized parking and increased traffic jams, valuable time is wasted in parking cars</a:t>
              </a:r>
              <a:endParaRPr/>
            </a:p>
          </p:txBody>
        </p:sp>
      </p:grpSp>
      <p:pic>
        <p:nvPicPr>
          <p:cNvPr id="222" name="Google Shape;222;p34" descr="Piece of duct tape sticking a note to the slide"/>
          <p:cNvPicPr preferRelativeResize="0"/>
          <p:nvPr/>
        </p:nvPicPr>
        <p:blipFill rotWithShape="1">
          <a:blip r:embed="rId5">
            <a:alphaModFix/>
          </a:blip>
          <a:srcRect l="9243" t="5926" r="2118" b="10011"/>
          <a:stretch/>
        </p:blipFill>
        <p:spPr>
          <a:xfrm rot="154828">
            <a:off x="4599351" y="2468456"/>
            <a:ext cx="2072000" cy="736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
        <p:cNvGrpSpPr/>
        <p:nvPr/>
      </p:nvGrpSpPr>
      <p:grpSpPr>
        <a:xfrm>
          <a:off x="0" y="0"/>
          <a:ext cx="0" cy="0"/>
          <a:chOff x="0" y="0"/>
          <a:chExt cx="0" cy="0"/>
        </a:xfrm>
      </p:grpSpPr>
      <p:pic>
        <p:nvPicPr>
          <p:cNvPr id="227" name="Google Shape;227;p35"/>
          <p:cNvPicPr preferRelativeResize="0"/>
          <p:nvPr/>
        </p:nvPicPr>
        <p:blipFill rotWithShape="1">
          <a:blip r:embed="rId3">
            <a:alphaModFix/>
          </a:blip>
          <a:srcRect/>
          <a:stretch/>
        </p:blipFill>
        <p:spPr>
          <a:xfrm>
            <a:off x="1164134" y="120942"/>
            <a:ext cx="9893767" cy="6424065"/>
          </a:xfrm>
          <a:prstGeom prst="rect">
            <a:avLst/>
          </a:prstGeom>
          <a:noFill/>
          <a:ln>
            <a:noFill/>
          </a:ln>
        </p:spPr>
      </p:pic>
      <p:pic>
        <p:nvPicPr>
          <p:cNvPr id="228" name="Google Shape;228;p35" descr="Piece of duct tape sticking a note to the slide"/>
          <p:cNvPicPr preferRelativeResize="0"/>
          <p:nvPr/>
        </p:nvPicPr>
        <p:blipFill rotWithShape="1">
          <a:blip r:embed="rId4">
            <a:alphaModFix/>
          </a:blip>
          <a:srcRect l="9243" t="5926" r="2118" b="10011"/>
          <a:stretch/>
        </p:blipFill>
        <p:spPr>
          <a:xfrm rot="154828">
            <a:off x="4714667" y="196401"/>
            <a:ext cx="2762667" cy="981400"/>
          </a:xfrm>
          <a:prstGeom prst="rect">
            <a:avLst/>
          </a:prstGeom>
          <a:noFill/>
          <a:ln>
            <a:noFill/>
          </a:ln>
        </p:spPr>
      </p:pic>
      <p:sp>
        <p:nvSpPr>
          <p:cNvPr id="229" name="Google Shape;229;p35"/>
          <p:cNvSpPr txBox="1"/>
          <p:nvPr/>
        </p:nvSpPr>
        <p:spPr>
          <a:xfrm>
            <a:off x="3297916" y="914695"/>
            <a:ext cx="5421634" cy="1016800"/>
          </a:xfrm>
          <a:prstGeom prst="rect">
            <a:avLst/>
          </a:prstGeom>
          <a:noFill/>
          <a:ln>
            <a:noFill/>
          </a:ln>
        </p:spPr>
        <p:txBody>
          <a:bodyPr spcFirstLastPara="1" wrap="square" lIns="121900" tIns="121900" rIns="121900" bIns="121900" anchor="b" anchorCtr="0">
            <a:noAutofit/>
          </a:bodyPr>
          <a:lstStyle/>
          <a:p>
            <a:pPr marL="0" marR="0" lvl="0" indent="0" algn="l" rtl="0">
              <a:spcBef>
                <a:spcPts val="0"/>
              </a:spcBef>
              <a:spcAft>
                <a:spcPts val="0"/>
              </a:spcAft>
              <a:buNone/>
            </a:pPr>
            <a:r>
              <a:rPr lang="en-US" sz="4000" b="1">
                <a:solidFill>
                  <a:srgbClr val="757575"/>
                </a:solidFill>
                <a:latin typeface="Raleway"/>
                <a:ea typeface="Raleway"/>
                <a:cs typeface="Raleway"/>
                <a:sym typeface="Raleway"/>
              </a:rPr>
              <a:t>Shortlisted Solutions</a:t>
            </a:r>
            <a:endParaRPr sz="4000" b="1">
              <a:solidFill>
                <a:srgbClr val="757575"/>
              </a:solidFill>
              <a:latin typeface="Raleway"/>
              <a:ea typeface="Raleway"/>
              <a:cs typeface="Raleway"/>
              <a:sym typeface="Raleway"/>
            </a:endParaRPr>
          </a:p>
        </p:txBody>
      </p:sp>
      <p:sp>
        <p:nvSpPr>
          <p:cNvPr id="230" name="Google Shape;230;p35"/>
          <p:cNvSpPr txBox="1">
            <a:spLocks noGrp="1"/>
          </p:cNvSpPr>
          <p:nvPr>
            <p:ph type="body" idx="4294967295"/>
          </p:nvPr>
        </p:nvSpPr>
        <p:spPr>
          <a:xfrm>
            <a:off x="1919133" y="1836633"/>
            <a:ext cx="8179200" cy="4437200"/>
          </a:xfrm>
          <a:prstGeom prst="rect">
            <a:avLst/>
          </a:prstGeom>
          <a:noFill/>
          <a:ln>
            <a:noFill/>
          </a:ln>
        </p:spPr>
        <p:txBody>
          <a:bodyPr spcFirstLastPara="1" wrap="square" lIns="121900" tIns="121900" rIns="121900" bIns="121900" anchor="t" anchorCtr="0">
            <a:noAutofit/>
          </a:bodyPr>
          <a:lstStyle/>
          <a:p>
            <a:pPr marL="609585" lvl="0" indent="-423323" algn="l" rtl="0">
              <a:lnSpc>
                <a:spcPct val="115000"/>
              </a:lnSpc>
              <a:spcBef>
                <a:spcPts val="0"/>
              </a:spcBef>
              <a:spcAft>
                <a:spcPts val="0"/>
              </a:spcAft>
              <a:buClr>
                <a:srgbClr val="000000"/>
              </a:buClr>
              <a:buSzPts val="1400"/>
              <a:buFont typeface="Raleway"/>
              <a:buChar char="➔"/>
            </a:pPr>
            <a:r>
              <a:rPr lang="en-US" sz="2533">
                <a:solidFill>
                  <a:srgbClr val="000000"/>
                </a:solidFill>
              </a:rPr>
              <a:t>Employing valet drivers at various locations of high vehicle density parkings.</a:t>
            </a:r>
            <a:endParaRPr sz="2533">
              <a:solidFill>
                <a:srgbClr val="000000"/>
              </a:solidFill>
            </a:endParaRPr>
          </a:p>
          <a:p>
            <a:pPr marL="609585" lvl="0" indent="-423323" algn="l" rtl="0">
              <a:lnSpc>
                <a:spcPct val="115000"/>
              </a:lnSpc>
              <a:spcBef>
                <a:spcPts val="0"/>
              </a:spcBef>
              <a:spcAft>
                <a:spcPts val="0"/>
              </a:spcAft>
              <a:buClr>
                <a:srgbClr val="000000"/>
              </a:buClr>
              <a:buSzPts val="1400"/>
              <a:buFont typeface="Raleway"/>
              <a:buChar char="➔"/>
            </a:pPr>
            <a:r>
              <a:rPr lang="en-US" sz="2533">
                <a:solidFill>
                  <a:srgbClr val="000000"/>
                </a:solidFill>
              </a:rPr>
              <a:t>The customer can SMS the valet before he desires the car to himself, so as to save the waiting time usually taken.</a:t>
            </a:r>
            <a:endParaRPr sz="2533">
              <a:solidFill>
                <a:srgbClr val="000000"/>
              </a:solidFill>
            </a:endParaRPr>
          </a:p>
          <a:p>
            <a:pPr marL="609585" lvl="0" indent="-423323" algn="l" rtl="0">
              <a:lnSpc>
                <a:spcPct val="115000"/>
              </a:lnSpc>
              <a:spcBef>
                <a:spcPts val="0"/>
              </a:spcBef>
              <a:spcAft>
                <a:spcPts val="0"/>
              </a:spcAft>
              <a:buClr>
                <a:srgbClr val="000000"/>
              </a:buClr>
              <a:buSzPts val="1400"/>
              <a:buFont typeface="Raleway"/>
              <a:buChar char="➔"/>
            </a:pPr>
            <a:r>
              <a:rPr lang="en-US" sz="2533">
                <a:solidFill>
                  <a:srgbClr val="000000"/>
                </a:solidFill>
              </a:rPr>
              <a:t>Regular visitors can avail the benefits of the valet service through a monthly subscription.</a:t>
            </a:r>
            <a:endParaRPr sz="2533">
              <a:solidFill>
                <a:srgbClr val="000000"/>
              </a:solidFill>
            </a:endParaRPr>
          </a:p>
          <a:p>
            <a:pPr marL="609585" lvl="0" indent="-423323" algn="l" rtl="0">
              <a:lnSpc>
                <a:spcPct val="115000"/>
              </a:lnSpc>
              <a:spcBef>
                <a:spcPts val="0"/>
              </a:spcBef>
              <a:spcAft>
                <a:spcPts val="0"/>
              </a:spcAft>
              <a:buClr>
                <a:srgbClr val="000000"/>
              </a:buClr>
              <a:buSzPts val="1400"/>
              <a:buFont typeface="Raleway"/>
              <a:buChar char="➔"/>
            </a:pPr>
            <a:r>
              <a:rPr lang="en-US" sz="2533">
                <a:solidFill>
                  <a:srgbClr val="000000"/>
                </a:solidFill>
              </a:rPr>
              <a:t>Easy on the wallet of the customers and will ensure a proper, systematic parking environment.</a:t>
            </a:r>
            <a:endParaRPr sz="2533">
              <a:solidFill>
                <a:srgbClr val="000000"/>
              </a:solidFill>
            </a:endParaRPr>
          </a:p>
          <a:p>
            <a:pPr marL="0" lvl="0" indent="0" algn="l" rtl="0">
              <a:lnSpc>
                <a:spcPct val="115000"/>
              </a:lnSpc>
              <a:spcBef>
                <a:spcPts val="0"/>
              </a:spcBef>
              <a:spcAft>
                <a:spcPts val="1333"/>
              </a:spcAft>
              <a:buSzPts val="1800"/>
              <a:buNone/>
            </a:pPr>
            <a:endParaRPr sz="1600">
              <a:solidFill>
                <a:srgbClr val="000000"/>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xEl>
                                              <p:pRg st="0" end="0"/>
                                            </p:txEl>
                                          </p:spTgt>
                                        </p:tgtEl>
                                        <p:attrNameLst>
                                          <p:attrName>style.visibility</p:attrName>
                                        </p:attrNameLst>
                                      </p:cBhvr>
                                      <p:to>
                                        <p:strVal val="visible"/>
                                      </p:to>
                                    </p:set>
                                    <p:animEffect transition="in" filter="fade">
                                      <p:cBhvr>
                                        <p:cTn id="7" dur="500"/>
                                        <p:tgtEl>
                                          <p:spTgt spid="2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
                                            <p:txEl>
                                              <p:pRg st="1" end="1"/>
                                            </p:txEl>
                                          </p:spTgt>
                                        </p:tgtEl>
                                        <p:attrNameLst>
                                          <p:attrName>style.visibility</p:attrName>
                                        </p:attrNameLst>
                                      </p:cBhvr>
                                      <p:to>
                                        <p:strVal val="visible"/>
                                      </p:to>
                                    </p:set>
                                    <p:animEffect transition="in" filter="fade">
                                      <p:cBhvr>
                                        <p:cTn id="12" dur="500"/>
                                        <p:tgtEl>
                                          <p:spTgt spid="2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
                                            <p:txEl>
                                              <p:pRg st="2" end="2"/>
                                            </p:txEl>
                                          </p:spTgt>
                                        </p:tgtEl>
                                        <p:attrNameLst>
                                          <p:attrName>style.visibility</p:attrName>
                                        </p:attrNameLst>
                                      </p:cBhvr>
                                      <p:to>
                                        <p:strVal val="visible"/>
                                      </p:to>
                                    </p:set>
                                    <p:animEffect transition="in" filter="fade">
                                      <p:cBhvr>
                                        <p:cTn id="17" dur="500"/>
                                        <p:tgtEl>
                                          <p:spTgt spid="2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0">
                                            <p:txEl>
                                              <p:pRg st="3" end="3"/>
                                            </p:txEl>
                                          </p:spTgt>
                                        </p:tgtEl>
                                        <p:attrNameLst>
                                          <p:attrName>style.visibility</p:attrName>
                                        </p:attrNameLst>
                                      </p:cBhvr>
                                      <p:to>
                                        <p:strVal val="visible"/>
                                      </p:to>
                                    </p:set>
                                    <p:animEffect transition="in" filter="fade">
                                      <p:cBhvr>
                                        <p:cTn id="22" dur="500"/>
                                        <p:tgtEl>
                                          <p:spTgt spid="2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0">
                                            <p:txEl>
                                              <p:pRg st="4" end="4"/>
                                            </p:txEl>
                                          </p:spTgt>
                                        </p:tgtEl>
                                        <p:attrNameLst>
                                          <p:attrName>style.visibility</p:attrName>
                                        </p:attrNameLst>
                                      </p:cBhvr>
                                      <p:to>
                                        <p:strVal val="visible"/>
                                      </p:to>
                                    </p:set>
                                    <p:animEffect transition="in" filter="fade">
                                      <p:cBhvr>
                                        <p:cTn id="27" dur="500"/>
                                        <p:tgtEl>
                                          <p:spTgt spid="2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1624</Words>
  <Application>Microsoft Office PowerPoint</Application>
  <PresentationFormat>Widescreen</PresentationFormat>
  <Paragraphs>294</Paragraphs>
  <Slides>34</Slides>
  <Notes>34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Calibri</vt:lpstr>
      <vt:lpstr>Roboto Medium</vt:lpstr>
      <vt:lpstr>Malgun Gothic</vt:lpstr>
      <vt:lpstr>Raleway</vt:lpstr>
      <vt:lpstr>Lato</vt:lpstr>
      <vt:lpstr>Roboto Thin</vt:lpstr>
      <vt:lpstr>Libre Franklin</vt:lpstr>
      <vt:lpstr>Karla</vt:lpstr>
      <vt:lpstr>Arial</vt:lpstr>
      <vt:lpstr>Roboto</vt:lpstr>
      <vt:lpstr>Swiss</vt:lpstr>
      <vt:lpstr>1_Office Theme</vt:lpstr>
      <vt:lpstr>PowerPoint Presentation</vt:lpstr>
      <vt:lpstr>PowerPoint Presentation</vt:lpstr>
      <vt:lpstr>Business Overview </vt:lpstr>
      <vt:lpstr>Parkey!  A simple, innovative, and helpful solution to all the parking woes.</vt:lpstr>
      <vt:lpstr>PowerPoint Presentation</vt:lpstr>
      <vt:lpstr>Real-life Problem Validation</vt:lpstr>
      <vt:lpstr>PowerPoint Presentation</vt:lpstr>
      <vt:lpstr>Problem Statement</vt:lpstr>
      <vt:lpstr>PowerPoint Presentation</vt:lpstr>
      <vt:lpstr>Solution</vt:lpstr>
      <vt:lpstr>PowerPoint Presentation</vt:lpstr>
      <vt:lpstr>PowerPoint Presentation</vt:lpstr>
      <vt:lpstr>PowerPoint Presentation</vt:lpstr>
      <vt:lpstr>PowerPoint Presentation</vt:lpstr>
      <vt:lpstr>PowerPoint Presentation</vt:lpstr>
      <vt:lpstr>Target Market</vt:lpstr>
      <vt:lpstr>MARKET SIZE Statement</vt:lpstr>
      <vt:lpstr>Marketing Strategies</vt:lpstr>
      <vt:lpstr>Marketing Strategies</vt:lpstr>
      <vt:lpstr>FINANCIAL PROJECTIONS</vt:lpstr>
      <vt:lpstr>PowerPoint Presentation</vt:lpstr>
      <vt:lpstr>PowerPoint Presentation</vt:lpstr>
      <vt:lpstr>PowerPoint Presentation</vt:lpstr>
      <vt:lpstr>PowerPoint Presentation</vt:lpstr>
      <vt:lpstr>Operational Plan</vt:lpstr>
      <vt:lpstr>PowerPoint Presentation</vt:lpstr>
      <vt:lpstr>Legal Identity</vt:lpstr>
      <vt:lpstr>Legal Identity</vt:lpstr>
      <vt:lpstr>RISK ANALYSIS</vt:lpstr>
      <vt:lpstr>RISK MANAGEMENT PLAN</vt:lpstr>
      <vt:lpstr>ASK</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modified xsi:type="dcterms:W3CDTF">2021-10-19T06:02:32Z</dcterms:modified>
</cp:coreProperties>
</file>