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90" r:id="rId2"/>
    <p:sldId id="316" r:id="rId3"/>
    <p:sldId id="294" r:id="rId4"/>
    <p:sldId id="312" r:id="rId5"/>
    <p:sldId id="261" r:id="rId6"/>
    <p:sldId id="311" r:id="rId7"/>
    <p:sldId id="297" r:id="rId8"/>
    <p:sldId id="315" r:id="rId9"/>
    <p:sldId id="291" r:id="rId10"/>
    <p:sldId id="265" r:id="rId11"/>
    <p:sldId id="310" r:id="rId12"/>
    <p:sldId id="266" r:id="rId13"/>
    <p:sldId id="282" r:id="rId14"/>
    <p:sldId id="323" r:id="rId15"/>
    <p:sldId id="319" r:id="rId16"/>
    <p:sldId id="322" r:id="rId17"/>
    <p:sldId id="321" r:id="rId18"/>
    <p:sldId id="318" r:id="rId19"/>
    <p:sldId id="320" r:id="rId2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82"/>
  </p:normalViewPr>
  <p:slideViewPr>
    <p:cSldViewPr>
      <p:cViewPr varScale="1">
        <p:scale>
          <a:sx n="65" d="100"/>
          <a:sy n="65" d="100"/>
        </p:scale>
        <p:origin x="700" y="52"/>
      </p:cViewPr>
      <p:guideLst>
        <p:guide orient="horz" pos="2880"/>
        <p:guide pos="2880"/>
      </p:guideLst>
    </p:cSldViewPr>
  </p:slideViewPr>
  <p:notesTextViewPr>
    <p:cViewPr>
      <p:scale>
        <a:sx n="100" d="100"/>
        <a:sy n="100" d="100"/>
      </p:scale>
      <p:origin x="0" y="0"/>
    </p:cViewPr>
  </p:notesTextViewPr>
  <p:sorterViewPr>
    <p:cViewPr>
      <p:scale>
        <a:sx n="100" d="100"/>
        <a:sy n="100" d="100"/>
      </p:scale>
      <p:origin x="0" y="-3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Money Utilisation(in lakhs)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Sales(in lakhs)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F7E-4117-AE93-D6A97530843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F7E-4117-AE93-D6A97530843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F7E-4117-AE93-D6A97530843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F7E-4117-AE93-D6A97530843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Application Initiation</c:v>
                </c:pt>
                <c:pt idx="1">
                  <c:v>R&amp;D</c:v>
                </c:pt>
                <c:pt idx="2">
                  <c:v>Reserve</c:v>
                </c:pt>
                <c:pt idx="3">
                  <c:v>Misc. Expenses</c:v>
                </c:pt>
              </c:strCache>
            </c:strRef>
          </c:cat>
          <c:val>
            <c:numRef>
              <c:f>Sheet1!$B$2:$B$5</c:f>
              <c:numCache>
                <c:formatCode>General</c:formatCode>
                <c:ptCount val="4"/>
                <c:pt idx="0">
                  <c:v>10</c:v>
                </c:pt>
                <c:pt idx="1">
                  <c:v>5</c:v>
                </c:pt>
                <c:pt idx="2">
                  <c:v>2</c:v>
                </c:pt>
                <c:pt idx="3">
                  <c:v>3</c:v>
                </c:pt>
              </c:numCache>
            </c:numRef>
          </c:val>
          <c:extLst>
            <c:ext xmlns:c16="http://schemas.microsoft.com/office/drawing/2014/chart" uri="{C3380CC4-5D6E-409C-BE32-E72D297353CC}">
              <c16:uniqueId val="{00000000-E8B2-44DE-8C38-980D9FA622A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8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18D6D-4C7E-4944-B3E9-9BE958EC0073}" type="doc">
      <dgm:prSet loTypeId="urn:microsoft.com/office/officeart/2005/8/layout/hProcess9" loCatId="process" qsTypeId="urn:microsoft.com/office/officeart/2005/8/quickstyle/simple1" qsCatId="simple" csTypeId="urn:microsoft.com/office/officeart/2005/8/colors/accent1_2" csCatId="accent1" phldr="1"/>
      <dgm:spPr/>
    </dgm:pt>
    <dgm:pt modelId="{0ACCEC42-E964-48E1-9E4F-F517CD5CB515}">
      <dgm:prSet phldrT="[Text]"/>
      <dgm:spPr/>
      <dgm:t>
        <a:bodyPr/>
        <a:lstStyle/>
        <a:p>
          <a:r>
            <a:rPr lang="en-US" dirty="0"/>
            <a:t>Unemployment of local tailors , lesser preference of customers  </a:t>
          </a:r>
          <a:endParaRPr lang="en-IN" dirty="0"/>
        </a:p>
      </dgm:t>
    </dgm:pt>
    <dgm:pt modelId="{B5EDF9C3-F46E-446C-BB57-22D412E10C36}" type="parTrans" cxnId="{F8519745-728E-4867-B6BC-E2F9985C96C0}">
      <dgm:prSet/>
      <dgm:spPr/>
      <dgm:t>
        <a:bodyPr/>
        <a:lstStyle/>
        <a:p>
          <a:endParaRPr lang="en-IN"/>
        </a:p>
      </dgm:t>
    </dgm:pt>
    <dgm:pt modelId="{4FCE321E-5678-4B08-9383-FBDEF71E5A19}" type="sibTrans" cxnId="{F8519745-728E-4867-B6BC-E2F9985C96C0}">
      <dgm:prSet/>
      <dgm:spPr/>
      <dgm:t>
        <a:bodyPr/>
        <a:lstStyle/>
        <a:p>
          <a:endParaRPr lang="en-IN"/>
        </a:p>
      </dgm:t>
    </dgm:pt>
    <dgm:pt modelId="{8045F313-95CB-445C-9334-F1C5D0DA2987}">
      <dgm:prSet phldrT="[Text]"/>
      <dgm:spPr/>
      <dgm:t>
        <a:bodyPr/>
        <a:lstStyle/>
        <a:p>
          <a:r>
            <a:rPr lang="en-US" dirty="0"/>
            <a:t>Customers, Tailors</a:t>
          </a:r>
          <a:endParaRPr lang="en-IN" dirty="0"/>
        </a:p>
      </dgm:t>
    </dgm:pt>
    <dgm:pt modelId="{2A61D7C9-504A-47B6-A00F-5F9E903C195F}" type="parTrans" cxnId="{51BB785B-2CDB-47EF-A939-36B39CEAF817}">
      <dgm:prSet/>
      <dgm:spPr/>
      <dgm:t>
        <a:bodyPr/>
        <a:lstStyle/>
        <a:p>
          <a:endParaRPr lang="en-IN"/>
        </a:p>
      </dgm:t>
    </dgm:pt>
    <dgm:pt modelId="{5754B2B3-8EFD-4D2B-BB0D-2AC680BC3AD7}" type="sibTrans" cxnId="{51BB785B-2CDB-47EF-A939-36B39CEAF817}">
      <dgm:prSet/>
      <dgm:spPr/>
      <dgm:t>
        <a:bodyPr/>
        <a:lstStyle/>
        <a:p>
          <a:endParaRPr lang="en-IN"/>
        </a:p>
      </dgm:t>
    </dgm:pt>
    <dgm:pt modelId="{FE568CCF-418F-4845-BB89-8594B7069DDF}">
      <dgm:prSet phldrT="[Text]"/>
      <dgm:spPr/>
      <dgm:t>
        <a:bodyPr/>
        <a:lstStyle/>
        <a:p>
          <a:r>
            <a:rPr lang="en-US" dirty="0"/>
            <a:t>COVID times, local tailors losing their position , big corporations capturing their market</a:t>
          </a:r>
          <a:endParaRPr lang="en-IN" dirty="0"/>
        </a:p>
      </dgm:t>
    </dgm:pt>
    <dgm:pt modelId="{CAE72438-BFC8-404E-94CD-9A81B38ABB1D}" type="parTrans" cxnId="{F6754A71-2BBA-414D-9000-5EB33626D4A7}">
      <dgm:prSet/>
      <dgm:spPr/>
      <dgm:t>
        <a:bodyPr/>
        <a:lstStyle/>
        <a:p>
          <a:endParaRPr lang="en-IN"/>
        </a:p>
      </dgm:t>
    </dgm:pt>
    <dgm:pt modelId="{E427F3D3-7931-4D93-A512-DEE68977E6CA}" type="sibTrans" cxnId="{F6754A71-2BBA-414D-9000-5EB33626D4A7}">
      <dgm:prSet/>
      <dgm:spPr/>
      <dgm:t>
        <a:bodyPr/>
        <a:lstStyle/>
        <a:p>
          <a:endParaRPr lang="en-IN"/>
        </a:p>
      </dgm:t>
    </dgm:pt>
    <dgm:pt modelId="{4B32D1B4-9188-42EB-A45C-31991A6D9B43}">
      <dgm:prSet phldrT="[Text]"/>
      <dgm:spPr/>
      <dgm:t>
        <a:bodyPr/>
        <a:lstStyle/>
        <a:p>
          <a:r>
            <a:rPr lang="en-US" dirty="0"/>
            <a:t>Taking customer survey and tailors survey . Real life scenario seen through our eyes.</a:t>
          </a:r>
          <a:endParaRPr lang="en-IN" dirty="0"/>
        </a:p>
      </dgm:t>
    </dgm:pt>
    <dgm:pt modelId="{B3C1A598-2A52-4F9F-98DA-18C565838B1B}" type="parTrans" cxnId="{AB115906-0A6E-400F-8F3F-DB602A9B7205}">
      <dgm:prSet/>
      <dgm:spPr/>
      <dgm:t>
        <a:bodyPr/>
        <a:lstStyle/>
        <a:p>
          <a:endParaRPr lang="en-IN"/>
        </a:p>
      </dgm:t>
    </dgm:pt>
    <dgm:pt modelId="{A8402989-FF53-4616-9837-7E60BA042026}" type="sibTrans" cxnId="{AB115906-0A6E-400F-8F3F-DB602A9B7205}">
      <dgm:prSet/>
      <dgm:spPr/>
      <dgm:t>
        <a:bodyPr/>
        <a:lstStyle/>
        <a:p>
          <a:endParaRPr lang="en-IN"/>
        </a:p>
      </dgm:t>
    </dgm:pt>
    <dgm:pt modelId="{5A2386BB-94D9-4552-86BC-A40CDB29AA33}" type="pres">
      <dgm:prSet presAssocID="{34D18D6D-4C7E-4944-B3E9-9BE958EC0073}" presName="CompostProcess" presStyleCnt="0">
        <dgm:presLayoutVars>
          <dgm:dir/>
          <dgm:resizeHandles val="exact"/>
        </dgm:presLayoutVars>
      </dgm:prSet>
      <dgm:spPr/>
    </dgm:pt>
    <dgm:pt modelId="{381F6102-0FCB-437B-8FE0-20A1EA226F45}" type="pres">
      <dgm:prSet presAssocID="{34D18D6D-4C7E-4944-B3E9-9BE958EC0073}" presName="arrow" presStyleLbl="bgShp" presStyleIdx="0" presStyleCnt="1" custScaleX="117647"/>
      <dgm:spPr/>
    </dgm:pt>
    <dgm:pt modelId="{CC23016A-E941-4E29-ACB6-9427043E51EF}" type="pres">
      <dgm:prSet presAssocID="{34D18D6D-4C7E-4944-B3E9-9BE958EC0073}" presName="linearProcess" presStyleCnt="0"/>
      <dgm:spPr/>
    </dgm:pt>
    <dgm:pt modelId="{200253CB-F5AD-4B04-864F-9168851EB2DC}" type="pres">
      <dgm:prSet presAssocID="{0ACCEC42-E964-48E1-9E4F-F517CD5CB515}" presName="textNode" presStyleLbl="node1" presStyleIdx="0" presStyleCnt="4">
        <dgm:presLayoutVars>
          <dgm:bulletEnabled val="1"/>
        </dgm:presLayoutVars>
      </dgm:prSet>
      <dgm:spPr/>
      <dgm:t>
        <a:bodyPr/>
        <a:lstStyle/>
        <a:p>
          <a:endParaRPr lang="en-US"/>
        </a:p>
      </dgm:t>
    </dgm:pt>
    <dgm:pt modelId="{67CFA15F-849A-443B-8FFC-C68DD808D709}" type="pres">
      <dgm:prSet presAssocID="{4FCE321E-5678-4B08-9383-FBDEF71E5A19}" presName="sibTrans" presStyleCnt="0"/>
      <dgm:spPr/>
    </dgm:pt>
    <dgm:pt modelId="{700E978F-7DB1-4370-AA1C-DB472FCEC583}" type="pres">
      <dgm:prSet presAssocID="{8045F313-95CB-445C-9334-F1C5D0DA2987}" presName="textNode" presStyleLbl="node1" presStyleIdx="1" presStyleCnt="4">
        <dgm:presLayoutVars>
          <dgm:bulletEnabled val="1"/>
        </dgm:presLayoutVars>
      </dgm:prSet>
      <dgm:spPr/>
      <dgm:t>
        <a:bodyPr/>
        <a:lstStyle/>
        <a:p>
          <a:endParaRPr lang="en-US"/>
        </a:p>
      </dgm:t>
    </dgm:pt>
    <dgm:pt modelId="{362C21D0-0816-49CA-9E20-9AA1EFF989A6}" type="pres">
      <dgm:prSet presAssocID="{5754B2B3-8EFD-4D2B-BB0D-2AC680BC3AD7}" presName="sibTrans" presStyleCnt="0"/>
      <dgm:spPr/>
    </dgm:pt>
    <dgm:pt modelId="{8D809156-C018-44EE-9FAE-8895D2C55E28}" type="pres">
      <dgm:prSet presAssocID="{FE568CCF-418F-4845-BB89-8594B7069DDF}" presName="textNode" presStyleLbl="node1" presStyleIdx="2" presStyleCnt="4">
        <dgm:presLayoutVars>
          <dgm:bulletEnabled val="1"/>
        </dgm:presLayoutVars>
      </dgm:prSet>
      <dgm:spPr/>
      <dgm:t>
        <a:bodyPr/>
        <a:lstStyle/>
        <a:p>
          <a:endParaRPr lang="en-US"/>
        </a:p>
      </dgm:t>
    </dgm:pt>
    <dgm:pt modelId="{78C33C84-00EA-49C6-A1DA-3CEB4EB84312}" type="pres">
      <dgm:prSet presAssocID="{E427F3D3-7931-4D93-A512-DEE68977E6CA}" presName="sibTrans" presStyleCnt="0"/>
      <dgm:spPr/>
    </dgm:pt>
    <dgm:pt modelId="{29450195-D03F-4E5D-A5C2-AA0717B92BB3}" type="pres">
      <dgm:prSet presAssocID="{4B32D1B4-9188-42EB-A45C-31991A6D9B43}" presName="textNode" presStyleLbl="node1" presStyleIdx="3" presStyleCnt="4">
        <dgm:presLayoutVars>
          <dgm:bulletEnabled val="1"/>
        </dgm:presLayoutVars>
      </dgm:prSet>
      <dgm:spPr/>
      <dgm:t>
        <a:bodyPr/>
        <a:lstStyle/>
        <a:p>
          <a:endParaRPr lang="en-US"/>
        </a:p>
      </dgm:t>
    </dgm:pt>
  </dgm:ptLst>
  <dgm:cxnLst>
    <dgm:cxn modelId="{C7A9A831-F1D3-4CAF-88CF-45CB9CDDAC49}" type="presOf" srcId="{34D18D6D-4C7E-4944-B3E9-9BE958EC0073}" destId="{5A2386BB-94D9-4552-86BC-A40CDB29AA33}" srcOrd="0" destOrd="0" presId="urn:microsoft.com/office/officeart/2005/8/layout/hProcess9"/>
    <dgm:cxn modelId="{44C71EF1-06C2-4760-8036-3C0B3A14C2A0}" type="presOf" srcId="{0ACCEC42-E964-48E1-9E4F-F517CD5CB515}" destId="{200253CB-F5AD-4B04-864F-9168851EB2DC}" srcOrd="0" destOrd="0" presId="urn:microsoft.com/office/officeart/2005/8/layout/hProcess9"/>
    <dgm:cxn modelId="{F6754A71-2BBA-414D-9000-5EB33626D4A7}" srcId="{34D18D6D-4C7E-4944-B3E9-9BE958EC0073}" destId="{FE568CCF-418F-4845-BB89-8594B7069DDF}" srcOrd="2" destOrd="0" parTransId="{CAE72438-BFC8-404E-94CD-9A81B38ABB1D}" sibTransId="{E427F3D3-7931-4D93-A512-DEE68977E6CA}"/>
    <dgm:cxn modelId="{8C7F0B08-54B0-4620-8D94-34EA1300557C}" type="presOf" srcId="{4B32D1B4-9188-42EB-A45C-31991A6D9B43}" destId="{29450195-D03F-4E5D-A5C2-AA0717B92BB3}" srcOrd="0" destOrd="0" presId="urn:microsoft.com/office/officeart/2005/8/layout/hProcess9"/>
    <dgm:cxn modelId="{47AAE396-A5F2-4986-A7A7-E77138FE28BB}" type="presOf" srcId="{8045F313-95CB-445C-9334-F1C5D0DA2987}" destId="{700E978F-7DB1-4370-AA1C-DB472FCEC583}" srcOrd="0" destOrd="0" presId="urn:microsoft.com/office/officeart/2005/8/layout/hProcess9"/>
    <dgm:cxn modelId="{B51D3938-B586-4E52-8F02-1FFAB7FA0DC2}" type="presOf" srcId="{FE568CCF-418F-4845-BB89-8594B7069DDF}" destId="{8D809156-C018-44EE-9FAE-8895D2C55E28}" srcOrd="0" destOrd="0" presId="urn:microsoft.com/office/officeart/2005/8/layout/hProcess9"/>
    <dgm:cxn modelId="{AB115906-0A6E-400F-8F3F-DB602A9B7205}" srcId="{34D18D6D-4C7E-4944-B3E9-9BE958EC0073}" destId="{4B32D1B4-9188-42EB-A45C-31991A6D9B43}" srcOrd="3" destOrd="0" parTransId="{B3C1A598-2A52-4F9F-98DA-18C565838B1B}" sibTransId="{A8402989-FF53-4616-9837-7E60BA042026}"/>
    <dgm:cxn modelId="{51BB785B-2CDB-47EF-A939-36B39CEAF817}" srcId="{34D18D6D-4C7E-4944-B3E9-9BE958EC0073}" destId="{8045F313-95CB-445C-9334-F1C5D0DA2987}" srcOrd="1" destOrd="0" parTransId="{2A61D7C9-504A-47B6-A00F-5F9E903C195F}" sibTransId="{5754B2B3-8EFD-4D2B-BB0D-2AC680BC3AD7}"/>
    <dgm:cxn modelId="{F8519745-728E-4867-B6BC-E2F9985C96C0}" srcId="{34D18D6D-4C7E-4944-B3E9-9BE958EC0073}" destId="{0ACCEC42-E964-48E1-9E4F-F517CD5CB515}" srcOrd="0" destOrd="0" parTransId="{B5EDF9C3-F46E-446C-BB57-22D412E10C36}" sibTransId="{4FCE321E-5678-4B08-9383-FBDEF71E5A19}"/>
    <dgm:cxn modelId="{86ED2AB6-0A45-4DFC-87AD-4656D5ADE5F5}" type="presParOf" srcId="{5A2386BB-94D9-4552-86BC-A40CDB29AA33}" destId="{381F6102-0FCB-437B-8FE0-20A1EA226F45}" srcOrd="0" destOrd="0" presId="urn:microsoft.com/office/officeart/2005/8/layout/hProcess9"/>
    <dgm:cxn modelId="{E5ABD6CE-583A-409E-9DA4-710564242B30}" type="presParOf" srcId="{5A2386BB-94D9-4552-86BC-A40CDB29AA33}" destId="{CC23016A-E941-4E29-ACB6-9427043E51EF}" srcOrd="1" destOrd="0" presId="urn:microsoft.com/office/officeart/2005/8/layout/hProcess9"/>
    <dgm:cxn modelId="{DBB376E6-3008-49B7-883F-981920205178}" type="presParOf" srcId="{CC23016A-E941-4E29-ACB6-9427043E51EF}" destId="{200253CB-F5AD-4B04-864F-9168851EB2DC}" srcOrd="0" destOrd="0" presId="urn:microsoft.com/office/officeart/2005/8/layout/hProcess9"/>
    <dgm:cxn modelId="{B0247B32-BB3C-48D8-AA16-0C7D3E837AC0}" type="presParOf" srcId="{CC23016A-E941-4E29-ACB6-9427043E51EF}" destId="{67CFA15F-849A-443B-8FFC-C68DD808D709}" srcOrd="1" destOrd="0" presId="urn:microsoft.com/office/officeart/2005/8/layout/hProcess9"/>
    <dgm:cxn modelId="{1E9C72D4-5100-4130-8D93-616CB4E4C97F}" type="presParOf" srcId="{CC23016A-E941-4E29-ACB6-9427043E51EF}" destId="{700E978F-7DB1-4370-AA1C-DB472FCEC583}" srcOrd="2" destOrd="0" presId="urn:microsoft.com/office/officeart/2005/8/layout/hProcess9"/>
    <dgm:cxn modelId="{C814CBF8-7359-4C99-9F49-6C8E9894B283}" type="presParOf" srcId="{CC23016A-E941-4E29-ACB6-9427043E51EF}" destId="{362C21D0-0816-49CA-9E20-9AA1EFF989A6}" srcOrd="3" destOrd="0" presId="urn:microsoft.com/office/officeart/2005/8/layout/hProcess9"/>
    <dgm:cxn modelId="{B7B6CAC4-CE75-482D-B4DD-F2281E444A35}" type="presParOf" srcId="{CC23016A-E941-4E29-ACB6-9427043E51EF}" destId="{8D809156-C018-44EE-9FAE-8895D2C55E28}" srcOrd="4" destOrd="0" presId="urn:microsoft.com/office/officeart/2005/8/layout/hProcess9"/>
    <dgm:cxn modelId="{8474DE05-1051-4A50-ABB2-7017041FED71}" type="presParOf" srcId="{CC23016A-E941-4E29-ACB6-9427043E51EF}" destId="{78C33C84-00EA-49C6-A1DA-3CEB4EB84312}" srcOrd="5" destOrd="0" presId="urn:microsoft.com/office/officeart/2005/8/layout/hProcess9"/>
    <dgm:cxn modelId="{1E43CBA8-DAA6-4976-B965-B6274AF26831}" type="presParOf" srcId="{CC23016A-E941-4E29-ACB6-9427043E51EF}" destId="{29450195-D03F-4E5D-A5C2-AA0717B92BB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F6102-0FCB-437B-8FE0-20A1EA226F45}">
      <dsp:nvSpPr>
        <dsp:cNvPr id="0" name=""/>
        <dsp:cNvSpPr/>
      </dsp:nvSpPr>
      <dsp:spPr>
        <a:xfrm>
          <a:off x="2" y="0"/>
          <a:ext cx="9293347"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253CB-F5AD-4B04-864F-9168851EB2DC}">
      <dsp:nvSpPr>
        <dsp:cNvPr id="0" name=""/>
        <dsp:cNvSpPr/>
      </dsp:nvSpPr>
      <dsp:spPr>
        <a:xfrm>
          <a:off x="4651" y="1219199"/>
          <a:ext cx="223712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Unemployment of local tailors , lesser preference of customers  </a:t>
          </a:r>
          <a:endParaRPr lang="en-IN" sz="1600" kern="1200" dirty="0"/>
        </a:p>
      </dsp:txBody>
      <dsp:txXfrm>
        <a:off x="84006" y="1298554"/>
        <a:ext cx="2078410" cy="1466890"/>
      </dsp:txXfrm>
    </dsp:sp>
    <dsp:sp modelId="{700E978F-7DB1-4370-AA1C-DB472FCEC583}">
      <dsp:nvSpPr>
        <dsp:cNvPr id="0" name=""/>
        <dsp:cNvSpPr/>
      </dsp:nvSpPr>
      <dsp:spPr>
        <a:xfrm>
          <a:off x="2353627" y="1219199"/>
          <a:ext cx="223712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Customers, Tailors</a:t>
          </a:r>
          <a:endParaRPr lang="en-IN" sz="1600" kern="1200" dirty="0"/>
        </a:p>
      </dsp:txBody>
      <dsp:txXfrm>
        <a:off x="2432982" y="1298554"/>
        <a:ext cx="2078410" cy="1466890"/>
      </dsp:txXfrm>
    </dsp:sp>
    <dsp:sp modelId="{8D809156-C018-44EE-9FAE-8895D2C55E28}">
      <dsp:nvSpPr>
        <dsp:cNvPr id="0" name=""/>
        <dsp:cNvSpPr/>
      </dsp:nvSpPr>
      <dsp:spPr>
        <a:xfrm>
          <a:off x="4702604" y="1219199"/>
          <a:ext cx="223712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COVID times, local tailors losing their position , big corporations capturing their market</a:t>
          </a:r>
          <a:endParaRPr lang="en-IN" sz="1600" kern="1200" dirty="0"/>
        </a:p>
      </dsp:txBody>
      <dsp:txXfrm>
        <a:off x="4781959" y="1298554"/>
        <a:ext cx="2078410" cy="1466890"/>
      </dsp:txXfrm>
    </dsp:sp>
    <dsp:sp modelId="{29450195-D03F-4E5D-A5C2-AA0717B92BB3}">
      <dsp:nvSpPr>
        <dsp:cNvPr id="0" name=""/>
        <dsp:cNvSpPr/>
      </dsp:nvSpPr>
      <dsp:spPr>
        <a:xfrm>
          <a:off x="7051580" y="1219199"/>
          <a:ext cx="223712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Taking customer survey and tailors survey . Real life scenario seen through our eyes.</a:t>
          </a:r>
          <a:endParaRPr lang="en-IN" sz="1600" kern="1200" dirty="0"/>
        </a:p>
      </dsp:txBody>
      <dsp:txXfrm>
        <a:off x="7130935" y="1298554"/>
        <a:ext cx="207841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D564F5-58F5-4B5D-97B8-8568F5F5D55C}" type="datetimeFigureOut">
              <a:rPr lang="en-IN" smtClean="0"/>
              <a:t>19-10-2021</a:t>
            </a:fld>
            <a:endParaRPr lang="en-IN"/>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D355426-EC84-40C9-B3DA-20CF9C924B25}" type="slidenum">
              <a:rPr lang="en-IN" smtClean="0"/>
              <a:t>‹#›</a:t>
            </a:fld>
            <a:endParaRPr lang="en-IN"/>
          </a:p>
        </p:txBody>
      </p:sp>
    </p:spTree>
    <p:extLst>
      <p:ext uri="{BB962C8B-B14F-4D97-AF65-F5344CB8AC3E}">
        <p14:creationId xmlns:p14="http://schemas.microsoft.com/office/powerpoint/2010/main" val="123790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D355426-EC84-40C9-B3DA-20CF9C924B25}" type="slidenum">
              <a:rPr lang="en-IN" smtClean="0"/>
              <a:t>1</a:t>
            </a:fld>
            <a:endParaRPr lang="en-IN"/>
          </a:p>
        </p:txBody>
      </p:sp>
    </p:spTree>
    <p:extLst>
      <p:ext uri="{BB962C8B-B14F-4D97-AF65-F5344CB8AC3E}">
        <p14:creationId xmlns:p14="http://schemas.microsoft.com/office/powerpoint/2010/main" val="132386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D355426-EC84-40C9-B3DA-20CF9C924B25}" type="slidenum">
              <a:rPr lang="en-IN" smtClean="0"/>
              <a:t>10</a:t>
            </a:fld>
            <a:endParaRPr lang="en-IN"/>
          </a:p>
        </p:txBody>
      </p:sp>
    </p:spTree>
    <p:extLst>
      <p:ext uri="{BB962C8B-B14F-4D97-AF65-F5344CB8AC3E}">
        <p14:creationId xmlns:p14="http://schemas.microsoft.com/office/powerpoint/2010/main" val="40504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D355426-EC84-40C9-B3DA-20CF9C924B25}" type="slidenum">
              <a:rPr lang="en-IN" smtClean="0"/>
              <a:t>16</a:t>
            </a:fld>
            <a:endParaRPr lang="en-IN"/>
          </a:p>
        </p:txBody>
      </p:sp>
    </p:spTree>
    <p:extLst>
      <p:ext uri="{BB962C8B-B14F-4D97-AF65-F5344CB8AC3E}">
        <p14:creationId xmlns:p14="http://schemas.microsoft.com/office/powerpoint/2010/main" val="138077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microsoft.com/office/2007/relationships/hdphoto" Target="../media/hdphoto2.wdp"/><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2B0A6"/>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40434BE-91CA-4319-9995-17C136B70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842" y="2194784"/>
            <a:ext cx="4497341" cy="46530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661C690-D020-4453-8AF4-0671FC4309C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31082" b="28477"/>
          <a:stretch/>
        </p:blipFill>
        <p:spPr bwMode="auto">
          <a:xfrm rot="19802748">
            <a:off x="4394238" y="1752445"/>
            <a:ext cx="4218103" cy="24314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1"/>
          <p:cNvSpPr txBox="1"/>
          <p:nvPr/>
        </p:nvSpPr>
        <p:spPr>
          <a:xfrm>
            <a:off x="3737151" y="245673"/>
            <a:ext cx="4114799" cy="677108"/>
          </a:xfrm>
          <a:prstGeom prst="rect">
            <a:avLst/>
          </a:prstGeom>
        </p:spPr>
        <p:txBody>
          <a:bodyPr vert="horz" wrap="square" lIns="0" tIns="0" rIns="0" bIns="0" rtlCol="0">
            <a:spAutoFit/>
          </a:bodyPr>
          <a:lstStyle/>
          <a:p>
            <a:pPr algn="ctr"/>
            <a:r>
              <a:rPr lang="en-US" sz="4400" b="1" spc="10" dirty="0">
                <a:solidFill>
                  <a:schemeClr val="bg1"/>
                </a:solidFill>
                <a:latin typeface="Rage Italic" panose="03070502040507070304" pitchFamily="66" charset="0"/>
                <a:cs typeface="Franklin Gothic Book"/>
              </a:rPr>
              <a:t>INTRODUCTION</a:t>
            </a:r>
          </a:p>
        </p:txBody>
      </p:sp>
      <p:sp>
        <p:nvSpPr>
          <p:cNvPr id="3" name="TextBox 2"/>
          <p:cNvSpPr txBox="1"/>
          <p:nvPr/>
        </p:nvSpPr>
        <p:spPr>
          <a:xfrm>
            <a:off x="2474632" y="3719228"/>
            <a:ext cx="7078980" cy="2677656"/>
          </a:xfrm>
          <a:prstGeom prst="rect">
            <a:avLst/>
          </a:prstGeom>
          <a:noFill/>
        </p:spPr>
        <p:txBody>
          <a:bodyPr wrap="square" rtlCol="0">
            <a:spAutoFit/>
          </a:bodyPr>
          <a:lstStyle/>
          <a:p>
            <a:pPr algn="ctr"/>
            <a:r>
              <a:rPr lang="en-US" sz="3200" b="1" spc="10" dirty="0">
                <a:solidFill>
                  <a:schemeClr val="bg1"/>
                </a:solidFill>
                <a:latin typeface="Ink Free" panose="03080402000500000000" pitchFamily="66" charset="0"/>
              </a:rPr>
              <a:t>COMPANY NAME</a:t>
            </a:r>
            <a:r>
              <a:rPr lang="en-US" sz="3200" dirty="0">
                <a:solidFill>
                  <a:schemeClr val="bg1"/>
                </a:solidFill>
                <a:latin typeface="Ink Free" panose="03080402000500000000" pitchFamily="66" charset="0"/>
              </a:rPr>
              <a:t>: </a:t>
            </a:r>
            <a:r>
              <a:rPr lang="en-US" sz="3200" b="1" dirty="0">
                <a:latin typeface="Ink Free" panose="03080402000500000000" pitchFamily="66" charset="0"/>
              </a:rPr>
              <a:t>DISENADORA</a:t>
            </a:r>
            <a:r>
              <a:rPr lang="en-US" sz="3200" b="1" dirty="0">
                <a:solidFill>
                  <a:schemeClr val="bg1"/>
                </a:solidFill>
                <a:latin typeface="Ink Free" panose="03080402000500000000" pitchFamily="66" charset="0"/>
              </a:rPr>
              <a:t> </a:t>
            </a:r>
          </a:p>
          <a:p>
            <a:pPr algn="ctr"/>
            <a:endParaRPr lang="en-US" sz="2000" dirty="0">
              <a:solidFill>
                <a:schemeClr val="bg1"/>
              </a:solidFill>
            </a:endParaRPr>
          </a:p>
          <a:p>
            <a:pPr algn="ctr"/>
            <a:endParaRPr lang="en-US" sz="2000" dirty="0">
              <a:solidFill>
                <a:schemeClr val="bg1"/>
              </a:solidFill>
              <a:latin typeface="Ink Free" panose="03080402000500000000" pitchFamily="66" charset="0"/>
            </a:endParaRPr>
          </a:p>
          <a:p>
            <a:pPr algn="ctr"/>
            <a:r>
              <a:rPr lang="en-US" sz="3200" b="1" spc="10" dirty="0">
                <a:solidFill>
                  <a:schemeClr val="bg1"/>
                </a:solidFill>
                <a:latin typeface="Ink Free" panose="03080402000500000000" pitchFamily="66" charset="0"/>
              </a:rPr>
              <a:t>TAGLINE: </a:t>
            </a:r>
            <a:r>
              <a:rPr lang="en-US" sz="3200" b="1" dirty="0">
                <a:latin typeface="Ink Free" panose="03080402000500000000" pitchFamily="66" charset="0"/>
              </a:rPr>
              <a:t>YOUR OWN DESIGNER</a:t>
            </a:r>
          </a:p>
          <a:p>
            <a:pPr algn="ctr"/>
            <a:endParaRPr lang="en-US" sz="3200" dirty="0">
              <a:solidFill>
                <a:schemeClr val="bg1"/>
              </a:solidFill>
            </a:endParaRPr>
          </a:p>
          <a:p>
            <a:pPr algn="ctr"/>
            <a:r>
              <a:rPr lang="en-US" sz="3200" b="1" spc="10" dirty="0">
                <a:solidFill>
                  <a:schemeClr val="bg1"/>
                </a:solidFill>
                <a:latin typeface="Ink Free" panose="03080402000500000000" pitchFamily="66" charset="0"/>
              </a:rPr>
              <a:t>TEAM: </a:t>
            </a:r>
            <a:r>
              <a:rPr lang="en-US" sz="3200" b="1" dirty="0">
                <a:latin typeface="Ink Free" panose="03080402000500000000" pitchFamily="66" charset="0"/>
              </a:rPr>
              <a:t>GROUP 8</a:t>
            </a:r>
            <a:endParaRPr lang="en-IN" sz="3200" b="1" dirty="0">
              <a:latin typeface="Ink Free" panose="03080402000500000000" pitchFamily="66" charset="0"/>
            </a:endParaRPr>
          </a:p>
        </p:txBody>
      </p:sp>
      <p:grpSp>
        <p:nvGrpSpPr>
          <p:cNvPr id="8" name="Group 7">
            <a:extLst>
              <a:ext uri="{FF2B5EF4-FFF2-40B4-BE49-F238E27FC236}">
                <a16:creationId xmlns:a16="http://schemas.microsoft.com/office/drawing/2014/main" id="{8FED99C3-58B3-454D-877D-257B96C7AAC0}"/>
              </a:ext>
            </a:extLst>
          </p:cNvPr>
          <p:cNvGrpSpPr/>
          <p:nvPr/>
        </p:nvGrpSpPr>
        <p:grpSpPr>
          <a:xfrm>
            <a:off x="4718722" y="1238122"/>
            <a:ext cx="2590800" cy="2189645"/>
            <a:chOff x="4231757" y="1046421"/>
            <a:chExt cx="5021669" cy="5021669"/>
          </a:xfrm>
          <a:effectLst/>
        </p:grpSpPr>
        <p:pic>
          <p:nvPicPr>
            <p:cNvPr id="9" name="Picture 8">
              <a:extLst>
                <a:ext uri="{FF2B5EF4-FFF2-40B4-BE49-F238E27FC236}">
                  <a16:creationId xmlns:a16="http://schemas.microsoft.com/office/drawing/2014/main" id="{20787A54-3C27-4258-A2B9-DCD6652B5C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1757" y="1046421"/>
              <a:ext cx="5021669" cy="5021669"/>
            </a:xfrm>
            <a:prstGeom prst="roundRect">
              <a:avLst>
                <a:gd name="adj" fmla="val 8594"/>
              </a:avLst>
            </a:prstGeom>
            <a:solidFill>
              <a:srgbClr val="FFFFFF">
                <a:shade val="85000"/>
              </a:srgbClr>
            </a:solidFill>
            <a:ln>
              <a:noFill/>
            </a:ln>
            <a:effectLst/>
          </p:spPr>
        </p:pic>
        <p:pic>
          <p:nvPicPr>
            <p:cNvPr id="10" name="Picture 4">
              <a:extLst>
                <a:ext uri="{FF2B5EF4-FFF2-40B4-BE49-F238E27FC236}">
                  <a16:creationId xmlns:a16="http://schemas.microsoft.com/office/drawing/2014/main" id="{A28EA23E-C8F2-48BA-988D-341B6753171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916" t="25051" r="29113" b="19923"/>
            <a:stretch/>
          </p:blipFill>
          <p:spPr bwMode="auto">
            <a:xfrm>
              <a:off x="4946477" y="1879840"/>
              <a:ext cx="3274829" cy="232853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a:extLst>
              <a:ext uri="{FF2B5EF4-FFF2-40B4-BE49-F238E27FC236}">
                <a16:creationId xmlns:a16="http://schemas.microsoft.com/office/drawing/2014/main" id="{9FB57064-05C3-4183-87E4-F5B835ED8E3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9186" b="18187"/>
          <a:stretch/>
        </p:blipFill>
        <p:spPr bwMode="auto">
          <a:xfrm flipH="1">
            <a:off x="8075455" y="0"/>
            <a:ext cx="4142386" cy="55727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673DA6B-1E02-4261-9DE6-F0DB7DC8DB9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505" t="2649" r="25867"/>
          <a:stretch/>
        </p:blipFill>
        <p:spPr bwMode="auto">
          <a:xfrm rot="20264407">
            <a:off x="3144062" y="-12739"/>
            <a:ext cx="772498" cy="13518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81173D2B-4A38-4C0E-A0BF-66CB2E7820B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505" t="2649" r="25867"/>
          <a:stretch/>
        </p:blipFill>
        <p:spPr bwMode="auto">
          <a:xfrm rot="2258358">
            <a:off x="7498169" y="-91710"/>
            <a:ext cx="772498" cy="13518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FCF65AE-E150-42AA-B30B-E93D7375363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4569" y="997537"/>
            <a:ext cx="1376362" cy="4582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6BFD49E-6A8D-40B2-A812-930F59661A3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6951" b="28257"/>
          <a:stretch/>
        </p:blipFill>
        <p:spPr bwMode="auto">
          <a:xfrm>
            <a:off x="10372406" y="6031394"/>
            <a:ext cx="1845435" cy="82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3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strVal val="#ppt_w*0.70"/>
                                          </p:val>
                                        </p:tav>
                                        <p:tav tm="100000">
                                          <p:val>
                                            <p:strVal val="#ppt_w"/>
                                          </p:val>
                                        </p:tav>
                                      </p:tavLst>
                                    </p:anim>
                                    <p:anim calcmode="lin" valueType="num">
                                      <p:cBhvr>
                                        <p:cTn id="8" dur="3000" fill="hold"/>
                                        <p:tgtEl>
                                          <p:spTgt spid="8"/>
                                        </p:tgtEl>
                                        <p:attrNameLst>
                                          <p:attrName>ppt_h</p:attrName>
                                        </p:attrNameLst>
                                      </p:cBhvr>
                                      <p:tavLst>
                                        <p:tav tm="0">
                                          <p:val>
                                            <p:strVal val="#ppt_h"/>
                                          </p:val>
                                        </p:tav>
                                        <p:tav tm="100000">
                                          <p:val>
                                            <p:strVal val="#ppt_h"/>
                                          </p:val>
                                        </p:tav>
                                      </p:tavLst>
                                    </p:anim>
                                    <p:animEffect transition="in" filter="fade">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593F06-D307-4AE1-A000-E8393CBE1C81}"/>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5080" y="217436"/>
            <a:ext cx="4950779" cy="677108"/>
          </a:xfrm>
          <a:prstGeom prst="rect">
            <a:avLst/>
          </a:prstGeom>
        </p:spPr>
        <p:txBody>
          <a:bodyPr vert="horz" wrap="none" lIns="0" tIns="0" rIns="0" bIns="0" rtlCol="0">
            <a:spAutoFit/>
          </a:bodyPr>
          <a:lstStyle/>
          <a:p>
            <a:r>
              <a:rPr lang="en-US" sz="4400" b="1" spc="10" dirty="0">
                <a:solidFill>
                  <a:srgbClr val="FFFFFF"/>
                </a:solidFill>
                <a:latin typeface="Franklin Gothic Book"/>
                <a:cs typeface="Franklin Gothic Book"/>
              </a:rPr>
              <a:t>Financial Projections</a:t>
            </a:r>
            <a:endParaRPr sz="4400" b="1" dirty="0">
              <a:latin typeface="Franklin Gothic Book"/>
              <a:cs typeface="Franklin Gothic Book"/>
            </a:endParaRPr>
          </a:p>
        </p:txBody>
      </p:sp>
      <p:sp>
        <p:nvSpPr>
          <p:cNvPr id="3" name="text 1"/>
          <p:cNvSpPr txBox="1"/>
          <p:nvPr/>
        </p:nvSpPr>
        <p:spPr>
          <a:xfrm>
            <a:off x="609600" y="2277196"/>
            <a:ext cx="9580118" cy="738664"/>
          </a:xfrm>
          <a:prstGeom prst="rect">
            <a:avLst/>
          </a:prstGeom>
        </p:spPr>
        <p:txBody>
          <a:bodyPr vert="horz" wrap="square" lIns="0" tIns="0" rIns="0" bIns="0" rtlCol="0">
            <a:spAutoFit/>
          </a:bodyPr>
          <a:lstStyle/>
          <a:p>
            <a:pPr marL="342900" indent="-342900">
              <a:buFont typeface="Arial" panose="020B0604020202020204" pitchFamily="34" charset="0"/>
              <a:buChar char="•"/>
            </a:pPr>
            <a:r>
              <a:rPr lang="en-IN" sz="2400" spc="10" dirty="0">
                <a:latin typeface="Franklin Gothic Book"/>
                <a:cs typeface="Franklin Gothic Book"/>
              </a:rPr>
              <a:t>OPEX – Rs2375/unit</a:t>
            </a:r>
          </a:p>
          <a:p>
            <a:pPr marL="342900" indent="-342900">
              <a:buFont typeface="Arial" panose="020B0604020202020204" pitchFamily="34" charset="0"/>
              <a:buChar char="•"/>
            </a:pPr>
            <a:r>
              <a:rPr lang="en-IN" sz="2400" spc="10" dirty="0">
                <a:latin typeface="Franklin Gothic Book"/>
                <a:cs typeface="Franklin Gothic Book"/>
              </a:rPr>
              <a:t> CAPEX Estimates – Rs 4.5 Lakh</a:t>
            </a:r>
            <a:endParaRPr sz="2400" dirty="0">
              <a:latin typeface="Franklin Gothic Book"/>
              <a:cs typeface="Franklin Gothic Book"/>
            </a:endParaRPr>
          </a:p>
        </p:txBody>
      </p:sp>
      <p:sp>
        <p:nvSpPr>
          <p:cNvPr id="4" name="text 1"/>
          <p:cNvSpPr txBox="1"/>
          <p:nvPr/>
        </p:nvSpPr>
        <p:spPr>
          <a:xfrm>
            <a:off x="609600" y="1589959"/>
            <a:ext cx="9875776" cy="738664"/>
          </a:xfrm>
          <a:prstGeom prst="rect">
            <a:avLst/>
          </a:prstGeom>
        </p:spPr>
        <p:txBody>
          <a:bodyPr vert="horz" wrap="square" lIns="0" tIns="0" rIns="0" bIns="0" rtlCol="0">
            <a:spAutoFit/>
          </a:bodyPr>
          <a:lstStyle/>
          <a:p>
            <a:pPr marL="342900" indent="-342900">
              <a:buFont typeface="Arial" panose="020B0604020202020204" pitchFamily="34" charset="0"/>
              <a:buChar char="•"/>
            </a:pPr>
            <a:r>
              <a:rPr sz="2400" spc="10" dirty="0">
                <a:latin typeface="Franklin Gothic Book"/>
                <a:cs typeface="Franklin Gothic Book"/>
              </a:rPr>
              <a:t>Pricing</a:t>
            </a:r>
            <a:r>
              <a:rPr lang="en-US" sz="2400" spc="10" dirty="0">
                <a:latin typeface="Franklin Gothic Book"/>
                <a:cs typeface="Franklin Gothic Book"/>
              </a:rPr>
              <a:t> Strategy – It is a dynamic pricing model where customer will pay for the choices they made.</a:t>
            </a:r>
            <a:endParaRPr sz="2400" dirty="0">
              <a:latin typeface="Franklin Gothic Book"/>
              <a:cs typeface="Franklin Gothic Book"/>
            </a:endParaRPr>
          </a:p>
        </p:txBody>
      </p:sp>
      <p:sp>
        <p:nvSpPr>
          <p:cNvPr id="6" name="text 1"/>
          <p:cNvSpPr txBox="1"/>
          <p:nvPr/>
        </p:nvSpPr>
        <p:spPr>
          <a:xfrm>
            <a:off x="609600" y="3594559"/>
            <a:ext cx="9144000" cy="369332"/>
          </a:xfrm>
          <a:prstGeom prst="rect">
            <a:avLst/>
          </a:prstGeom>
        </p:spPr>
        <p:txBody>
          <a:bodyPr vert="horz" wrap="square" lIns="0" tIns="0" rIns="0" bIns="0" rtlCol="0">
            <a:spAutoFit/>
          </a:bodyPr>
          <a:lstStyle/>
          <a:p>
            <a:pPr marL="342900" indent="-342900">
              <a:buFont typeface="Arial" panose="020B0604020202020204" pitchFamily="34" charset="0"/>
              <a:buChar char="•"/>
            </a:pPr>
            <a:r>
              <a:rPr lang="en-US" sz="2400" spc="10" dirty="0">
                <a:latin typeface="Franklin Gothic Book"/>
                <a:cs typeface="Franklin Gothic Book"/>
              </a:rPr>
              <a:t>Payback Period – 3 months</a:t>
            </a:r>
            <a:endParaRPr sz="2400" dirty="0">
              <a:latin typeface="Franklin Gothic Book"/>
              <a:cs typeface="Franklin Gothic Book"/>
            </a:endParaRPr>
          </a:p>
        </p:txBody>
      </p:sp>
      <p:sp>
        <p:nvSpPr>
          <p:cNvPr id="7" name="text 1"/>
          <p:cNvSpPr txBox="1"/>
          <p:nvPr/>
        </p:nvSpPr>
        <p:spPr>
          <a:xfrm>
            <a:off x="609600" y="4606494"/>
            <a:ext cx="6766339" cy="369332"/>
          </a:xfrm>
          <a:prstGeom prst="rect">
            <a:avLst/>
          </a:prstGeom>
        </p:spPr>
        <p:txBody>
          <a:bodyPr vert="horz" wrap="none" lIns="0" tIns="0" rIns="0" bIns="0" rtlCol="0">
            <a:spAutoFit/>
          </a:bodyPr>
          <a:lstStyle/>
          <a:p>
            <a:r>
              <a:rPr lang="en-US" sz="2400" spc="10" dirty="0">
                <a:latin typeface="Franklin Gothic Book"/>
                <a:cs typeface="Franklin Gothic Book"/>
              </a:rPr>
              <a:t>Basic Financial Projections – Attached as Annexure</a:t>
            </a:r>
            <a:endParaRPr sz="2400" dirty="0">
              <a:latin typeface="Franklin Gothic Book"/>
              <a:cs typeface="Franklin Gothic Book"/>
            </a:endParaRPr>
          </a:p>
        </p:txBody>
      </p:sp>
      <p:sp>
        <p:nvSpPr>
          <p:cNvPr id="8" name="text 1"/>
          <p:cNvSpPr txBox="1"/>
          <p:nvPr/>
        </p:nvSpPr>
        <p:spPr>
          <a:xfrm>
            <a:off x="11811000" y="6477000"/>
            <a:ext cx="295658"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10</a:t>
            </a:r>
            <a:endParaRPr sz="2000" dirty="0">
              <a:latin typeface="Franklin Gothic Book"/>
              <a:cs typeface="Franklin Gothic Book"/>
            </a:endParaRPr>
          </a:p>
        </p:txBody>
      </p:sp>
      <p:sp>
        <p:nvSpPr>
          <p:cNvPr id="11" name="text 1"/>
          <p:cNvSpPr txBox="1"/>
          <p:nvPr/>
        </p:nvSpPr>
        <p:spPr>
          <a:xfrm>
            <a:off x="609600" y="3083077"/>
            <a:ext cx="9580118" cy="369332"/>
          </a:xfrm>
          <a:prstGeom prst="rect">
            <a:avLst/>
          </a:prstGeom>
        </p:spPr>
        <p:txBody>
          <a:bodyPr vert="horz" wrap="square" lIns="0" tIns="0" rIns="0" bIns="0" rtlCol="0">
            <a:spAutoFit/>
          </a:bodyPr>
          <a:lstStyle/>
          <a:p>
            <a:pPr marL="342900" indent="-342900">
              <a:buFont typeface="Arial" panose="020B0604020202020204" pitchFamily="34" charset="0"/>
              <a:buChar char="•"/>
            </a:pPr>
            <a:r>
              <a:rPr lang="en-IN" sz="2400" spc="10" dirty="0">
                <a:latin typeface="Franklin Gothic Book"/>
                <a:cs typeface="Franklin Gothic Book"/>
              </a:rPr>
              <a:t>Cash Flow Projections – Sales revenue Rs.12.15 Lakh</a:t>
            </a:r>
            <a:endParaRPr sz="2400" dirty="0">
              <a:latin typeface="Franklin Gothic Book"/>
              <a:cs typeface="Franklin Gothic Book"/>
            </a:endParaRPr>
          </a:p>
        </p:txBody>
      </p:sp>
      <p:pic>
        <p:nvPicPr>
          <p:cNvPr id="18436" name="Picture 4">
            <a:extLst>
              <a:ext uri="{FF2B5EF4-FFF2-40B4-BE49-F238E27FC236}">
                <a16:creationId xmlns:a16="http://schemas.microsoft.com/office/drawing/2014/main" id="{F9798799-FA65-483F-AF68-DC30E3140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534400" y="3220720"/>
            <a:ext cx="3637280" cy="3637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BBE795-B387-4948-9766-802FA2FB746D}"/>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0" y="85428"/>
            <a:ext cx="3976730" cy="677108"/>
          </a:xfrm>
          <a:prstGeom prst="rect">
            <a:avLst/>
          </a:prstGeom>
        </p:spPr>
        <p:txBody>
          <a:bodyPr vert="horz" wrap="none" lIns="0" tIns="0" rIns="0" bIns="0" rtlCol="0">
            <a:spAutoFit/>
          </a:bodyPr>
          <a:lstStyle/>
          <a:p>
            <a:r>
              <a:rPr lang="en-US" sz="4400" b="1" spc="10" dirty="0">
                <a:solidFill>
                  <a:srgbClr val="FFFFFF"/>
                </a:solidFill>
                <a:latin typeface="Franklin Gothic Book"/>
                <a:cs typeface="Franklin Gothic Book"/>
              </a:rPr>
              <a:t>Operational Plan</a:t>
            </a:r>
            <a:endParaRPr sz="4400" b="1" dirty="0">
              <a:latin typeface="Franklin Gothic Book"/>
              <a:cs typeface="Franklin Gothic Book"/>
            </a:endParaRPr>
          </a:p>
        </p:txBody>
      </p:sp>
      <p:sp>
        <p:nvSpPr>
          <p:cNvPr id="8" name="text 1"/>
          <p:cNvSpPr txBox="1"/>
          <p:nvPr/>
        </p:nvSpPr>
        <p:spPr>
          <a:xfrm>
            <a:off x="10182099" y="6499244"/>
            <a:ext cx="303929"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12</a:t>
            </a:r>
            <a:endParaRPr sz="2000">
              <a:latin typeface="Franklin Gothic Book"/>
              <a:cs typeface="Franklin Gothic Book"/>
            </a:endParaRPr>
          </a:p>
        </p:txBody>
      </p:sp>
      <p:sp>
        <p:nvSpPr>
          <p:cNvPr id="9" name="Rectangle 8"/>
          <p:cNvSpPr/>
          <p:nvPr/>
        </p:nvSpPr>
        <p:spPr>
          <a:xfrm>
            <a:off x="304800" y="1135380"/>
            <a:ext cx="10591800" cy="6370975"/>
          </a:xfrm>
          <a:prstGeom prst="rect">
            <a:avLst/>
          </a:prstGeom>
        </p:spPr>
        <p:txBody>
          <a:bodyPr wrap="square">
            <a:spAutoFit/>
          </a:bodyPr>
          <a:lstStyle/>
          <a:p>
            <a:r>
              <a:rPr lang="en-IN" b="1" i="1" dirty="0"/>
              <a:t> </a:t>
            </a:r>
            <a:endParaRPr lang="en-IN" i="1" dirty="0"/>
          </a:p>
          <a:p>
            <a:pPr marL="457200" indent="-457200">
              <a:lnSpc>
                <a:spcPct val="150000"/>
              </a:lnSpc>
              <a:buFont typeface="Arial" panose="020B0604020202020204" pitchFamily="34" charset="0"/>
              <a:buChar char="•"/>
            </a:pPr>
            <a:r>
              <a:rPr lang="en-IN" sz="2800" i="1" spc="10" dirty="0">
                <a:latin typeface="Franklin Gothic Book"/>
                <a:cs typeface="Franklin Gothic Book"/>
              </a:rPr>
              <a:t>Key Resources – Raw material Supplier, Tech Team, Local Labour, Skilled Designers, Capital Fund, Telecom services.</a:t>
            </a:r>
          </a:p>
          <a:p>
            <a:pPr marL="457200" indent="-457200">
              <a:lnSpc>
                <a:spcPct val="150000"/>
              </a:lnSpc>
              <a:buFont typeface="Arial" panose="020B0604020202020204" pitchFamily="34" charset="0"/>
              <a:buChar char="•"/>
            </a:pPr>
            <a:r>
              <a:rPr lang="en-IN" sz="2800" i="1" spc="10" dirty="0">
                <a:latin typeface="Franklin Gothic Book"/>
                <a:cs typeface="Franklin Gothic Book"/>
              </a:rPr>
              <a:t>Key Activities – Online marketing. Order fulfilment, customer service.</a:t>
            </a:r>
          </a:p>
          <a:p>
            <a:pPr marL="457200" indent="-457200">
              <a:lnSpc>
                <a:spcPct val="150000"/>
              </a:lnSpc>
              <a:buFont typeface="Arial" panose="020B0604020202020204" pitchFamily="34" charset="0"/>
              <a:buChar char="•"/>
            </a:pPr>
            <a:r>
              <a:rPr lang="en-IN" sz="2800" i="1" spc="10" dirty="0">
                <a:latin typeface="Franklin Gothic Book"/>
                <a:cs typeface="Franklin Gothic Book"/>
              </a:rPr>
              <a:t>Key Milestones (For first 3 to 5 years) – We aim to cover Tier – 2 cities first with further expansion in Tier -1 cities. We might collaborate with bigger brand in near future.</a:t>
            </a:r>
          </a:p>
          <a:p>
            <a:endParaRPr lang="en-IN" sz="3200" spc="10" dirty="0">
              <a:latin typeface="Franklin Gothic Book"/>
              <a:cs typeface="Franklin Gothic Book"/>
            </a:endParaRPr>
          </a:p>
          <a:p>
            <a:endParaRPr lang="en-IN" sz="3200" spc="10" dirty="0">
              <a:latin typeface="Franklin Gothic Book"/>
              <a:cs typeface="Franklin Gothic Book"/>
            </a:endParaRPr>
          </a:p>
          <a:p>
            <a:endParaRPr lang="en-IN" sz="3200" spc="10" dirty="0">
              <a:latin typeface="Franklin Gothic Book"/>
              <a:cs typeface="Franklin Gothic Book"/>
            </a:endParaRPr>
          </a:p>
        </p:txBody>
      </p:sp>
      <p:pic>
        <p:nvPicPr>
          <p:cNvPr id="17410" name="Picture 2">
            <a:extLst>
              <a:ext uri="{FF2B5EF4-FFF2-40B4-BE49-F238E27FC236}">
                <a16:creationId xmlns:a16="http://schemas.microsoft.com/office/drawing/2014/main" id="{9FB0ACBF-1EB9-42E9-9CA9-1E6C251D39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28" t="18544" r="28625" b="36561"/>
          <a:stretch/>
        </p:blipFill>
        <p:spPr bwMode="auto">
          <a:xfrm>
            <a:off x="10202419" y="4724400"/>
            <a:ext cx="1913381" cy="208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93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1FEB88-A1C5-4FD4-AB49-81B11930ACAC}"/>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76200" y="224564"/>
            <a:ext cx="8912351" cy="677108"/>
          </a:xfrm>
          <a:prstGeom prst="rect">
            <a:avLst/>
          </a:prstGeom>
        </p:spPr>
        <p:txBody>
          <a:bodyPr vert="horz" wrap="square" lIns="0" tIns="0" rIns="0" bIns="0" rtlCol="0">
            <a:spAutoFit/>
          </a:bodyPr>
          <a:lstStyle/>
          <a:p>
            <a:r>
              <a:rPr lang="en-US" sz="4400" b="1" spc="10" dirty="0">
                <a:solidFill>
                  <a:srgbClr val="FFFFFF"/>
                </a:solidFill>
                <a:latin typeface="Franklin Gothic Book"/>
                <a:cs typeface="Franklin Gothic Book"/>
              </a:rPr>
              <a:t>Implementation Plan / Milestones</a:t>
            </a:r>
            <a:endParaRPr sz="4400" b="1" dirty="0">
              <a:latin typeface="Franklin Gothic Book"/>
              <a:cs typeface="Franklin Gothic Book"/>
            </a:endParaRPr>
          </a:p>
        </p:txBody>
      </p:sp>
      <p:sp>
        <p:nvSpPr>
          <p:cNvPr id="5" name="text 1"/>
          <p:cNvSpPr txBox="1"/>
          <p:nvPr/>
        </p:nvSpPr>
        <p:spPr>
          <a:xfrm>
            <a:off x="10186671" y="6499244"/>
            <a:ext cx="299313"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11</a:t>
            </a:r>
            <a:endParaRPr sz="2000">
              <a:latin typeface="Franklin Gothic Book"/>
              <a:cs typeface="Franklin Gothic Book"/>
            </a:endParaRPr>
          </a:p>
        </p:txBody>
      </p:sp>
      <p:sp>
        <p:nvSpPr>
          <p:cNvPr id="4" name="Rectangle 3"/>
          <p:cNvSpPr/>
          <p:nvPr/>
        </p:nvSpPr>
        <p:spPr>
          <a:xfrm>
            <a:off x="419100" y="1511915"/>
            <a:ext cx="8534400" cy="4862870"/>
          </a:xfrm>
          <a:prstGeom prst="rect">
            <a:avLst/>
          </a:prstGeom>
        </p:spPr>
        <p:txBody>
          <a:bodyPr wrap="square">
            <a:spAutoFit/>
          </a:bodyPr>
          <a:lstStyle/>
          <a:p>
            <a:pPr>
              <a:lnSpc>
                <a:spcPct val="150000"/>
              </a:lnSpc>
            </a:pPr>
            <a:r>
              <a:rPr lang="en-IN" sz="2000" i="1" spc="10" dirty="0">
                <a:latin typeface="Franklin Gothic Book"/>
                <a:cs typeface="Franklin Gothic Book"/>
              </a:rPr>
              <a:t>How convincing is the implementation?</a:t>
            </a:r>
          </a:p>
          <a:p>
            <a:pPr marL="342900" indent="-342900">
              <a:lnSpc>
                <a:spcPct val="150000"/>
              </a:lnSpc>
              <a:buFont typeface="Arial" panose="020B0604020202020204" pitchFamily="34" charset="0"/>
              <a:buChar char="•"/>
            </a:pPr>
            <a:r>
              <a:rPr lang="en-IN" sz="2000" i="1" spc="10" dirty="0">
                <a:latin typeface="Franklin Gothic Book"/>
                <a:cs typeface="Franklin Gothic Book"/>
              </a:rPr>
              <a:t>As per industry expert the idea can be implemented easily but the requirements are management should be strong enough to manage any conflicts between the parties and to avoid patent and copyright issue.</a:t>
            </a:r>
          </a:p>
          <a:p>
            <a:pPr>
              <a:lnSpc>
                <a:spcPct val="150000"/>
              </a:lnSpc>
            </a:pPr>
            <a:r>
              <a:rPr lang="en-IN" sz="2000" i="1" spc="10" dirty="0">
                <a:latin typeface="Franklin Gothic Book"/>
                <a:cs typeface="Franklin Gothic Book"/>
              </a:rPr>
              <a:t>The targets for next 12 months and the plans for ‘product development’ and ‘business strategy’.</a:t>
            </a:r>
          </a:p>
          <a:p>
            <a:pPr>
              <a:lnSpc>
                <a:spcPct val="150000"/>
              </a:lnSpc>
            </a:pPr>
            <a:endParaRPr lang="en-IN" sz="2000" i="1" spc="10" dirty="0">
              <a:latin typeface="Franklin Gothic Book"/>
              <a:cs typeface="Franklin Gothic Book"/>
            </a:endParaRPr>
          </a:p>
          <a:p>
            <a:pPr marL="342900" indent="-342900">
              <a:lnSpc>
                <a:spcPct val="150000"/>
              </a:lnSpc>
              <a:buFont typeface="Arial" panose="020B0604020202020204" pitchFamily="34" charset="0"/>
              <a:buChar char="•"/>
            </a:pPr>
            <a:r>
              <a:rPr lang="en-IN" sz="2000" i="1" spc="10" dirty="0">
                <a:latin typeface="Franklin Gothic Book"/>
                <a:cs typeface="Franklin Gothic Book"/>
              </a:rPr>
              <a:t>In 12 months we are aiming to cover Tier-2 cities first and in near future we will connect with bigger brands.</a:t>
            </a:r>
          </a:p>
          <a:p>
            <a:pPr marL="342900" indent="-342900">
              <a:buFont typeface="Arial" panose="020B0604020202020204" pitchFamily="34" charset="0"/>
              <a:buChar char="•"/>
            </a:pPr>
            <a:r>
              <a:rPr lang="en-IN" sz="2000" i="1" spc="10" dirty="0">
                <a:latin typeface="Franklin Gothic Book"/>
                <a:cs typeface="Franklin Gothic Book"/>
              </a:rPr>
              <a:t>Milestones achieved so far – Pilot testing of the software, collaborated with tailors and boutiques, customer base targeted.</a:t>
            </a:r>
          </a:p>
        </p:txBody>
      </p:sp>
      <p:pic>
        <p:nvPicPr>
          <p:cNvPr id="16386" name="Picture 2">
            <a:extLst>
              <a:ext uri="{FF2B5EF4-FFF2-40B4-BE49-F238E27FC236}">
                <a16:creationId xmlns:a16="http://schemas.microsoft.com/office/drawing/2014/main" id="{003B69BD-F029-4258-9373-A9E8F97CF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10668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ABB370-989E-45E3-8FE4-7B7D69410973}"/>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a:extLst>
              <a:ext uri="{FF2B5EF4-FFF2-40B4-BE49-F238E27FC236}">
                <a16:creationId xmlns:a16="http://schemas.microsoft.com/office/drawing/2014/main" id="{2E008A1E-ECCF-4EF0-BBCD-0FFEEA170BA9}"/>
              </a:ext>
            </a:extLst>
          </p:cNvPr>
          <p:cNvSpPr/>
          <p:nvPr/>
        </p:nvSpPr>
        <p:spPr>
          <a:xfrm>
            <a:off x="9215122" y="4191001"/>
            <a:ext cx="1910080" cy="1818640"/>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BA102214-399F-48F1-93BD-C0784A4C2D1C}"/>
              </a:ext>
            </a:extLst>
          </p:cNvPr>
          <p:cNvSpPr/>
          <p:nvPr/>
        </p:nvSpPr>
        <p:spPr>
          <a:xfrm>
            <a:off x="9215122" y="1328649"/>
            <a:ext cx="1910080" cy="1818640"/>
          </a:xfrm>
          <a:prstGeom prst="ellipse">
            <a:avLst/>
          </a:prstGeom>
          <a:solidFill>
            <a:srgbClr val="C0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8" name="Picture 27">
            <a:extLst>
              <a:ext uri="{FF2B5EF4-FFF2-40B4-BE49-F238E27FC236}">
                <a16:creationId xmlns:a16="http://schemas.microsoft.com/office/drawing/2014/main" id="{281B733E-D621-484A-9840-BE1810BF9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0" t="6392" r="6760" b="961"/>
          <a:stretch/>
        </p:blipFill>
        <p:spPr bwMode="auto">
          <a:xfrm>
            <a:off x="9215122" y="1328649"/>
            <a:ext cx="1910080" cy="1799967"/>
          </a:xfrm>
          <a:custGeom>
            <a:avLst/>
            <a:gdLst>
              <a:gd name="connsiteX0" fmla="*/ 955040 w 1910080"/>
              <a:gd name="connsiteY0" fmla="*/ 0 h 1799967"/>
              <a:gd name="connsiteX1" fmla="*/ 1910080 w 1910080"/>
              <a:gd name="connsiteY1" fmla="*/ 909320 h 1799967"/>
              <a:gd name="connsiteX2" fmla="*/ 1239040 w 1910080"/>
              <a:gd name="connsiteY2" fmla="*/ 1777759 h 1799967"/>
              <a:gd name="connsiteX3" fmla="*/ 1148326 w 1910080"/>
              <a:gd name="connsiteY3" fmla="*/ 1799967 h 1799967"/>
              <a:gd name="connsiteX4" fmla="*/ 761754 w 1910080"/>
              <a:gd name="connsiteY4" fmla="*/ 1799967 h 1799967"/>
              <a:gd name="connsiteX5" fmla="*/ 671040 w 1910080"/>
              <a:gd name="connsiteY5" fmla="*/ 1777759 h 1799967"/>
              <a:gd name="connsiteX6" fmla="*/ 0 w 1910080"/>
              <a:gd name="connsiteY6" fmla="*/ 909320 h 1799967"/>
              <a:gd name="connsiteX7" fmla="*/ 955040 w 1910080"/>
              <a:gd name="connsiteY7" fmla="*/ 0 h 179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080" h="1799967">
                <a:moveTo>
                  <a:pt x="955040" y="0"/>
                </a:moveTo>
                <a:cubicBezTo>
                  <a:pt x="1482494" y="0"/>
                  <a:pt x="1910080" y="407116"/>
                  <a:pt x="1910080" y="909320"/>
                </a:cubicBezTo>
                <a:cubicBezTo>
                  <a:pt x="1910080" y="1317361"/>
                  <a:pt x="1627806" y="1662629"/>
                  <a:pt x="1239040" y="1777759"/>
                </a:cubicBezTo>
                <a:lnTo>
                  <a:pt x="1148326" y="1799967"/>
                </a:lnTo>
                <a:lnTo>
                  <a:pt x="761754" y="1799967"/>
                </a:lnTo>
                <a:lnTo>
                  <a:pt x="671040" y="1777759"/>
                </a:lnTo>
                <a:cubicBezTo>
                  <a:pt x="282274" y="1662629"/>
                  <a:pt x="0" y="1317361"/>
                  <a:pt x="0" y="909320"/>
                </a:cubicBezTo>
                <a:cubicBezTo>
                  <a:pt x="0" y="407116"/>
                  <a:pt x="427586" y="0"/>
                  <a:pt x="955040" y="0"/>
                </a:cubicBezTo>
                <a:close/>
              </a:path>
            </a:pathLst>
          </a:custGeom>
          <a:solidFill>
            <a:srgbClr val="FFBDBD"/>
          </a:solidFill>
        </p:spPr>
      </p:pic>
      <p:sp>
        <p:nvSpPr>
          <p:cNvPr id="4" name="Oval 3">
            <a:extLst>
              <a:ext uri="{FF2B5EF4-FFF2-40B4-BE49-F238E27FC236}">
                <a16:creationId xmlns:a16="http://schemas.microsoft.com/office/drawing/2014/main" id="{69B4534E-7CBE-4DF4-B54F-061281F16B75}"/>
              </a:ext>
            </a:extLst>
          </p:cNvPr>
          <p:cNvSpPr/>
          <p:nvPr/>
        </p:nvSpPr>
        <p:spPr>
          <a:xfrm>
            <a:off x="3256284" y="1309976"/>
            <a:ext cx="1910080" cy="1818640"/>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0322B78F-9CC4-451D-9361-3CDB5CDD0D17}"/>
              </a:ext>
            </a:extLst>
          </p:cNvPr>
          <p:cNvSpPr/>
          <p:nvPr/>
        </p:nvSpPr>
        <p:spPr>
          <a:xfrm>
            <a:off x="492762" y="1231737"/>
            <a:ext cx="1910080" cy="1818640"/>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13">
            <a:extLst>
              <a:ext uri="{FF2B5EF4-FFF2-40B4-BE49-F238E27FC236}">
                <a16:creationId xmlns:a16="http://schemas.microsoft.com/office/drawing/2014/main" id="{E217A3A8-6B1D-40E6-B6A4-E289C1ABB372}"/>
              </a:ext>
            </a:extLst>
          </p:cNvPr>
          <p:cNvPicPr>
            <a:picLocks noChangeAspect="1"/>
          </p:cNvPicPr>
          <p:nvPr/>
        </p:nvPicPr>
        <p:blipFill>
          <a:blip r:embed="rId3" cstate="print">
            <a:extLst>
              <a:ext uri="{28A0092B-C50C-407E-A947-70E740481C1C}">
                <a14:useLocalDpi xmlns:a14="http://schemas.microsoft.com/office/drawing/2010/main" val="0"/>
              </a:ext>
            </a:extLst>
          </a:blip>
          <a:srcRect b="996"/>
          <a:stretch>
            <a:fillRect/>
          </a:stretch>
        </p:blipFill>
        <p:spPr>
          <a:xfrm>
            <a:off x="701037" y="1231737"/>
            <a:ext cx="1378501" cy="1818640"/>
          </a:xfrm>
          <a:custGeom>
            <a:avLst/>
            <a:gdLst>
              <a:gd name="connsiteX0" fmla="*/ 659413 w 1371600"/>
              <a:gd name="connsiteY0" fmla="*/ 0 h 1809536"/>
              <a:gd name="connsiteX1" fmla="*/ 915395 w 1371600"/>
              <a:gd name="connsiteY1" fmla="*/ 0 h 1809536"/>
              <a:gd name="connsiteX2" fmla="*/ 979878 w 1371600"/>
              <a:gd name="connsiteY2" fmla="*/ 9370 h 1809536"/>
              <a:gd name="connsiteX3" fmla="*/ 1321376 w 1371600"/>
              <a:gd name="connsiteY3" fmla="*/ 146194 h 1809536"/>
              <a:gd name="connsiteX4" fmla="*/ 1371600 w 1371600"/>
              <a:gd name="connsiteY4" fmla="*/ 185648 h 1809536"/>
              <a:gd name="connsiteX5" fmla="*/ 1371600 w 1371600"/>
              <a:gd name="connsiteY5" fmla="*/ 1614784 h 1809536"/>
              <a:gd name="connsiteX6" fmla="*/ 1321376 w 1371600"/>
              <a:gd name="connsiteY6" fmla="*/ 1654239 h 1809536"/>
              <a:gd name="connsiteX7" fmla="*/ 787404 w 1371600"/>
              <a:gd name="connsiteY7" fmla="*/ 1809536 h 1809536"/>
              <a:gd name="connsiteX8" fmla="*/ 112089 w 1371600"/>
              <a:gd name="connsiteY8" fmla="*/ 1543203 h 1809536"/>
              <a:gd name="connsiteX9" fmla="*/ 0 w 1371600"/>
              <a:gd name="connsiteY9" fmla="*/ 1413854 h 1809536"/>
              <a:gd name="connsiteX10" fmla="*/ 0 w 1371600"/>
              <a:gd name="connsiteY10" fmla="*/ 386579 h 1809536"/>
              <a:gd name="connsiteX11" fmla="*/ 112089 w 1371600"/>
              <a:gd name="connsiteY11" fmla="*/ 257230 h 1809536"/>
              <a:gd name="connsiteX12" fmla="*/ 594930 w 1371600"/>
              <a:gd name="connsiteY12" fmla="*/ 9370 h 180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600" h="1809536">
                <a:moveTo>
                  <a:pt x="659413" y="0"/>
                </a:moveTo>
                <a:lnTo>
                  <a:pt x="915395" y="0"/>
                </a:lnTo>
                <a:lnTo>
                  <a:pt x="979878" y="9370"/>
                </a:lnTo>
                <a:cubicBezTo>
                  <a:pt x="1104220" y="33596"/>
                  <a:pt x="1219759" y="80829"/>
                  <a:pt x="1321376" y="146194"/>
                </a:cubicBezTo>
                <a:lnTo>
                  <a:pt x="1371600" y="185648"/>
                </a:lnTo>
                <a:lnTo>
                  <a:pt x="1371600" y="1614784"/>
                </a:lnTo>
                <a:lnTo>
                  <a:pt x="1321376" y="1654239"/>
                </a:lnTo>
                <a:cubicBezTo>
                  <a:pt x="1168951" y="1752285"/>
                  <a:pt x="985199" y="1809536"/>
                  <a:pt x="787404" y="1809536"/>
                </a:cubicBezTo>
                <a:cubicBezTo>
                  <a:pt x="523677" y="1809536"/>
                  <a:pt x="284917" y="1707757"/>
                  <a:pt x="112089" y="1543203"/>
                </a:cubicBezTo>
                <a:lnTo>
                  <a:pt x="0" y="1413854"/>
                </a:lnTo>
                <a:lnTo>
                  <a:pt x="0" y="386579"/>
                </a:lnTo>
                <a:lnTo>
                  <a:pt x="112089" y="257230"/>
                </a:lnTo>
                <a:cubicBezTo>
                  <a:pt x="241710" y="133814"/>
                  <a:pt x="408418" y="45709"/>
                  <a:pt x="594930" y="9370"/>
                </a:cubicBezTo>
                <a:close/>
              </a:path>
            </a:pathLst>
          </a:custGeom>
        </p:spPr>
      </p:pic>
      <p:pic>
        <p:nvPicPr>
          <p:cNvPr id="18" name="Picture 17">
            <a:extLst>
              <a:ext uri="{FF2B5EF4-FFF2-40B4-BE49-F238E27FC236}">
                <a16:creationId xmlns:a16="http://schemas.microsoft.com/office/drawing/2014/main" id="{C64F3EA5-45DB-4768-9178-90E2980C64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31" t="12860" r="21178" b="28596"/>
          <a:stretch/>
        </p:blipFill>
        <p:spPr bwMode="auto">
          <a:xfrm>
            <a:off x="3256284" y="1291303"/>
            <a:ext cx="1742438" cy="1818640"/>
          </a:xfrm>
          <a:custGeom>
            <a:avLst/>
            <a:gdLst>
              <a:gd name="connsiteX0" fmla="*/ 955040 w 1742438"/>
              <a:gd name="connsiteY0" fmla="*/ 0 h 1818640"/>
              <a:gd name="connsiteX1" fmla="*/ 1630355 w 1742438"/>
              <a:gd name="connsiteY1" fmla="*/ 266334 h 1818640"/>
              <a:gd name="connsiteX2" fmla="*/ 1742438 w 1742438"/>
              <a:gd name="connsiteY2" fmla="*/ 395676 h 1818640"/>
              <a:gd name="connsiteX3" fmla="*/ 1742438 w 1742438"/>
              <a:gd name="connsiteY3" fmla="*/ 1422964 h 1818640"/>
              <a:gd name="connsiteX4" fmla="*/ 1630355 w 1742438"/>
              <a:gd name="connsiteY4" fmla="*/ 1552307 h 1818640"/>
              <a:gd name="connsiteX5" fmla="*/ 955040 w 1742438"/>
              <a:gd name="connsiteY5" fmla="*/ 1818640 h 1818640"/>
              <a:gd name="connsiteX6" fmla="*/ 0 w 1742438"/>
              <a:gd name="connsiteY6" fmla="*/ 909320 h 1818640"/>
              <a:gd name="connsiteX7" fmla="*/ 955040 w 1742438"/>
              <a:gd name="connsiteY7" fmla="*/ 0 h 181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2438" h="1818640">
                <a:moveTo>
                  <a:pt x="955040" y="0"/>
                </a:moveTo>
                <a:cubicBezTo>
                  <a:pt x="1218767" y="0"/>
                  <a:pt x="1457527" y="101779"/>
                  <a:pt x="1630355" y="266334"/>
                </a:cubicBezTo>
                <a:lnTo>
                  <a:pt x="1742438" y="395676"/>
                </a:lnTo>
                <a:lnTo>
                  <a:pt x="1742438" y="1422964"/>
                </a:lnTo>
                <a:lnTo>
                  <a:pt x="1630355" y="1552307"/>
                </a:lnTo>
                <a:cubicBezTo>
                  <a:pt x="1457527" y="1716861"/>
                  <a:pt x="1218767" y="1818640"/>
                  <a:pt x="955040" y="1818640"/>
                </a:cubicBezTo>
                <a:cubicBezTo>
                  <a:pt x="427586" y="1818640"/>
                  <a:pt x="0" y="1411524"/>
                  <a:pt x="0" y="909320"/>
                </a:cubicBezTo>
                <a:cubicBezTo>
                  <a:pt x="0" y="407116"/>
                  <a:pt x="427586" y="0"/>
                  <a:pt x="955040" y="0"/>
                </a:cubicBezTo>
                <a:close/>
              </a:path>
            </a:pathLst>
          </a:custGeom>
          <a:solidFill>
            <a:srgbClr val="FFBDBD"/>
          </a:solidFill>
        </p:spPr>
      </p:pic>
      <p:sp>
        <p:nvSpPr>
          <p:cNvPr id="19" name="Oval 18">
            <a:extLst>
              <a:ext uri="{FF2B5EF4-FFF2-40B4-BE49-F238E27FC236}">
                <a16:creationId xmlns:a16="http://schemas.microsoft.com/office/drawing/2014/main" id="{12F7F02A-1670-446F-9511-6A113CCE8231}"/>
              </a:ext>
            </a:extLst>
          </p:cNvPr>
          <p:cNvSpPr/>
          <p:nvPr/>
        </p:nvSpPr>
        <p:spPr>
          <a:xfrm>
            <a:off x="6175468" y="1309976"/>
            <a:ext cx="1910080" cy="1818640"/>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3" name="Picture 22">
            <a:extLst>
              <a:ext uri="{FF2B5EF4-FFF2-40B4-BE49-F238E27FC236}">
                <a16:creationId xmlns:a16="http://schemas.microsoft.com/office/drawing/2014/main" id="{E175A24A-DC8E-48DD-B160-E17080D8A0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202" r="16755" b="32534"/>
          <a:stretch/>
        </p:blipFill>
        <p:spPr bwMode="auto">
          <a:xfrm>
            <a:off x="6273802" y="1309976"/>
            <a:ext cx="1590038" cy="1818640"/>
          </a:xfrm>
          <a:custGeom>
            <a:avLst/>
            <a:gdLst>
              <a:gd name="connsiteX0" fmla="*/ 856706 w 1590038"/>
              <a:gd name="connsiteY0" fmla="*/ 0 h 1818640"/>
              <a:gd name="connsiteX1" fmla="*/ 1532021 w 1590038"/>
              <a:gd name="connsiteY1" fmla="*/ 266334 h 1818640"/>
              <a:gd name="connsiteX2" fmla="*/ 1590038 w 1590038"/>
              <a:gd name="connsiteY2" fmla="*/ 333284 h 1818640"/>
              <a:gd name="connsiteX3" fmla="*/ 1590038 w 1590038"/>
              <a:gd name="connsiteY3" fmla="*/ 1485356 h 1818640"/>
              <a:gd name="connsiteX4" fmla="*/ 1532021 w 1590038"/>
              <a:gd name="connsiteY4" fmla="*/ 1552307 h 1818640"/>
              <a:gd name="connsiteX5" fmla="*/ 856706 w 1590038"/>
              <a:gd name="connsiteY5" fmla="*/ 1818640 h 1818640"/>
              <a:gd name="connsiteX6" fmla="*/ 16934 w 1590038"/>
              <a:gd name="connsiteY6" fmla="*/ 1342756 h 1818640"/>
              <a:gd name="connsiteX7" fmla="*/ 0 w 1590038"/>
              <a:gd name="connsiteY7" fmla="*/ 1309286 h 1818640"/>
              <a:gd name="connsiteX8" fmla="*/ 0 w 1590038"/>
              <a:gd name="connsiteY8" fmla="*/ 509354 h 1818640"/>
              <a:gd name="connsiteX9" fmla="*/ 16934 w 1590038"/>
              <a:gd name="connsiteY9" fmla="*/ 475884 h 1818640"/>
              <a:gd name="connsiteX10" fmla="*/ 856706 w 1590038"/>
              <a:gd name="connsiteY10" fmla="*/ 0 h 181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038" h="1818640">
                <a:moveTo>
                  <a:pt x="856706" y="0"/>
                </a:moveTo>
                <a:cubicBezTo>
                  <a:pt x="1120433" y="0"/>
                  <a:pt x="1359193" y="101779"/>
                  <a:pt x="1532021" y="266334"/>
                </a:cubicBezTo>
                <a:lnTo>
                  <a:pt x="1590038" y="333284"/>
                </a:lnTo>
                <a:lnTo>
                  <a:pt x="1590038" y="1485356"/>
                </a:lnTo>
                <a:lnTo>
                  <a:pt x="1532021" y="1552307"/>
                </a:lnTo>
                <a:cubicBezTo>
                  <a:pt x="1359193" y="1716861"/>
                  <a:pt x="1120433" y="1818640"/>
                  <a:pt x="856706" y="1818640"/>
                </a:cubicBezTo>
                <a:cubicBezTo>
                  <a:pt x="494082" y="1818640"/>
                  <a:pt x="178660" y="1626214"/>
                  <a:pt x="16934" y="1342756"/>
                </a:cubicBezTo>
                <a:lnTo>
                  <a:pt x="0" y="1309286"/>
                </a:lnTo>
                <a:lnTo>
                  <a:pt x="0" y="509354"/>
                </a:lnTo>
                <a:lnTo>
                  <a:pt x="16934" y="475884"/>
                </a:lnTo>
                <a:cubicBezTo>
                  <a:pt x="178660" y="192426"/>
                  <a:pt x="494082" y="0"/>
                  <a:pt x="856706" y="0"/>
                </a:cubicBezTo>
                <a:close/>
              </a:path>
            </a:pathLst>
          </a:cu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C6A8BBCE-8C07-4BE6-92B4-AEDA4A2F99F9}"/>
              </a:ext>
            </a:extLst>
          </p:cNvPr>
          <p:cNvSpPr/>
          <p:nvPr/>
        </p:nvSpPr>
        <p:spPr>
          <a:xfrm>
            <a:off x="6175468" y="4191001"/>
            <a:ext cx="1910080" cy="1818640"/>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AD7A54D4-8993-4456-B24A-19BF197BF7A8}"/>
              </a:ext>
            </a:extLst>
          </p:cNvPr>
          <p:cNvSpPr/>
          <p:nvPr/>
        </p:nvSpPr>
        <p:spPr>
          <a:xfrm>
            <a:off x="435247" y="4191002"/>
            <a:ext cx="1910080" cy="1818640"/>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3" name="Picture 32">
            <a:extLst>
              <a:ext uri="{FF2B5EF4-FFF2-40B4-BE49-F238E27FC236}">
                <a16:creationId xmlns:a16="http://schemas.microsoft.com/office/drawing/2014/main" id="{C3924184-C1C6-491F-89E1-7903A90DAC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b="4022"/>
          <a:stretch>
            <a:fillRect/>
          </a:stretch>
        </p:blipFill>
        <p:spPr bwMode="auto">
          <a:xfrm>
            <a:off x="602889" y="4191002"/>
            <a:ext cx="1742438" cy="1818639"/>
          </a:xfrm>
          <a:custGeom>
            <a:avLst/>
            <a:gdLst>
              <a:gd name="connsiteX0" fmla="*/ 787377 w 1742438"/>
              <a:gd name="connsiteY0" fmla="*/ 0 h 1818639"/>
              <a:gd name="connsiteX1" fmla="*/ 787419 w 1742438"/>
              <a:gd name="connsiteY1" fmla="*/ 0 h 1818639"/>
              <a:gd name="connsiteX2" fmla="*/ 885045 w 1742438"/>
              <a:gd name="connsiteY2" fmla="*/ 4694 h 1818639"/>
              <a:gd name="connsiteX3" fmla="*/ 1742438 w 1742438"/>
              <a:gd name="connsiteY3" fmla="*/ 909319 h 1818639"/>
              <a:gd name="connsiteX4" fmla="*/ 787398 w 1742438"/>
              <a:gd name="connsiteY4" fmla="*/ 1818639 h 1818639"/>
              <a:gd name="connsiteX5" fmla="*/ 112083 w 1742438"/>
              <a:gd name="connsiteY5" fmla="*/ 1552306 h 1818639"/>
              <a:gd name="connsiteX6" fmla="*/ 0 w 1742438"/>
              <a:gd name="connsiteY6" fmla="*/ 1422964 h 1818639"/>
              <a:gd name="connsiteX7" fmla="*/ 0 w 1742438"/>
              <a:gd name="connsiteY7" fmla="*/ 395675 h 1818639"/>
              <a:gd name="connsiteX8" fmla="*/ 112083 w 1742438"/>
              <a:gd name="connsiteY8" fmla="*/ 266333 h 1818639"/>
              <a:gd name="connsiteX9" fmla="*/ 689751 w 1742438"/>
              <a:gd name="connsiteY9" fmla="*/ 4694 h 181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2438" h="1818639">
                <a:moveTo>
                  <a:pt x="787377" y="0"/>
                </a:moveTo>
                <a:lnTo>
                  <a:pt x="787419" y="0"/>
                </a:lnTo>
                <a:lnTo>
                  <a:pt x="885045" y="4694"/>
                </a:lnTo>
                <a:cubicBezTo>
                  <a:pt x="1366630" y="51260"/>
                  <a:pt x="1742438" y="438503"/>
                  <a:pt x="1742438" y="909319"/>
                </a:cubicBezTo>
                <a:cubicBezTo>
                  <a:pt x="1742438" y="1411523"/>
                  <a:pt x="1314852" y="1818639"/>
                  <a:pt x="787398" y="1818639"/>
                </a:cubicBezTo>
                <a:cubicBezTo>
                  <a:pt x="523671" y="1818639"/>
                  <a:pt x="284911" y="1716860"/>
                  <a:pt x="112083" y="1552306"/>
                </a:cubicBezTo>
                <a:lnTo>
                  <a:pt x="0" y="1422964"/>
                </a:lnTo>
                <a:lnTo>
                  <a:pt x="0" y="395675"/>
                </a:lnTo>
                <a:lnTo>
                  <a:pt x="112083" y="266333"/>
                </a:lnTo>
                <a:cubicBezTo>
                  <a:pt x="263308" y="122348"/>
                  <a:pt x="465011" y="26425"/>
                  <a:pt x="689751" y="4694"/>
                </a:cubicBezTo>
                <a:close/>
              </a:path>
            </a:pathLst>
          </a:cu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C3779EA8-B768-416A-BFB3-A2A536EB63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7680" y="4245155"/>
            <a:ext cx="1605656" cy="1764486"/>
          </a:xfrm>
          <a:custGeom>
            <a:avLst/>
            <a:gdLst>
              <a:gd name="connsiteX0" fmla="*/ 480741 w 1605656"/>
              <a:gd name="connsiteY0" fmla="*/ 0 h 1764486"/>
              <a:gd name="connsiteX1" fmla="*/ 1124915 w 1605656"/>
              <a:gd name="connsiteY1" fmla="*/ 0 h 1764486"/>
              <a:gd name="connsiteX2" fmla="*/ 1174573 w 1605656"/>
              <a:gd name="connsiteY2" fmla="*/ 17305 h 1764486"/>
              <a:gd name="connsiteX3" fmla="*/ 1594762 w 1605656"/>
              <a:gd name="connsiteY3" fmla="*/ 346757 h 1764486"/>
              <a:gd name="connsiteX4" fmla="*/ 1605656 w 1605656"/>
              <a:gd name="connsiteY4" fmla="*/ 363830 h 1764486"/>
              <a:gd name="connsiteX5" fmla="*/ 1605656 w 1605656"/>
              <a:gd name="connsiteY5" fmla="*/ 1346503 h 1764486"/>
              <a:gd name="connsiteX6" fmla="*/ 1594762 w 1605656"/>
              <a:gd name="connsiteY6" fmla="*/ 1363576 h 1764486"/>
              <a:gd name="connsiteX7" fmla="*/ 802828 w 1605656"/>
              <a:gd name="connsiteY7" fmla="*/ 1764486 h 1764486"/>
              <a:gd name="connsiteX8" fmla="*/ 10894 w 1605656"/>
              <a:gd name="connsiteY8" fmla="*/ 1363576 h 1764486"/>
              <a:gd name="connsiteX9" fmla="*/ 0 w 1605656"/>
              <a:gd name="connsiteY9" fmla="*/ 1346503 h 1764486"/>
              <a:gd name="connsiteX10" fmla="*/ 0 w 1605656"/>
              <a:gd name="connsiteY10" fmla="*/ 363830 h 1764486"/>
              <a:gd name="connsiteX11" fmla="*/ 10894 w 1605656"/>
              <a:gd name="connsiteY11" fmla="*/ 346757 h 1764486"/>
              <a:gd name="connsiteX12" fmla="*/ 431084 w 1605656"/>
              <a:gd name="connsiteY12" fmla="*/ 17305 h 176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5656" h="1764486">
                <a:moveTo>
                  <a:pt x="480741" y="0"/>
                </a:moveTo>
                <a:lnTo>
                  <a:pt x="1124915" y="0"/>
                </a:lnTo>
                <a:lnTo>
                  <a:pt x="1174573" y="17305"/>
                </a:lnTo>
                <a:cubicBezTo>
                  <a:pt x="1345962" y="86326"/>
                  <a:pt x="1491786" y="201628"/>
                  <a:pt x="1594762" y="346757"/>
                </a:cubicBezTo>
                <a:lnTo>
                  <a:pt x="1605656" y="363830"/>
                </a:lnTo>
                <a:lnTo>
                  <a:pt x="1605656" y="1346503"/>
                </a:lnTo>
                <a:lnTo>
                  <a:pt x="1594762" y="1363576"/>
                </a:lnTo>
                <a:cubicBezTo>
                  <a:pt x="1423135" y="1605457"/>
                  <a:pt x="1132487" y="1764486"/>
                  <a:pt x="802828" y="1764486"/>
                </a:cubicBezTo>
                <a:cubicBezTo>
                  <a:pt x="473170" y="1764486"/>
                  <a:pt x="182522" y="1605457"/>
                  <a:pt x="10894" y="1363576"/>
                </a:cubicBezTo>
                <a:lnTo>
                  <a:pt x="0" y="1346503"/>
                </a:lnTo>
                <a:lnTo>
                  <a:pt x="0" y="363830"/>
                </a:lnTo>
                <a:lnTo>
                  <a:pt x="10894" y="346757"/>
                </a:lnTo>
                <a:cubicBezTo>
                  <a:pt x="113871" y="201628"/>
                  <a:pt x="259695" y="86326"/>
                  <a:pt x="431084" y="17305"/>
                </a:cubicBezTo>
                <a:close/>
              </a:path>
            </a:pathLst>
          </a:cu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FFAD7613-86C5-4898-9467-8D73AFD1A034}"/>
              </a:ext>
            </a:extLst>
          </p:cNvPr>
          <p:cNvSpPr/>
          <p:nvPr/>
        </p:nvSpPr>
        <p:spPr>
          <a:xfrm>
            <a:off x="3264724" y="4191001"/>
            <a:ext cx="1910080" cy="1818640"/>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a:extLst>
              <a:ext uri="{FF2B5EF4-FFF2-40B4-BE49-F238E27FC236}">
                <a16:creationId xmlns:a16="http://schemas.microsoft.com/office/drawing/2014/main" id="{CDDFAE51-F885-492A-BB0B-34ED103F7E63}"/>
              </a:ext>
            </a:extLst>
          </p:cNvPr>
          <p:cNvSpPr txBox="1"/>
          <p:nvPr/>
        </p:nvSpPr>
        <p:spPr>
          <a:xfrm>
            <a:off x="435247" y="3147289"/>
            <a:ext cx="1967595" cy="738664"/>
          </a:xfrm>
          <a:prstGeom prst="rect">
            <a:avLst/>
          </a:prstGeom>
          <a:noFill/>
        </p:spPr>
        <p:txBody>
          <a:bodyPr wrap="square" rtlCol="0">
            <a:spAutoFit/>
          </a:bodyPr>
          <a:lstStyle/>
          <a:p>
            <a:pPr algn="ctr"/>
            <a:r>
              <a:rPr lang="en-IN" sz="1400" dirty="0">
                <a:latin typeface="Arial" panose="020B0604020202020204" pitchFamily="34" charset="0"/>
                <a:cs typeface="Arial" panose="020B0604020202020204" pitchFamily="34" charset="0"/>
              </a:rPr>
              <a:t>TANVI BATRA</a:t>
            </a:r>
          </a:p>
          <a:p>
            <a:pPr algn="ctr"/>
            <a:r>
              <a:rPr lang="en-IN" sz="1400" dirty="0">
                <a:latin typeface="Arial" panose="020B0604020202020204" pitchFamily="34" charset="0"/>
                <a:cs typeface="Arial" panose="020B0604020202020204" pitchFamily="34" charset="0"/>
              </a:rPr>
              <a:t>B.COM GRADUATE</a:t>
            </a:r>
          </a:p>
          <a:p>
            <a:pPr algn="ctr"/>
            <a:r>
              <a:rPr lang="en-IN" sz="1400" dirty="0">
                <a:latin typeface="Arial" panose="020B0604020202020204" pitchFamily="34" charset="0"/>
                <a:cs typeface="Arial" panose="020B0604020202020204" pitchFamily="34" charset="0"/>
              </a:rPr>
              <a:t>CA-INTERMEDIATE</a:t>
            </a:r>
          </a:p>
        </p:txBody>
      </p:sp>
      <p:sp>
        <p:nvSpPr>
          <p:cNvPr id="47" name="TextBox 46">
            <a:extLst>
              <a:ext uri="{FF2B5EF4-FFF2-40B4-BE49-F238E27FC236}">
                <a16:creationId xmlns:a16="http://schemas.microsoft.com/office/drawing/2014/main" id="{6B74F092-953F-4A01-9444-D6AC6C7CD42B}"/>
              </a:ext>
            </a:extLst>
          </p:cNvPr>
          <p:cNvSpPr txBox="1"/>
          <p:nvPr/>
        </p:nvSpPr>
        <p:spPr>
          <a:xfrm>
            <a:off x="3225798" y="3154925"/>
            <a:ext cx="2333436" cy="738664"/>
          </a:xfrm>
          <a:prstGeom prst="rect">
            <a:avLst/>
          </a:prstGeom>
          <a:noFill/>
        </p:spPr>
        <p:txBody>
          <a:bodyPr wrap="square" rtlCol="0">
            <a:spAutoFit/>
          </a:bodyPr>
          <a:lstStyle/>
          <a:p>
            <a:pPr algn="ctr"/>
            <a:r>
              <a:rPr lang="en-IN" sz="1400" dirty="0">
                <a:latin typeface="Arial" panose="020B0604020202020204" pitchFamily="34" charset="0"/>
                <a:cs typeface="Arial" panose="020B0604020202020204" pitchFamily="34" charset="0"/>
              </a:rPr>
              <a:t>ANIKET SHARMA</a:t>
            </a:r>
          </a:p>
          <a:p>
            <a:pPr algn="ctr"/>
            <a:r>
              <a:rPr lang="en-IN" sz="1400" dirty="0">
                <a:latin typeface="Arial" panose="020B0604020202020204" pitchFamily="34" charset="0"/>
                <a:cs typeface="Arial" panose="020B0604020202020204" pitchFamily="34" charset="0"/>
              </a:rPr>
              <a:t>B.TECH CS GRADUATE</a:t>
            </a:r>
          </a:p>
          <a:p>
            <a:pPr algn="ctr"/>
            <a:r>
              <a:rPr lang="en-IN" sz="1400" dirty="0">
                <a:latin typeface="Arial" panose="020B0604020202020204" pitchFamily="34" charset="0"/>
                <a:cs typeface="Arial" panose="020B0604020202020204" pitchFamily="34" charset="0"/>
              </a:rPr>
              <a:t>EX-WIPRO (2 YEARS)</a:t>
            </a:r>
          </a:p>
        </p:txBody>
      </p:sp>
      <p:sp>
        <p:nvSpPr>
          <p:cNvPr id="49" name="TextBox 48">
            <a:extLst>
              <a:ext uri="{FF2B5EF4-FFF2-40B4-BE49-F238E27FC236}">
                <a16:creationId xmlns:a16="http://schemas.microsoft.com/office/drawing/2014/main" id="{C973112E-656E-40BD-92C4-8133E14C8BD7}"/>
              </a:ext>
            </a:extLst>
          </p:cNvPr>
          <p:cNvSpPr txBox="1"/>
          <p:nvPr/>
        </p:nvSpPr>
        <p:spPr>
          <a:xfrm>
            <a:off x="8966203" y="3147289"/>
            <a:ext cx="2407918" cy="738664"/>
          </a:xfrm>
          <a:prstGeom prst="rect">
            <a:avLst/>
          </a:prstGeom>
          <a:noFill/>
        </p:spPr>
        <p:txBody>
          <a:bodyPr wrap="square" rtlCol="0">
            <a:spAutoFit/>
          </a:bodyPr>
          <a:lstStyle/>
          <a:p>
            <a:pPr algn="ctr"/>
            <a:r>
              <a:rPr lang="en-IN" sz="1400" dirty="0">
                <a:latin typeface="Arial" panose="020B0604020202020204" pitchFamily="34" charset="0"/>
                <a:cs typeface="Arial" panose="020B0604020202020204" pitchFamily="34" charset="0"/>
              </a:rPr>
              <a:t>SMRITHI HEMARAJ</a:t>
            </a:r>
          </a:p>
          <a:p>
            <a:pPr algn="ctr"/>
            <a:r>
              <a:rPr lang="en-IN" sz="1400" dirty="0">
                <a:latin typeface="Arial" panose="020B0604020202020204" pitchFamily="34" charset="0"/>
                <a:cs typeface="Arial" panose="020B0604020202020204" pitchFamily="34" charset="0"/>
              </a:rPr>
              <a:t>B.COM GRADUATE</a:t>
            </a:r>
          </a:p>
          <a:p>
            <a:pPr algn="ctr"/>
            <a:r>
              <a:rPr lang="en-IN" sz="1400" dirty="0">
                <a:latin typeface="Arial" panose="020B0604020202020204" pitchFamily="34" charset="0"/>
                <a:cs typeface="Arial" panose="020B0604020202020204" pitchFamily="34" charset="0"/>
              </a:rPr>
              <a:t>ACCA AFFILIATE</a:t>
            </a:r>
          </a:p>
        </p:txBody>
      </p:sp>
      <p:sp>
        <p:nvSpPr>
          <p:cNvPr id="50" name="TextBox 49">
            <a:extLst>
              <a:ext uri="{FF2B5EF4-FFF2-40B4-BE49-F238E27FC236}">
                <a16:creationId xmlns:a16="http://schemas.microsoft.com/office/drawing/2014/main" id="{5A8EE9C8-9D3A-4E11-BDB3-B9DE707C0A6F}"/>
              </a:ext>
            </a:extLst>
          </p:cNvPr>
          <p:cNvSpPr txBox="1"/>
          <p:nvPr/>
        </p:nvSpPr>
        <p:spPr>
          <a:xfrm>
            <a:off x="304482" y="6069067"/>
            <a:ext cx="2171610" cy="523220"/>
          </a:xfrm>
          <a:prstGeom prst="rect">
            <a:avLst/>
          </a:prstGeom>
          <a:noFill/>
        </p:spPr>
        <p:txBody>
          <a:bodyPr wrap="square" rtlCol="0">
            <a:spAutoFit/>
          </a:bodyPr>
          <a:lstStyle/>
          <a:p>
            <a:pPr algn="ctr"/>
            <a:r>
              <a:rPr lang="en-IN" sz="1400" dirty="0">
                <a:latin typeface="Arial" panose="020B0604020202020204" pitchFamily="34" charset="0"/>
                <a:cs typeface="Arial" panose="020B0604020202020204" pitchFamily="34" charset="0"/>
              </a:rPr>
              <a:t>SHRUTI AGARWAL</a:t>
            </a:r>
          </a:p>
          <a:p>
            <a:pPr algn="ctr"/>
            <a:r>
              <a:rPr lang="en-IN" sz="1400" dirty="0">
                <a:latin typeface="Arial" panose="020B0604020202020204" pitchFamily="34" charset="0"/>
                <a:cs typeface="Arial" panose="020B0604020202020204" pitchFamily="34" charset="0"/>
              </a:rPr>
              <a:t>B.COM GRADUATE</a:t>
            </a:r>
          </a:p>
        </p:txBody>
      </p:sp>
      <p:sp>
        <p:nvSpPr>
          <p:cNvPr id="51" name="TextBox 50">
            <a:extLst>
              <a:ext uri="{FF2B5EF4-FFF2-40B4-BE49-F238E27FC236}">
                <a16:creationId xmlns:a16="http://schemas.microsoft.com/office/drawing/2014/main" id="{288727FA-D4D4-448B-8993-F13465CA38DB}"/>
              </a:ext>
            </a:extLst>
          </p:cNvPr>
          <p:cNvSpPr txBox="1"/>
          <p:nvPr/>
        </p:nvSpPr>
        <p:spPr>
          <a:xfrm>
            <a:off x="3200400" y="6069067"/>
            <a:ext cx="2333436" cy="523220"/>
          </a:xfrm>
          <a:prstGeom prst="rect">
            <a:avLst/>
          </a:prstGeom>
          <a:noFill/>
        </p:spPr>
        <p:txBody>
          <a:bodyPr wrap="square" rtlCol="0">
            <a:spAutoFit/>
          </a:bodyPr>
          <a:lstStyle/>
          <a:p>
            <a:pPr algn="ctr"/>
            <a:r>
              <a:rPr lang="en-IN" sz="1400" dirty="0">
                <a:latin typeface="Arial" panose="020B0604020202020204" pitchFamily="34" charset="0"/>
                <a:cs typeface="Arial" panose="020B0604020202020204" pitchFamily="34" charset="0"/>
              </a:rPr>
              <a:t>AKSHAT SINGH</a:t>
            </a:r>
          </a:p>
          <a:p>
            <a:pPr algn="ctr"/>
            <a:r>
              <a:rPr lang="en-IN" sz="1400" dirty="0">
                <a:latin typeface="Arial" panose="020B0604020202020204" pitchFamily="34" charset="0"/>
                <a:cs typeface="Arial" panose="020B0604020202020204" pitchFamily="34" charset="0"/>
              </a:rPr>
              <a:t>B.A (HONS.) HISTORY</a:t>
            </a:r>
          </a:p>
        </p:txBody>
      </p:sp>
      <p:sp>
        <p:nvSpPr>
          <p:cNvPr id="52" name="TextBox 51">
            <a:extLst>
              <a:ext uri="{FF2B5EF4-FFF2-40B4-BE49-F238E27FC236}">
                <a16:creationId xmlns:a16="http://schemas.microsoft.com/office/drawing/2014/main" id="{B9E5F35E-9D6D-4AA4-94D3-3FF94640E4B6}"/>
              </a:ext>
            </a:extLst>
          </p:cNvPr>
          <p:cNvSpPr txBox="1"/>
          <p:nvPr/>
        </p:nvSpPr>
        <p:spPr>
          <a:xfrm>
            <a:off x="9021177" y="6063795"/>
            <a:ext cx="2297970" cy="523220"/>
          </a:xfrm>
          <a:prstGeom prst="rect">
            <a:avLst/>
          </a:prstGeom>
          <a:noFill/>
        </p:spPr>
        <p:txBody>
          <a:bodyPr wrap="square" rtlCol="0">
            <a:spAutoFit/>
          </a:bodyPr>
          <a:lstStyle/>
          <a:p>
            <a:pPr algn="ctr"/>
            <a:r>
              <a:rPr lang="en-IN" sz="1400" dirty="0">
                <a:latin typeface="Arial" panose="020B0604020202020204" pitchFamily="34" charset="0"/>
                <a:cs typeface="Arial" panose="020B0604020202020204" pitchFamily="34" charset="0"/>
              </a:rPr>
              <a:t>SUBHADEEP GUHA</a:t>
            </a:r>
          </a:p>
          <a:p>
            <a:pPr algn="ctr"/>
            <a:r>
              <a:rPr lang="en-IN" sz="1400" dirty="0">
                <a:latin typeface="Arial" panose="020B0604020202020204" pitchFamily="34" charset="0"/>
                <a:cs typeface="Arial" panose="020B0604020202020204" pitchFamily="34" charset="0"/>
              </a:rPr>
              <a:t>B.COM GRADUATE</a:t>
            </a:r>
          </a:p>
        </p:txBody>
      </p:sp>
      <p:sp>
        <p:nvSpPr>
          <p:cNvPr id="53" name="TextBox 52">
            <a:extLst>
              <a:ext uri="{FF2B5EF4-FFF2-40B4-BE49-F238E27FC236}">
                <a16:creationId xmlns:a16="http://schemas.microsoft.com/office/drawing/2014/main" id="{3293278A-1A92-4F46-BDC9-EAFBD2A8E544}"/>
              </a:ext>
            </a:extLst>
          </p:cNvPr>
          <p:cNvSpPr txBox="1"/>
          <p:nvPr/>
        </p:nvSpPr>
        <p:spPr>
          <a:xfrm>
            <a:off x="5938168" y="6063795"/>
            <a:ext cx="2824832" cy="738664"/>
          </a:xfrm>
          <a:prstGeom prst="rect">
            <a:avLst/>
          </a:prstGeom>
          <a:noFill/>
        </p:spPr>
        <p:txBody>
          <a:bodyPr wrap="square" rtlCol="0">
            <a:spAutoFit/>
          </a:bodyPr>
          <a:lstStyle/>
          <a:p>
            <a:pPr algn="ctr"/>
            <a:r>
              <a:rPr lang="en-IN" sz="1400" dirty="0">
                <a:latin typeface="Arial" panose="020B0604020202020204" pitchFamily="34" charset="0"/>
                <a:cs typeface="Arial" panose="020B0604020202020204" pitchFamily="34" charset="0"/>
              </a:rPr>
              <a:t>SHREEYA MUKHERJEE</a:t>
            </a:r>
          </a:p>
          <a:p>
            <a:pPr algn="ctr"/>
            <a:r>
              <a:rPr lang="en-IN" sz="1400" dirty="0">
                <a:latin typeface="Arial" panose="020B0604020202020204" pitchFamily="34" charset="0"/>
                <a:cs typeface="Arial" panose="020B0604020202020204" pitchFamily="34" charset="0"/>
              </a:rPr>
              <a:t>B.TECH CS GRADUATE</a:t>
            </a:r>
          </a:p>
          <a:p>
            <a:pPr algn="ctr"/>
            <a:r>
              <a:rPr lang="en-IN" sz="1400" dirty="0">
                <a:latin typeface="Arial" panose="020B0604020202020204" pitchFamily="34" charset="0"/>
                <a:cs typeface="Arial" panose="020B0604020202020204" pitchFamily="34" charset="0"/>
              </a:rPr>
              <a:t>EX-URBANCLAP (10 MONTHS)</a:t>
            </a:r>
          </a:p>
        </p:txBody>
      </p:sp>
      <p:pic>
        <p:nvPicPr>
          <p:cNvPr id="57" name="Picture 56">
            <a:extLst>
              <a:ext uri="{FF2B5EF4-FFF2-40B4-BE49-F238E27FC236}">
                <a16:creationId xmlns:a16="http://schemas.microsoft.com/office/drawing/2014/main" id="{1D1DC402-8225-4CFB-86B5-5EBAECBD6E4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140" r="34853" b="6792"/>
          <a:stretch/>
        </p:blipFill>
        <p:spPr bwMode="auto">
          <a:xfrm>
            <a:off x="9489346" y="4191001"/>
            <a:ext cx="1330203" cy="1818640"/>
          </a:xfrm>
          <a:custGeom>
            <a:avLst/>
            <a:gdLst>
              <a:gd name="connsiteX0" fmla="*/ 680816 w 1330203"/>
              <a:gd name="connsiteY0" fmla="*/ 0 h 1818640"/>
              <a:gd name="connsiteX1" fmla="*/ 1214788 w 1330203"/>
              <a:gd name="connsiteY1" fmla="*/ 155298 h 1818640"/>
              <a:gd name="connsiteX2" fmla="*/ 1330203 w 1330203"/>
              <a:gd name="connsiteY2" fmla="*/ 245965 h 1818640"/>
              <a:gd name="connsiteX3" fmla="*/ 1330203 w 1330203"/>
              <a:gd name="connsiteY3" fmla="*/ 1572675 h 1818640"/>
              <a:gd name="connsiteX4" fmla="*/ 1214788 w 1330203"/>
              <a:gd name="connsiteY4" fmla="*/ 1663343 h 1818640"/>
              <a:gd name="connsiteX5" fmla="*/ 680816 w 1330203"/>
              <a:gd name="connsiteY5" fmla="*/ 1818640 h 1818640"/>
              <a:gd name="connsiteX6" fmla="*/ 5501 w 1330203"/>
              <a:gd name="connsiteY6" fmla="*/ 1552307 h 1818640"/>
              <a:gd name="connsiteX7" fmla="*/ 0 w 1330203"/>
              <a:gd name="connsiteY7" fmla="*/ 1545959 h 1818640"/>
              <a:gd name="connsiteX8" fmla="*/ 0 w 1330203"/>
              <a:gd name="connsiteY8" fmla="*/ 272682 h 1818640"/>
              <a:gd name="connsiteX9" fmla="*/ 5501 w 1330203"/>
              <a:gd name="connsiteY9" fmla="*/ 266334 h 1818640"/>
              <a:gd name="connsiteX10" fmla="*/ 680816 w 1330203"/>
              <a:gd name="connsiteY10" fmla="*/ 0 h 181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0203" h="1818640">
                <a:moveTo>
                  <a:pt x="680816" y="0"/>
                </a:moveTo>
                <a:cubicBezTo>
                  <a:pt x="878611" y="0"/>
                  <a:pt x="1062363" y="57251"/>
                  <a:pt x="1214788" y="155298"/>
                </a:cubicBezTo>
                <a:lnTo>
                  <a:pt x="1330203" y="245965"/>
                </a:lnTo>
                <a:lnTo>
                  <a:pt x="1330203" y="1572675"/>
                </a:lnTo>
                <a:lnTo>
                  <a:pt x="1214788" y="1663343"/>
                </a:lnTo>
                <a:cubicBezTo>
                  <a:pt x="1062363" y="1761390"/>
                  <a:pt x="878611" y="1818640"/>
                  <a:pt x="680816" y="1818640"/>
                </a:cubicBezTo>
                <a:cubicBezTo>
                  <a:pt x="417089" y="1818640"/>
                  <a:pt x="178329" y="1716861"/>
                  <a:pt x="5501" y="1552307"/>
                </a:cubicBezTo>
                <a:lnTo>
                  <a:pt x="0" y="1545959"/>
                </a:lnTo>
                <a:lnTo>
                  <a:pt x="0" y="272682"/>
                </a:lnTo>
                <a:lnTo>
                  <a:pt x="5501" y="266334"/>
                </a:lnTo>
                <a:cubicBezTo>
                  <a:pt x="178329" y="101779"/>
                  <a:pt x="417089" y="0"/>
                  <a:pt x="680816" y="0"/>
                </a:cubicBezTo>
                <a:close/>
              </a:path>
            </a:pathLst>
          </a:custGeom>
          <a:noFill/>
          <a:extLst>
            <a:ext uri="{909E8E84-426E-40DD-AFC4-6F175D3DCCD1}">
              <a14:hiddenFill xmlns:a14="http://schemas.microsoft.com/office/drawing/2010/main">
                <a:solidFill>
                  <a:srgbClr val="FFFFFF"/>
                </a:solidFill>
              </a14:hiddenFill>
            </a:ext>
          </a:extLst>
        </p:spPr>
      </p:pic>
      <p:pic>
        <p:nvPicPr>
          <p:cNvPr id="5140" name="Picture 20">
            <a:extLst>
              <a:ext uri="{FF2B5EF4-FFF2-40B4-BE49-F238E27FC236}">
                <a16:creationId xmlns:a16="http://schemas.microsoft.com/office/drawing/2014/main" id="{6350DCF5-BE62-47C2-8761-4FD96B9C524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64724" y="3898522"/>
            <a:ext cx="1972213" cy="213545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5F1D2D92-F57D-435E-8463-A04BAE03B29C}"/>
              </a:ext>
            </a:extLst>
          </p:cNvPr>
          <p:cNvSpPr txBox="1"/>
          <p:nvPr/>
        </p:nvSpPr>
        <p:spPr>
          <a:xfrm>
            <a:off x="0" y="108194"/>
            <a:ext cx="7770906" cy="769441"/>
          </a:xfrm>
          <a:prstGeom prst="rect">
            <a:avLst/>
          </a:prstGeom>
          <a:noFill/>
        </p:spPr>
        <p:txBody>
          <a:bodyPr wrap="square">
            <a:spAutoFit/>
          </a:bodyPr>
          <a:lstStyle/>
          <a:p>
            <a:r>
              <a:rPr lang="en-US" sz="4400" b="1" spc="10" dirty="0">
                <a:solidFill>
                  <a:srgbClr val="FFFFFF"/>
                </a:solidFill>
                <a:latin typeface="Franklin Gothic Book"/>
                <a:cs typeface="Franklin Gothic Book"/>
              </a:rPr>
              <a:t>Organizational Plan - Team</a:t>
            </a:r>
            <a:endParaRPr lang="en-US" sz="4400" b="1" dirty="0">
              <a:latin typeface="Franklin Gothic Book"/>
              <a:cs typeface="Franklin Gothic Book"/>
            </a:endParaRPr>
          </a:p>
        </p:txBody>
      </p:sp>
      <p:sp>
        <p:nvSpPr>
          <p:cNvPr id="38" name="TextBox 37">
            <a:extLst>
              <a:ext uri="{FF2B5EF4-FFF2-40B4-BE49-F238E27FC236}">
                <a16:creationId xmlns:a16="http://schemas.microsoft.com/office/drawing/2014/main" id="{9749F59D-47DE-46FC-A37B-1F976D19198D}"/>
              </a:ext>
            </a:extLst>
          </p:cNvPr>
          <p:cNvSpPr txBox="1"/>
          <p:nvPr/>
        </p:nvSpPr>
        <p:spPr>
          <a:xfrm>
            <a:off x="6087115" y="3157123"/>
            <a:ext cx="2244273" cy="738664"/>
          </a:xfrm>
          <a:prstGeom prst="rect">
            <a:avLst/>
          </a:prstGeom>
          <a:noFill/>
        </p:spPr>
        <p:txBody>
          <a:bodyPr wrap="square" rtlCol="0">
            <a:spAutoFit/>
          </a:bodyPr>
          <a:lstStyle/>
          <a:p>
            <a:pPr algn="ctr"/>
            <a:r>
              <a:rPr lang="en-IN" sz="1400" dirty="0">
                <a:latin typeface="Arial" panose="020B0604020202020204" pitchFamily="34" charset="0"/>
                <a:cs typeface="Arial" panose="020B0604020202020204" pitchFamily="34" charset="0"/>
              </a:rPr>
              <a:t>ANIKET KHANDELWAL</a:t>
            </a:r>
          </a:p>
          <a:p>
            <a:pPr algn="ctr"/>
            <a:r>
              <a:rPr lang="en-IN" sz="1400" dirty="0">
                <a:latin typeface="Arial" panose="020B0604020202020204" pitchFamily="34" charset="0"/>
                <a:cs typeface="Arial" panose="020B0604020202020204" pitchFamily="34" charset="0"/>
              </a:rPr>
              <a:t>B.COM GRADUATE</a:t>
            </a:r>
          </a:p>
          <a:p>
            <a:pPr algn="ctr"/>
            <a:r>
              <a:rPr lang="en-IN" sz="1400" dirty="0">
                <a:latin typeface="Arial" panose="020B0604020202020204" pitchFamily="34" charset="0"/>
                <a:cs typeface="Arial" panose="020B0604020202020204" pitchFamily="34" charset="0"/>
              </a:rPr>
              <a:t>CA-INTERMEDIATE</a:t>
            </a:r>
          </a:p>
        </p:txBody>
      </p:sp>
      <p:pic>
        <p:nvPicPr>
          <p:cNvPr id="15362" name="Picture 2">
            <a:extLst>
              <a:ext uri="{FF2B5EF4-FFF2-40B4-BE49-F238E27FC236}">
                <a16:creationId xmlns:a16="http://schemas.microsoft.com/office/drawing/2014/main" id="{C504B262-0259-4317-93FB-057FC71F1CC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538007">
            <a:off x="11188716" y="6236085"/>
            <a:ext cx="1136074" cy="37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9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A94D28-0796-42AF-B50E-A209AC8AF8E3}"/>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57CEFFA1-3CE2-4AF5-976C-0FF5FC722A81}"/>
              </a:ext>
            </a:extLst>
          </p:cNvPr>
          <p:cNvSpPr txBox="1"/>
          <p:nvPr/>
        </p:nvSpPr>
        <p:spPr>
          <a:xfrm>
            <a:off x="0" y="108194"/>
            <a:ext cx="7770906" cy="769441"/>
          </a:xfrm>
          <a:prstGeom prst="rect">
            <a:avLst/>
          </a:prstGeom>
          <a:noFill/>
        </p:spPr>
        <p:txBody>
          <a:bodyPr wrap="square">
            <a:spAutoFit/>
          </a:bodyPr>
          <a:lstStyle/>
          <a:p>
            <a:r>
              <a:rPr lang="en-US" sz="4400" b="1" spc="10" dirty="0">
                <a:solidFill>
                  <a:srgbClr val="FFFFFF"/>
                </a:solidFill>
                <a:latin typeface="Franklin Gothic Book"/>
                <a:cs typeface="Franklin Gothic Book"/>
              </a:rPr>
              <a:t>Team advisors</a:t>
            </a:r>
            <a:endParaRPr lang="en-US" sz="4400" b="1" dirty="0">
              <a:latin typeface="Franklin Gothic Book"/>
              <a:cs typeface="Franklin Gothic Book"/>
            </a:endParaRPr>
          </a:p>
        </p:txBody>
      </p:sp>
      <p:pic>
        <p:nvPicPr>
          <p:cNvPr id="1028" name="Picture 4">
            <a:extLst>
              <a:ext uri="{FF2B5EF4-FFF2-40B4-BE49-F238E27FC236}">
                <a16:creationId xmlns:a16="http://schemas.microsoft.com/office/drawing/2014/main" id="{24CA313F-94EC-4CC0-BA9D-98CDF538927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8691" r="27104"/>
          <a:stretch/>
        </p:blipFill>
        <p:spPr bwMode="auto">
          <a:xfrm>
            <a:off x="1905000" y="1041594"/>
            <a:ext cx="2209800" cy="555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B684B35-66F1-42F7-8E06-06511DFDE3F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4180" t="3623" r="18158" b="7488"/>
          <a:stretch/>
        </p:blipFill>
        <p:spPr bwMode="auto">
          <a:xfrm>
            <a:off x="-40640" y="1336869"/>
            <a:ext cx="2590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8E75F27-B516-4C71-BC05-2B59D5194419}"/>
              </a:ext>
            </a:extLst>
          </p:cNvPr>
          <p:cNvSpPr txBox="1"/>
          <p:nvPr/>
        </p:nvSpPr>
        <p:spPr>
          <a:xfrm>
            <a:off x="4343402" y="2438400"/>
            <a:ext cx="7467600" cy="2246769"/>
          </a:xfrm>
          <a:prstGeom prst="rect">
            <a:avLst/>
          </a:prstGeom>
          <a:noFill/>
        </p:spPr>
        <p:txBody>
          <a:bodyPr wrap="square" rtlCol="0">
            <a:spAutoFit/>
          </a:bodyPr>
          <a:lstStyle/>
          <a:p>
            <a:r>
              <a:rPr lang="en-IN" sz="2800" i="1" dirty="0"/>
              <a:t>A budding fashion designer from pearl institute of Delhi, currently working with a reputed company.</a:t>
            </a:r>
          </a:p>
          <a:p>
            <a:endParaRPr lang="en-IN" sz="2800" i="1" dirty="0"/>
          </a:p>
          <a:p>
            <a:endParaRPr lang="en-IN" sz="2800" i="1" dirty="0"/>
          </a:p>
          <a:p>
            <a:r>
              <a:rPr lang="en-IN" sz="2800" i="1" dirty="0"/>
              <a:t>A senior professional from fashion export house.</a:t>
            </a:r>
          </a:p>
        </p:txBody>
      </p:sp>
    </p:spTree>
    <p:extLst>
      <p:ext uri="{BB962C8B-B14F-4D97-AF65-F5344CB8AC3E}">
        <p14:creationId xmlns:p14="http://schemas.microsoft.com/office/powerpoint/2010/main" val="365666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E44194-7356-47EC-94A6-EC1F39E4A9CE}"/>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2" descr="How to Start an Ecommerce Business - IndiaFilings">
            <a:extLst>
              <a:ext uri="{FF2B5EF4-FFF2-40B4-BE49-F238E27FC236}">
                <a16:creationId xmlns:a16="http://schemas.microsoft.com/office/drawing/2014/main" id="{BB36EE0D-E0FB-47EC-BEF8-F7B77A5AB4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34" b="14229"/>
          <a:stretch/>
        </p:blipFill>
        <p:spPr bwMode="auto">
          <a:xfrm>
            <a:off x="812409" y="1447800"/>
            <a:ext cx="10465191"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5019C8-A67B-4E05-8FD9-04D556BAD7EA}"/>
              </a:ext>
            </a:extLst>
          </p:cNvPr>
          <p:cNvSpPr txBox="1"/>
          <p:nvPr/>
        </p:nvSpPr>
        <p:spPr>
          <a:xfrm>
            <a:off x="0" y="108194"/>
            <a:ext cx="7770906" cy="769441"/>
          </a:xfrm>
          <a:prstGeom prst="rect">
            <a:avLst/>
          </a:prstGeom>
          <a:noFill/>
        </p:spPr>
        <p:txBody>
          <a:bodyPr wrap="square">
            <a:spAutoFit/>
          </a:bodyPr>
          <a:lstStyle/>
          <a:p>
            <a:r>
              <a:rPr lang="en-US" sz="4400" b="1" spc="10" dirty="0">
                <a:solidFill>
                  <a:srgbClr val="FFFFFF"/>
                </a:solidFill>
                <a:latin typeface="Franklin Gothic Book"/>
                <a:cs typeface="Franklin Gothic Book"/>
              </a:rPr>
              <a:t>Company incorporation</a:t>
            </a:r>
            <a:endParaRPr lang="en-US" sz="4400" b="1" dirty="0">
              <a:latin typeface="Franklin Gothic Book"/>
              <a:cs typeface="Franklin Gothic Book"/>
            </a:endParaRPr>
          </a:p>
        </p:txBody>
      </p:sp>
      <p:pic>
        <p:nvPicPr>
          <p:cNvPr id="14338" name="Picture 2">
            <a:extLst>
              <a:ext uri="{FF2B5EF4-FFF2-40B4-BE49-F238E27FC236}">
                <a16:creationId xmlns:a16="http://schemas.microsoft.com/office/drawing/2014/main" id="{34481B65-2258-444F-97F4-BF82E350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87790">
            <a:off x="-523874" y="1094022"/>
            <a:ext cx="28765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2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29D560-ED67-47D5-8E7A-8BEAABAACCE8}"/>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900D32C2-54D0-4D30-8469-35E6C4238659}"/>
              </a:ext>
            </a:extLst>
          </p:cNvPr>
          <p:cNvSpPr txBox="1"/>
          <p:nvPr/>
        </p:nvSpPr>
        <p:spPr>
          <a:xfrm>
            <a:off x="304800" y="2468940"/>
            <a:ext cx="3048000" cy="1569660"/>
          </a:xfrm>
          <a:prstGeom prst="rect">
            <a:avLst/>
          </a:prstGeom>
          <a:solidFill>
            <a:schemeClr val="accent3">
              <a:lumMod val="60000"/>
              <a:lumOff val="40000"/>
            </a:schemeClr>
          </a:solidFill>
        </p:spPr>
        <p:txBody>
          <a:bodyPr wrap="square" rtlCol="0">
            <a:spAutoFit/>
          </a:bodyPr>
          <a:lstStyle/>
          <a:p>
            <a:r>
              <a:rPr lang="en-IN" sz="2400" b="1" dirty="0"/>
              <a:t>Strategic Risk:</a:t>
            </a:r>
          </a:p>
          <a:p>
            <a:pPr marL="285750" indent="-285750">
              <a:buFont typeface="Arial" panose="020B0604020202020204" pitchFamily="34" charset="0"/>
              <a:buChar char="•"/>
            </a:pPr>
            <a:r>
              <a:rPr lang="en-IN" sz="2400" dirty="0"/>
              <a:t>Market</a:t>
            </a:r>
          </a:p>
          <a:p>
            <a:pPr marL="285750" indent="-285750">
              <a:buFont typeface="Arial" panose="020B0604020202020204" pitchFamily="34" charset="0"/>
              <a:buChar char="•"/>
            </a:pPr>
            <a:r>
              <a:rPr lang="en-IN" sz="2400" dirty="0"/>
              <a:t>Technology</a:t>
            </a:r>
          </a:p>
          <a:p>
            <a:pPr marL="285750" indent="-285750">
              <a:buFont typeface="Arial" panose="020B0604020202020204" pitchFamily="34" charset="0"/>
              <a:buChar char="•"/>
            </a:pPr>
            <a:r>
              <a:rPr lang="en-IN" sz="2400" dirty="0"/>
              <a:t>Legal</a:t>
            </a:r>
          </a:p>
        </p:txBody>
      </p:sp>
      <p:sp>
        <p:nvSpPr>
          <p:cNvPr id="4" name="TextBox 3">
            <a:extLst>
              <a:ext uri="{FF2B5EF4-FFF2-40B4-BE49-F238E27FC236}">
                <a16:creationId xmlns:a16="http://schemas.microsoft.com/office/drawing/2014/main" id="{870ED3BC-C06A-410F-B938-BB0F24996BE6}"/>
              </a:ext>
            </a:extLst>
          </p:cNvPr>
          <p:cNvSpPr txBox="1"/>
          <p:nvPr/>
        </p:nvSpPr>
        <p:spPr>
          <a:xfrm>
            <a:off x="990600" y="4874796"/>
            <a:ext cx="2971800" cy="1569660"/>
          </a:xfrm>
          <a:prstGeom prst="rect">
            <a:avLst/>
          </a:prstGeom>
          <a:solidFill>
            <a:schemeClr val="accent3">
              <a:lumMod val="60000"/>
              <a:lumOff val="40000"/>
            </a:schemeClr>
          </a:solidFill>
        </p:spPr>
        <p:txBody>
          <a:bodyPr wrap="square" rtlCol="0">
            <a:spAutoFit/>
          </a:bodyPr>
          <a:lstStyle/>
          <a:p>
            <a:r>
              <a:rPr lang="en-IN" sz="2400" b="1" dirty="0"/>
              <a:t>Operational Risk:</a:t>
            </a:r>
          </a:p>
          <a:p>
            <a:pPr marL="285750" indent="-285750">
              <a:buFont typeface="Arial" panose="020B0604020202020204" pitchFamily="34" charset="0"/>
              <a:buChar char="•"/>
            </a:pPr>
            <a:r>
              <a:rPr lang="en-IN" sz="2400" dirty="0"/>
              <a:t>Hiring of skilled labour</a:t>
            </a:r>
          </a:p>
          <a:p>
            <a:pPr marL="285750" indent="-285750">
              <a:buFont typeface="Arial" panose="020B0604020202020204" pitchFamily="34" charset="0"/>
              <a:buChar char="•"/>
            </a:pPr>
            <a:r>
              <a:rPr lang="en-IN" sz="2400" dirty="0"/>
              <a:t>Retaining</a:t>
            </a:r>
          </a:p>
        </p:txBody>
      </p:sp>
      <p:pic>
        <p:nvPicPr>
          <p:cNvPr id="1026" name="Picture 2" descr="Why the risk matrix must die">
            <a:extLst>
              <a:ext uri="{FF2B5EF4-FFF2-40B4-BE49-F238E27FC236}">
                <a16:creationId xmlns:a16="http://schemas.microsoft.com/office/drawing/2014/main" id="{A90D5506-616B-4628-AEE6-D471B629D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7696200" cy="53444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53C8F9-D7A5-4449-82B7-3F9B6CA09439}"/>
              </a:ext>
            </a:extLst>
          </p:cNvPr>
          <p:cNvSpPr txBox="1"/>
          <p:nvPr/>
        </p:nvSpPr>
        <p:spPr>
          <a:xfrm>
            <a:off x="9220200" y="2590800"/>
            <a:ext cx="2286000" cy="461665"/>
          </a:xfrm>
          <a:prstGeom prst="rect">
            <a:avLst/>
          </a:prstGeom>
          <a:solidFill>
            <a:schemeClr val="accent2"/>
          </a:solidFill>
        </p:spPr>
        <p:txBody>
          <a:bodyPr wrap="square" rtlCol="0">
            <a:spAutoFit/>
          </a:bodyPr>
          <a:lstStyle/>
          <a:p>
            <a:pPr algn="ctr"/>
            <a:r>
              <a:rPr lang="en-IN" sz="2400" b="1" dirty="0"/>
              <a:t>Hacking</a:t>
            </a:r>
          </a:p>
        </p:txBody>
      </p:sp>
      <p:sp>
        <p:nvSpPr>
          <p:cNvPr id="7" name="TextBox 6">
            <a:extLst>
              <a:ext uri="{FF2B5EF4-FFF2-40B4-BE49-F238E27FC236}">
                <a16:creationId xmlns:a16="http://schemas.microsoft.com/office/drawing/2014/main" id="{104DF706-C521-4FC7-8210-4AF6824DA176}"/>
              </a:ext>
            </a:extLst>
          </p:cNvPr>
          <p:cNvSpPr txBox="1"/>
          <p:nvPr/>
        </p:nvSpPr>
        <p:spPr>
          <a:xfrm>
            <a:off x="9296400" y="4038600"/>
            <a:ext cx="2057400" cy="461665"/>
          </a:xfrm>
          <a:prstGeom prst="rect">
            <a:avLst/>
          </a:prstGeom>
          <a:solidFill>
            <a:srgbClr val="FFFF00"/>
          </a:solidFill>
        </p:spPr>
        <p:txBody>
          <a:bodyPr wrap="square" rtlCol="0">
            <a:spAutoFit/>
          </a:bodyPr>
          <a:lstStyle/>
          <a:p>
            <a:pPr algn="ctr"/>
            <a:r>
              <a:rPr lang="en-IN" sz="2400" b="1" dirty="0"/>
              <a:t>Power Outage</a:t>
            </a:r>
          </a:p>
        </p:txBody>
      </p:sp>
      <p:sp>
        <p:nvSpPr>
          <p:cNvPr id="8" name="TextBox 7">
            <a:extLst>
              <a:ext uri="{FF2B5EF4-FFF2-40B4-BE49-F238E27FC236}">
                <a16:creationId xmlns:a16="http://schemas.microsoft.com/office/drawing/2014/main" id="{473AE58F-10C5-4F86-9CAA-0980634AEB55}"/>
              </a:ext>
            </a:extLst>
          </p:cNvPr>
          <p:cNvSpPr txBox="1"/>
          <p:nvPr/>
        </p:nvSpPr>
        <p:spPr>
          <a:xfrm>
            <a:off x="6934200" y="3810000"/>
            <a:ext cx="2209800" cy="830997"/>
          </a:xfrm>
          <a:prstGeom prst="rect">
            <a:avLst/>
          </a:prstGeom>
          <a:solidFill>
            <a:srgbClr val="FFFF00"/>
          </a:solidFill>
        </p:spPr>
        <p:txBody>
          <a:bodyPr wrap="square" rtlCol="0">
            <a:spAutoFit/>
          </a:bodyPr>
          <a:lstStyle/>
          <a:p>
            <a:pPr algn="ctr"/>
            <a:r>
              <a:rPr lang="en-IN" sz="2400" b="1" dirty="0"/>
              <a:t>Misinformation by customer</a:t>
            </a:r>
          </a:p>
        </p:txBody>
      </p:sp>
      <p:sp>
        <p:nvSpPr>
          <p:cNvPr id="9" name="TextBox 8">
            <a:extLst>
              <a:ext uri="{FF2B5EF4-FFF2-40B4-BE49-F238E27FC236}">
                <a16:creationId xmlns:a16="http://schemas.microsoft.com/office/drawing/2014/main" id="{3D1F2CDE-6032-4932-9DD7-7C73E3218A0C}"/>
              </a:ext>
            </a:extLst>
          </p:cNvPr>
          <p:cNvSpPr txBox="1"/>
          <p:nvPr/>
        </p:nvSpPr>
        <p:spPr>
          <a:xfrm>
            <a:off x="6934200" y="5486400"/>
            <a:ext cx="2209800" cy="461665"/>
          </a:xfrm>
          <a:prstGeom prst="rect">
            <a:avLst/>
          </a:prstGeom>
          <a:solidFill>
            <a:srgbClr val="00B050"/>
          </a:solidFill>
        </p:spPr>
        <p:txBody>
          <a:bodyPr wrap="square" rtlCol="0">
            <a:spAutoFit/>
          </a:bodyPr>
          <a:lstStyle/>
          <a:p>
            <a:pPr algn="ctr"/>
            <a:r>
              <a:rPr lang="en-IN" sz="2400" b="1" dirty="0"/>
              <a:t>Quality Issue</a:t>
            </a:r>
          </a:p>
        </p:txBody>
      </p:sp>
      <p:sp>
        <p:nvSpPr>
          <p:cNvPr id="10" name="TextBox 9">
            <a:extLst>
              <a:ext uri="{FF2B5EF4-FFF2-40B4-BE49-F238E27FC236}">
                <a16:creationId xmlns:a16="http://schemas.microsoft.com/office/drawing/2014/main" id="{D2AAB753-F1A0-41BE-A76C-C5E74226AF09}"/>
              </a:ext>
            </a:extLst>
          </p:cNvPr>
          <p:cNvSpPr txBox="1"/>
          <p:nvPr/>
        </p:nvSpPr>
        <p:spPr>
          <a:xfrm>
            <a:off x="4800600" y="5334000"/>
            <a:ext cx="1981200" cy="830997"/>
          </a:xfrm>
          <a:prstGeom prst="rect">
            <a:avLst/>
          </a:prstGeom>
          <a:solidFill>
            <a:srgbClr val="00B050"/>
          </a:solidFill>
        </p:spPr>
        <p:txBody>
          <a:bodyPr wrap="square" rtlCol="0">
            <a:spAutoFit/>
          </a:bodyPr>
          <a:lstStyle/>
          <a:p>
            <a:pPr algn="ctr"/>
            <a:r>
              <a:rPr lang="en-IN" sz="2400" b="1" dirty="0"/>
              <a:t>Delayed deliveries</a:t>
            </a:r>
          </a:p>
        </p:txBody>
      </p:sp>
      <p:sp>
        <p:nvSpPr>
          <p:cNvPr id="11" name="TextBox 10">
            <a:extLst>
              <a:ext uri="{FF2B5EF4-FFF2-40B4-BE49-F238E27FC236}">
                <a16:creationId xmlns:a16="http://schemas.microsoft.com/office/drawing/2014/main" id="{E252F8CC-C9CF-4EDC-8BAC-28667BA39C77}"/>
              </a:ext>
            </a:extLst>
          </p:cNvPr>
          <p:cNvSpPr txBox="1"/>
          <p:nvPr/>
        </p:nvSpPr>
        <p:spPr>
          <a:xfrm>
            <a:off x="6766560" y="1307812"/>
            <a:ext cx="2286000" cy="584775"/>
          </a:xfrm>
          <a:prstGeom prst="rect">
            <a:avLst/>
          </a:prstGeom>
          <a:solidFill>
            <a:schemeClr val="accent3">
              <a:lumMod val="60000"/>
              <a:lumOff val="40000"/>
            </a:schemeClr>
          </a:solidFill>
        </p:spPr>
        <p:txBody>
          <a:bodyPr wrap="square" rtlCol="0">
            <a:spAutoFit/>
          </a:bodyPr>
          <a:lstStyle/>
          <a:p>
            <a:pPr algn="ctr"/>
            <a:r>
              <a:rPr lang="en-IN" sz="3200" b="1" dirty="0"/>
              <a:t>Risk Matrix</a:t>
            </a:r>
          </a:p>
        </p:txBody>
      </p:sp>
      <p:sp>
        <p:nvSpPr>
          <p:cNvPr id="13" name="TextBox 12">
            <a:extLst>
              <a:ext uri="{FF2B5EF4-FFF2-40B4-BE49-F238E27FC236}">
                <a16:creationId xmlns:a16="http://schemas.microsoft.com/office/drawing/2014/main" id="{12B522C3-9C87-4E9C-B8C1-FF59BF6E047F}"/>
              </a:ext>
            </a:extLst>
          </p:cNvPr>
          <p:cNvSpPr txBox="1"/>
          <p:nvPr/>
        </p:nvSpPr>
        <p:spPr>
          <a:xfrm>
            <a:off x="0" y="108194"/>
            <a:ext cx="7770906" cy="769441"/>
          </a:xfrm>
          <a:prstGeom prst="rect">
            <a:avLst/>
          </a:prstGeom>
          <a:noFill/>
        </p:spPr>
        <p:txBody>
          <a:bodyPr wrap="square">
            <a:spAutoFit/>
          </a:bodyPr>
          <a:lstStyle/>
          <a:p>
            <a:r>
              <a:rPr lang="en-US" sz="4400" b="1" spc="10" dirty="0">
                <a:solidFill>
                  <a:srgbClr val="FFFFFF"/>
                </a:solidFill>
                <a:latin typeface="Franklin Gothic Book"/>
                <a:cs typeface="Franklin Gothic Book"/>
              </a:rPr>
              <a:t>Risks</a:t>
            </a:r>
            <a:endParaRPr lang="en-US" sz="4400" b="1" dirty="0">
              <a:latin typeface="Franklin Gothic Book"/>
              <a:cs typeface="Franklin Gothic Book"/>
            </a:endParaRPr>
          </a:p>
        </p:txBody>
      </p:sp>
    </p:spTree>
    <p:extLst>
      <p:ext uri="{BB962C8B-B14F-4D97-AF65-F5344CB8AC3E}">
        <p14:creationId xmlns:p14="http://schemas.microsoft.com/office/powerpoint/2010/main" val="119928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A3DC4A-D606-458B-A0A7-01F61164F079}"/>
              </a:ext>
            </a:extLst>
          </p:cNvPr>
          <p:cNvSpPr txBox="1"/>
          <p:nvPr/>
        </p:nvSpPr>
        <p:spPr>
          <a:xfrm>
            <a:off x="5894070" y="1418769"/>
            <a:ext cx="7086600" cy="830997"/>
          </a:xfrm>
          <a:prstGeom prst="rect">
            <a:avLst/>
          </a:prstGeom>
          <a:noFill/>
        </p:spPr>
        <p:txBody>
          <a:bodyPr wrap="square" rtlCol="0">
            <a:spAutoFit/>
          </a:bodyPr>
          <a:lstStyle/>
          <a:p>
            <a:r>
              <a:rPr lang="en-IN" sz="2400" dirty="0"/>
              <a:t>We are asking for INR </a:t>
            </a:r>
            <a:r>
              <a:rPr lang="en-IN" sz="2400" b="1" dirty="0"/>
              <a:t>20 lakhs </a:t>
            </a:r>
            <a:r>
              <a:rPr lang="en-IN" sz="2400" dirty="0"/>
              <a:t>for </a:t>
            </a:r>
            <a:r>
              <a:rPr lang="en-IN" sz="2400" b="1" dirty="0"/>
              <a:t>10%</a:t>
            </a:r>
            <a:r>
              <a:rPr lang="en-IN" sz="2400" dirty="0"/>
              <a:t> equity at 𝐃𝐢𝐬𝐞ñ𝐚𝐝𝐨𝐫𝐚.</a:t>
            </a:r>
          </a:p>
        </p:txBody>
      </p:sp>
      <p:graphicFrame>
        <p:nvGraphicFramePr>
          <p:cNvPr id="6" name="Chart 5">
            <a:extLst>
              <a:ext uri="{FF2B5EF4-FFF2-40B4-BE49-F238E27FC236}">
                <a16:creationId xmlns:a16="http://schemas.microsoft.com/office/drawing/2014/main" id="{921DD099-E844-4F51-8240-8F0DC864A711}"/>
              </a:ext>
            </a:extLst>
          </p:cNvPr>
          <p:cNvGraphicFramePr/>
          <p:nvPr>
            <p:extLst>
              <p:ext uri="{D42A27DB-BD31-4B8C-83A1-F6EECF244321}">
                <p14:modId xmlns:p14="http://schemas.microsoft.com/office/powerpoint/2010/main" val="83743798"/>
              </p:ext>
            </p:extLst>
          </p:nvPr>
        </p:nvGraphicFramePr>
        <p:xfrm>
          <a:off x="102870" y="1828800"/>
          <a:ext cx="57912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D39AF89-5EF6-4623-9004-B8B6BA506719}"/>
              </a:ext>
            </a:extLst>
          </p:cNvPr>
          <p:cNvSpPr txBox="1"/>
          <p:nvPr/>
        </p:nvSpPr>
        <p:spPr>
          <a:xfrm>
            <a:off x="8001000" y="2011263"/>
            <a:ext cx="3048000" cy="1200329"/>
          </a:xfrm>
          <a:prstGeom prst="rect">
            <a:avLst/>
          </a:prstGeom>
          <a:noFill/>
        </p:spPr>
        <p:txBody>
          <a:bodyPr wrap="square" rtlCol="0">
            <a:spAutoFit/>
          </a:bodyPr>
          <a:lstStyle/>
          <a:p>
            <a:r>
              <a:rPr lang="en-IN" sz="3600" b="1" u="sng" dirty="0"/>
              <a:t>Exit Strategy:</a:t>
            </a:r>
          </a:p>
          <a:p>
            <a:endParaRPr lang="en-IN" sz="3600" b="1" u="sng" dirty="0"/>
          </a:p>
        </p:txBody>
      </p:sp>
      <p:sp>
        <p:nvSpPr>
          <p:cNvPr id="8" name="Arrow: Down 7">
            <a:extLst>
              <a:ext uri="{FF2B5EF4-FFF2-40B4-BE49-F238E27FC236}">
                <a16:creationId xmlns:a16="http://schemas.microsoft.com/office/drawing/2014/main" id="{A0AC5A59-257F-4AE9-A3BA-E6056E807A16}"/>
              </a:ext>
            </a:extLst>
          </p:cNvPr>
          <p:cNvSpPr/>
          <p:nvPr/>
        </p:nvSpPr>
        <p:spPr>
          <a:xfrm>
            <a:off x="7516369" y="2832100"/>
            <a:ext cx="1551431" cy="1828800"/>
          </a:xfrm>
          <a:custGeom>
            <a:avLst/>
            <a:gdLst>
              <a:gd name="connsiteX0" fmla="*/ 0 w 637032"/>
              <a:gd name="connsiteY0" fmla="*/ 672084 h 990600"/>
              <a:gd name="connsiteX1" fmla="*/ 159258 w 637032"/>
              <a:gd name="connsiteY1" fmla="*/ 672084 h 990600"/>
              <a:gd name="connsiteX2" fmla="*/ 159258 w 637032"/>
              <a:gd name="connsiteY2" fmla="*/ 0 h 990600"/>
              <a:gd name="connsiteX3" fmla="*/ 477774 w 637032"/>
              <a:gd name="connsiteY3" fmla="*/ 0 h 990600"/>
              <a:gd name="connsiteX4" fmla="*/ 477774 w 637032"/>
              <a:gd name="connsiteY4" fmla="*/ 672084 h 990600"/>
              <a:gd name="connsiteX5" fmla="*/ 637032 w 637032"/>
              <a:gd name="connsiteY5" fmla="*/ 672084 h 990600"/>
              <a:gd name="connsiteX6" fmla="*/ 318516 w 637032"/>
              <a:gd name="connsiteY6" fmla="*/ 990600 h 990600"/>
              <a:gd name="connsiteX7" fmla="*/ 0 w 637032"/>
              <a:gd name="connsiteY7" fmla="*/ 672084 h 990600"/>
              <a:gd name="connsiteX0" fmla="*/ 379067 w 1016099"/>
              <a:gd name="connsiteY0" fmla="*/ 672084 h 1424233"/>
              <a:gd name="connsiteX1" fmla="*/ 538325 w 1016099"/>
              <a:gd name="connsiteY1" fmla="*/ 672084 h 1424233"/>
              <a:gd name="connsiteX2" fmla="*/ 538325 w 1016099"/>
              <a:gd name="connsiteY2" fmla="*/ 0 h 1424233"/>
              <a:gd name="connsiteX3" fmla="*/ 856841 w 1016099"/>
              <a:gd name="connsiteY3" fmla="*/ 0 h 1424233"/>
              <a:gd name="connsiteX4" fmla="*/ 856841 w 1016099"/>
              <a:gd name="connsiteY4" fmla="*/ 672084 h 1424233"/>
              <a:gd name="connsiteX5" fmla="*/ 1016099 w 1016099"/>
              <a:gd name="connsiteY5" fmla="*/ 672084 h 1424233"/>
              <a:gd name="connsiteX6" fmla="*/ 0 w 1016099"/>
              <a:gd name="connsiteY6" fmla="*/ 1424233 h 1424233"/>
              <a:gd name="connsiteX7" fmla="*/ 379067 w 1016099"/>
              <a:gd name="connsiteY7" fmla="*/ 672084 h 1424233"/>
              <a:gd name="connsiteX0" fmla="*/ 0 w 1089519"/>
              <a:gd name="connsiteY0" fmla="*/ 587243 h 1424233"/>
              <a:gd name="connsiteX1" fmla="*/ 611745 w 1089519"/>
              <a:gd name="connsiteY1" fmla="*/ 672084 h 1424233"/>
              <a:gd name="connsiteX2" fmla="*/ 611745 w 1089519"/>
              <a:gd name="connsiteY2" fmla="*/ 0 h 1424233"/>
              <a:gd name="connsiteX3" fmla="*/ 930261 w 1089519"/>
              <a:gd name="connsiteY3" fmla="*/ 0 h 1424233"/>
              <a:gd name="connsiteX4" fmla="*/ 930261 w 1089519"/>
              <a:gd name="connsiteY4" fmla="*/ 672084 h 1424233"/>
              <a:gd name="connsiteX5" fmla="*/ 1089519 w 1089519"/>
              <a:gd name="connsiteY5" fmla="*/ 672084 h 1424233"/>
              <a:gd name="connsiteX6" fmla="*/ 73420 w 1089519"/>
              <a:gd name="connsiteY6" fmla="*/ 1424233 h 1424233"/>
              <a:gd name="connsiteX7" fmla="*/ 0 w 1089519"/>
              <a:gd name="connsiteY7" fmla="*/ 587243 h 1424233"/>
              <a:gd name="connsiteX0" fmla="*/ 0 w 1089519"/>
              <a:gd name="connsiteY0" fmla="*/ 587243 h 1424233"/>
              <a:gd name="connsiteX1" fmla="*/ 225246 w 1089519"/>
              <a:gd name="connsiteY1" fmla="*/ 464694 h 1424233"/>
              <a:gd name="connsiteX2" fmla="*/ 611745 w 1089519"/>
              <a:gd name="connsiteY2" fmla="*/ 0 h 1424233"/>
              <a:gd name="connsiteX3" fmla="*/ 930261 w 1089519"/>
              <a:gd name="connsiteY3" fmla="*/ 0 h 1424233"/>
              <a:gd name="connsiteX4" fmla="*/ 930261 w 1089519"/>
              <a:gd name="connsiteY4" fmla="*/ 672084 h 1424233"/>
              <a:gd name="connsiteX5" fmla="*/ 1089519 w 1089519"/>
              <a:gd name="connsiteY5" fmla="*/ 672084 h 1424233"/>
              <a:gd name="connsiteX6" fmla="*/ 73420 w 1089519"/>
              <a:gd name="connsiteY6" fmla="*/ 1424233 h 1424233"/>
              <a:gd name="connsiteX7" fmla="*/ 0 w 1089519"/>
              <a:gd name="connsiteY7" fmla="*/ 587243 h 1424233"/>
              <a:gd name="connsiteX0" fmla="*/ 0 w 1089519"/>
              <a:gd name="connsiteY0" fmla="*/ 587243 h 1424233"/>
              <a:gd name="connsiteX1" fmla="*/ 225246 w 1089519"/>
              <a:gd name="connsiteY1" fmla="*/ 464694 h 1424233"/>
              <a:gd name="connsiteX2" fmla="*/ 611745 w 1089519"/>
              <a:gd name="connsiteY2" fmla="*/ 0 h 1424233"/>
              <a:gd name="connsiteX3" fmla="*/ 930261 w 1089519"/>
              <a:gd name="connsiteY3" fmla="*/ 0 h 1424233"/>
              <a:gd name="connsiteX4" fmla="*/ 609750 w 1089519"/>
              <a:gd name="connsiteY4" fmla="*/ 728645 h 1424233"/>
              <a:gd name="connsiteX5" fmla="*/ 1089519 w 1089519"/>
              <a:gd name="connsiteY5" fmla="*/ 672084 h 1424233"/>
              <a:gd name="connsiteX6" fmla="*/ 73420 w 1089519"/>
              <a:gd name="connsiteY6" fmla="*/ 1424233 h 1424233"/>
              <a:gd name="connsiteX7" fmla="*/ 0 w 1089519"/>
              <a:gd name="connsiteY7" fmla="*/ 587243 h 1424233"/>
              <a:gd name="connsiteX0" fmla="*/ 0 w 1089519"/>
              <a:gd name="connsiteY0" fmla="*/ 587243 h 1424233"/>
              <a:gd name="connsiteX1" fmla="*/ 413782 w 1089519"/>
              <a:gd name="connsiteY1" fmla="*/ 700364 h 1424233"/>
              <a:gd name="connsiteX2" fmla="*/ 611745 w 1089519"/>
              <a:gd name="connsiteY2" fmla="*/ 0 h 1424233"/>
              <a:gd name="connsiteX3" fmla="*/ 930261 w 1089519"/>
              <a:gd name="connsiteY3" fmla="*/ 0 h 1424233"/>
              <a:gd name="connsiteX4" fmla="*/ 609750 w 1089519"/>
              <a:gd name="connsiteY4" fmla="*/ 728645 h 1424233"/>
              <a:gd name="connsiteX5" fmla="*/ 1089519 w 1089519"/>
              <a:gd name="connsiteY5" fmla="*/ 672084 h 1424233"/>
              <a:gd name="connsiteX6" fmla="*/ 73420 w 1089519"/>
              <a:gd name="connsiteY6" fmla="*/ 1424233 h 1424233"/>
              <a:gd name="connsiteX7" fmla="*/ 0 w 1089519"/>
              <a:gd name="connsiteY7" fmla="*/ 587243 h 1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519" h="1424233">
                <a:moveTo>
                  <a:pt x="0" y="587243"/>
                </a:moveTo>
                <a:lnTo>
                  <a:pt x="413782" y="700364"/>
                </a:lnTo>
                <a:lnTo>
                  <a:pt x="611745" y="0"/>
                </a:lnTo>
                <a:lnTo>
                  <a:pt x="930261" y="0"/>
                </a:lnTo>
                <a:lnTo>
                  <a:pt x="609750" y="728645"/>
                </a:lnTo>
                <a:lnTo>
                  <a:pt x="1089519" y="672084"/>
                </a:lnTo>
                <a:lnTo>
                  <a:pt x="73420" y="1424233"/>
                </a:lnTo>
                <a:lnTo>
                  <a:pt x="0" y="58724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7">
            <a:extLst>
              <a:ext uri="{FF2B5EF4-FFF2-40B4-BE49-F238E27FC236}">
                <a16:creationId xmlns:a16="http://schemas.microsoft.com/office/drawing/2014/main" id="{DC28571A-6563-46A2-9D1B-2EFE11DE1B7D}"/>
              </a:ext>
            </a:extLst>
          </p:cNvPr>
          <p:cNvSpPr/>
          <p:nvPr/>
        </p:nvSpPr>
        <p:spPr>
          <a:xfrm>
            <a:off x="9525000" y="2786380"/>
            <a:ext cx="1828800" cy="1905000"/>
          </a:xfrm>
          <a:custGeom>
            <a:avLst/>
            <a:gdLst>
              <a:gd name="connsiteX0" fmla="*/ 0 w 637032"/>
              <a:gd name="connsiteY0" fmla="*/ 672084 h 990600"/>
              <a:gd name="connsiteX1" fmla="*/ 159258 w 637032"/>
              <a:gd name="connsiteY1" fmla="*/ 672084 h 990600"/>
              <a:gd name="connsiteX2" fmla="*/ 159258 w 637032"/>
              <a:gd name="connsiteY2" fmla="*/ 0 h 990600"/>
              <a:gd name="connsiteX3" fmla="*/ 477774 w 637032"/>
              <a:gd name="connsiteY3" fmla="*/ 0 h 990600"/>
              <a:gd name="connsiteX4" fmla="*/ 477774 w 637032"/>
              <a:gd name="connsiteY4" fmla="*/ 672084 h 990600"/>
              <a:gd name="connsiteX5" fmla="*/ 637032 w 637032"/>
              <a:gd name="connsiteY5" fmla="*/ 672084 h 990600"/>
              <a:gd name="connsiteX6" fmla="*/ 318516 w 637032"/>
              <a:gd name="connsiteY6" fmla="*/ 990600 h 990600"/>
              <a:gd name="connsiteX7" fmla="*/ 0 w 637032"/>
              <a:gd name="connsiteY7" fmla="*/ 672084 h 990600"/>
              <a:gd name="connsiteX0" fmla="*/ 379067 w 1016099"/>
              <a:gd name="connsiteY0" fmla="*/ 672084 h 1424233"/>
              <a:gd name="connsiteX1" fmla="*/ 538325 w 1016099"/>
              <a:gd name="connsiteY1" fmla="*/ 672084 h 1424233"/>
              <a:gd name="connsiteX2" fmla="*/ 538325 w 1016099"/>
              <a:gd name="connsiteY2" fmla="*/ 0 h 1424233"/>
              <a:gd name="connsiteX3" fmla="*/ 856841 w 1016099"/>
              <a:gd name="connsiteY3" fmla="*/ 0 h 1424233"/>
              <a:gd name="connsiteX4" fmla="*/ 856841 w 1016099"/>
              <a:gd name="connsiteY4" fmla="*/ 672084 h 1424233"/>
              <a:gd name="connsiteX5" fmla="*/ 1016099 w 1016099"/>
              <a:gd name="connsiteY5" fmla="*/ 672084 h 1424233"/>
              <a:gd name="connsiteX6" fmla="*/ 0 w 1016099"/>
              <a:gd name="connsiteY6" fmla="*/ 1424233 h 1424233"/>
              <a:gd name="connsiteX7" fmla="*/ 379067 w 1016099"/>
              <a:gd name="connsiteY7" fmla="*/ 672084 h 1424233"/>
              <a:gd name="connsiteX0" fmla="*/ 0 w 1089519"/>
              <a:gd name="connsiteY0" fmla="*/ 587243 h 1424233"/>
              <a:gd name="connsiteX1" fmla="*/ 611745 w 1089519"/>
              <a:gd name="connsiteY1" fmla="*/ 672084 h 1424233"/>
              <a:gd name="connsiteX2" fmla="*/ 611745 w 1089519"/>
              <a:gd name="connsiteY2" fmla="*/ 0 h 1424233"/>
              <a:gd name="connsiteX3" fmla="*/ 930261 w 1089519"/>
              <a:gd name="connsiteY3" fmla="*/ 0 h 1424233"/>
              <a:gd name="connsiteX4" fmla="*/ 930261 w 1089519"/>
              <a:gd name="connsiteY4" fmla="*/ 672084 h 1424233"/>
              <a:gd name="connsiteX5" fmla="*/ 1089519 w 1089519"/>
              <a:gd name="connsiteY5" fmla="*/ 672084 h 1424233"/>
              <a:gd name="connsiteX6" fmla="*/ 73420 w 1089519"/>
              <a:gd name="connsiteY6" fmla="*/ 1424233 h 1424233"/>
              <a:gd name="connsiteX7" fmla="*/ 0 w 1089519"/>
              <a:gd name="connsiteY7" fmla="*/ 587243 h 1424233"/>
              <a:gd name="connsiteX0" fmla="*/ 0 w 1089519"/>
              <a:gd name="connsiteY0" fmla="*/ 587243 h 1424233"/>
              <a:gd name="connsiteX1" fmla="*/ 225246 w 1089519"/>
              <a:gd name="connsiteY1" fmla="*/ 464694 h 1424233"/>
              <a:gd name="connsiteX2" fmla="*/ 611745 w 1089519"/>
              <a:gd name="connsiteY2" fmla="*/ 0 h 1424233"/>
              <a:gd name="connsiteX3" fmla="*/ 930261 w 1089519"/>
              <a:gd name="connsiteY3" fmla="*/ 0 h 1424233"/>
              <a:gd name="connsiteX4" fmla="*/ 930261 w 1089519"/>
              <a:gd name="connsiteY4" fmla="*/ 672084 h 1424233"/>
              <a:gd name="connsiteX5" fmla="*/ 1089519 w 1089519"/>
              <a:gd name="connsiteY5" fmla="*/ 672084 h 1424233"/>
              <a:gd name="connsiteX6" fmla="*/ 73420 w 1089519"/>
              <a:gd name="connsiteY6" fmla="*/ 1424233 h 1424233"/>
              <a:gd name="connsiteX7" fmla="*/ 0 w 1089519"/>
              <a:gd name="connsiteY7" fmla="*/ 587243 h 1424233"/>
              <a:gd name="connsiteX0" fmla="*/ 0 w 1089519"/>
              <a:gd name="connsiteY0" fmla="*/ 587243 h 1424233"/>
              <a:gd name="connsiteX1" fmla="*/ 225246 w 1089519"/>
              <a:gd name="connsiteY1" fmla="*/ 464694 h 1424233"/>
              <a:gd name="connsiteX2" fmla="*/ 611745 w 1089519"/>
              <a:gd name="connsiteY2" fmla="*/ 0 h 1424233"/>
              <a:gd name="connsiteX3" fmla="*/ 930261 w 1089519"/>
              <a:gd name="connsiteY3" fmla="*/ 0 h 1424233"/>
              <a:gd name="connsiteX4" fmla="*/ 609750 w 1089519"/>
              <a:gd name="connsiteY4" fmla="*/ 728645 h 1424233"/>
              <a:gd name="connsiteX5" fmla="*/ 1089519 w 1089519"/>
              <a:gd name="connsiteY5" fmla="*/ 672084 h 1424233"/>
              <a:gd name="connsiteX6" fmla="*/ 73420 w 1089519"/>
              <a:gd name="connsiteY6" fmla="*/ 1424233 h 1424233"/>
              <a:gd name="connsiteX7" fmla="*/ 0 w 1089519"/>
              <a:gd name="connsiteY7" fmla="*/ 587243 h 1424233"/>
              <a:gd name="connsiteX0" fmla="*/ 0 w 1089519"/>
              <a:gd name="connsiteY0" fmla="*/ 587243 h 1424233"/>
              <a:gd name="connsiteX1" fmla="*/ 413782 w 1089519"/>
              <a:gd name="connsiteY1" fmla="*/ 700364 h 1424233"/>
              <a:gd name="connsiteX2" fmla="*/ 611745 w 1089519"/>
              <a:gd name="connsiteY2" fmla="*/ 0 h 1424233"/>
              <a:gd name="connsiteX3" fmla="*/ 930261 w 1089519"/>
              <a:gd name="connsiteY3" fmla="*/ 0 h 1424233"/>
              <a:gd name="connsiteX4" fmla="*/ 609750 w 1089519"/>
              <a:gd name="connsiteY4" fmla="*/ 728645 h 1424233"/>
              <a:gd name="connsiteX5" fmla="*/ 1089519 w 1089519"/>
              <a:gd name="connsiteY5" fmla="*/ 672084 h 1424233"/>
              <a:gd name="connsiteX6" fmla="*/ 73420 w 1089519"/>
              <a:gd name="connsiteY6" fmla="*/ 1424233 h 1424233"/>
              <a:gd name="connsiteX7" fmla="*/ 0 w 1089519"/>
              <a:gd name="connsiteY7" fmla="*/ 587243 h 142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519" h="1424233">
                <a:moveTo>
                  <a:pt x="0" y="587243"/>
                </a:moveTo>
                <a:lnTo>
                  <a:pt x="413782" y="700364"/>
                </a:lnTo>
                <a:lnTo>
                  <a:pt x="611745" y="0"/>
                </a:lnTo>
                <a:lnTo>
                  <a:pt x="930261" y="0"/>
                </a:lnTo>
                <a:lnTo>
                  <a:pt x="609750" y="728645"/>
                </a:lnTo>
                <a:lnTo>
                  <a:pt x="1089519" y="672084"/>
                </a:lnTo>
                <a:lnTo>
                  <a:pt x="73420" y="1424233"/>
                </a:lnTo>
                <a:lnTo>
                  <a:pt x="0" y="587243"/>
                </a:lnTo>
                <a:close/>
              </a:path>
            </a:pathLst>
          </a:custGeom>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36E950B5-5B92-446C-846E-E6AD770CBE2C}"/>
              </a:ext>
            </a:extLst>
          </p:cNvPr>
          <p:cNvSpPr txBox="1"/>
          <p:nvPr/>
        </p:nvSpPr>
        <p:spPr>
          <a:xfrm>
            <a:off x="6096000" y="4743073"/>
            <a:ext cx="2971800" cy="1477328"/>
          </a:xfrm>
          <a:prstGeom prst="rect">
            <a:avLst/>
          </a:prstGeom>
          <a:solidFill>
            <a:schemeClr val="accent2">
              <a:lumMod val="60000"/>
              <a:lumOff val="40000"/>
            </a:schemeClr>
          </a:solidFill>
          <a:effectLst>
            <a:outerShdw blurRad="88900" dist="38100" sx="101000" sy="101000" algn="l" rotWithShape="0">
              <a:prstClr val="black">
                <a:alpha val="40000"/>
              </a:prstClr>
            </a:outerShdw>
          </a:effectLst>
        </p:spPr>
        <p:txBody>
          <a:bodyPr wrap="square" rtlCol="0">
            <a:spAutoFit/>
          </a:bodyPr>
          <a:lstStyle/>
          <a:p>
            <a:pPr algn="ctr"/>
            <a:r>
              <a:rPr lang="en-IN" b="1" dirty="0">
                <a:solidFill>
                  <a:srgbClr val="002060"/>
                </a:solidFill>
              </a:rPr>
              <a:t>Venture into software as a service (SaaS)</a:t>
            </a:r>
          </a:p>
          <a:p>
            <a:pPr algn="ctr"/>
            <a:r>
              <a:rPr lang="en-IN" b="1" dirty="0">
                <a:solidFill>
                  <a:srgbClr val="002060"/>
                </a:solidFill>
              </a:rPr>
              <a:t>Collaborate with other big fashion ventures and sell our platform to market leaders</a:t>
            </a:r>
          </a:p>
        </p:txBody>
      </p:sp>
      <p:sp>
        <p:nvSpPr>
          <p:cNvPr id="13" name="TextBox 12">
            <a:extLst>
              <a:ext uri="{FF2B5EF4-FFF2-40B4-BE49-F238E27FC236}">
                <a16:creationId xmlns:a16="http://schemas.microsoft.com/office/drawing/2014/main" id="{EC178D30-8CCD-4781-9A88-F9BD3FFDCB63}"/>
              </a:ext>
            </a:extLst>
          </p:cNvPr>
          <p:cNvSpPr txBox="1"/>
          <p:nvPr/>
        </p:nvSpPr>
        <p:spPr>
          <a:xfrm>
            <a:off x="9274810" y="4866332"/>
            <a:ext cx="2667000" cy="1200329"/>
          </a:xfrm>
          <a:prstGeom prst="rect">
            <a:avLst/>
          </a:prstGeom>
          <a:solidFill>
            <a:schemeClr val="accent2">
              <a:lumMod val="60000"/>
              <a:lumOff val="40000"/>
            </a:schemeClr>
          </a:solidFill>
          <a:effectLst>
            <a:outerShdw blurRad="88900" dist="38100" sx="101000" sy="101000" algn="l" rotWithShape="0">
              <a:prstClr val="black">
                <a:alpha val="40000"/>
              </a:prstClr>
            </a:outerShdw>
          </a:effectLst>
        </p:spPr>
        <p:txBody>
          <a:bodyPr wrap="square" rtlCol="0">
            <a:spAutoFit/>
          </a:bodyPr>
          <a:lstStyle/>
          <a:p>
            <a:pPr algn="ctr"/>
            <a:r>
              <a:rPr lang="en-IN" b="1" dirty="0">
                <a:solidFill>
                  <a:srgbClr val="002060"/>
                </a:solidFill>
              </a:rPr>
              <a:t>Venture into custom home décor using our existing platform and customer base</a:t>
            </a:r>
          </a:p>
        </p:txBody>
      </p:sp>
      <p:sp>
        <p:nvSpPr>
          <p:cNvPr id="10" name="Rectangle 9">
            <a:extLst>
              <a:ext uri="{FF2B5EF4-FFF2-40B4-BE49-F238E27FC236}">
                <a16:creationId xmlns:a16="http://schemas.microsoft.com/office/drawing/2014/main" id="{0A01ACCA-5C58-4D11-A1E0-EBC607BFCAA2}"/>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A15A7F11-862E-4D91-90D2-4869F6FEF93B}"/>
              </a:ext>
            </a:extLst>
          </p:cNvPr>
          <p:cNvSpPr txBox="1"/>
          <p:nvPr/>
        </p:nvSpPr>
        <p:spPr>
          <a:xfrm>
            <a:off x="0" y="108194"/>
            <a:ext cx="7770906" cy="769441"/>
          </a:xfrm>
          <a:prstGeom prst="rect">
            <a:avLst/>
          </a:prstGeom>
          <a:noFill/>
        </p:spPr>
        <p:txBody>
          <a:bodyPr wrap="square">
            <a:spAutoFit/>
          </a:bodyPr>
          <a:lstStyle/>
          <a:p>
            <a:r>
              <a:rPr lang="en-US" sz="4400" b="1" spc="10" dirty="0">
                <a:solidFill>
                  <a:srgbClr val="FFFFFF"/>
                </a:solidFill>
                <a:latin typeface="Franklin Gothic Book"/>
                <a:cs typeface="Franklin Gothic Book"/>
              </a:rPr>
              <a:t>Investor Pitch</a:t>
            </a:r>
            <a:endParaRPr lang="en-US" sz="4400" b="1" dirty="0">
              <a:latin typeface="Franklin Gothic Book"/>
              <a:cs typeface="Franklin Gothic Book"/>
            </a:endParaRPr>
          </a:p>
        </p:txBody>
      </p:sp>
    </p:spTree>
    <p:extLst>
      <p:ext uri="{BB962C8B-B14F-4D97-AF65-F5344CB8AC3E}">
        <p14:creationId xmlns:p14="http://schemas.microsoft.com/office/powerpoint/2010/main" val="108316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8EC659A-733D-46FB-A3E8-25650E0E0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B0A078-8E9D-4943-9AAE-415E9E5B1709}"/>
              </a:ext>
            </a:extLst>
          </p:cNvPr>
          <p:cNvSpPr txBox="1"/>
          <p:nvPr/>
        </p:nvSpPr>
        <p:spPr>
          <a:xfrm>
            <a:off x="9410700" y="1166567"/>
            <a:ext cx="1600200" cy="646331"/>
          </a:xfrm>
          <a:prstGeom prst="rect">
            <a:avLst/>
          </a:prstGeom>
          <a:noFill/>
        </p:spPr>
        <p:txBody>
          <a:bodyPr wrap="square" rtlCol="0">
            <a:spAutoFit/>
          </a:bodyPr>
          <a:lstStyle/>
          <a:p>
            <a:r>
              <a:rPr lang="en-US" i="1" dirty="0">
                <a:solidFill>
                  <a:srgbClr val="FF0000"/>
                </a:solidFill>
              </a:rPr>
              <a:t>Middle class adults</a:t>
            </a:r>
            <a:endParaRPr lang="en-IN" i="1" dirty="0">
              <a:solidFill>
                <a:srgbClr val="FF0000"/>
              </a:solidFill>
            </a:endParaRPr>
          </a:p>
        </p:txBody>
      </p:sp>
      <p:sp>
        <p:nvSpPr>
          <p:cNvPr id="4" name="TextBox 3">
            <a:extLst>
              <a:ext uri="{FF2B5EF4-FFF2-40B4-BE49-F238E27FC236}">
                <a16:creationId xmlns:a16="http://schemas.microsoft.com/office/drawing/2014/main" id="{C9910166-B909-42ED-BA3A-6DCBF6F13A25}"/>
              </a:ext>
            </a:extLst>
          </p:cNvPr>
          <p:cNvSpPr txBox="1"/>
          <p:nvPr/>
        </p:nvSpPr>
        <p:spPr>
          <a:xfrm>
            <a:off x="3390900" y="3071567"/>
            <a:ext cx="1752600" cy="646331"/>
          </a:xfrm>
          <a:prstGeom prst="rect">
            <a:avLst/>
          </a:prstGeom>
          <a:noFill/>
        </p:spPr>
        <p:txBody>
          <a:bodyPr wrap="square" rtlCol="0">
            <a:spAutoFit/>
          </a:bodyPr>
          <a:lstStyle/>
          <a:p>
            <a:r>
              <a:rPr lang="en-US" i="1" dirty="0">
                <a:solidFill>
                  <a:srgbClr val="FF0000"/>
                </a:solidFill>
              </a:rPr>
              <a:t>No. of orders placed</a:t>
            </a:r>
            <a:endParaRPr lang="en-IN" dirty="0">
              <a:solidFill>
                <a:srgbClr val="FF0000"/>
              </a:solidFill>
            </a:endParaRPr>
          </a:p>
        </p:txBody>
      </p:sp>
      <p:sp>
        <p:nvSpPr>
          <p:cNvPr id="5" name="TextBox 4">
            <a:extLst>
              <a:ext uri="{FF2B5EF4-FFF2-40B4-BE49-F238E27FC236}">
                <a16:creationId xmlns:a16="http://schemas.microsoft.com/office/drawing/2014/main" id="{EE33EB21-7B78-42F7-99D0-ED70EB83CF0D}"/>
              </a:ext>
            </a:extLst>
          </p:cNvPr>
          <p:cNvSpPr txBox="1"/>
          <p:nvPr/>
        </p:nvSpPr>
        <p:spPr>
          <a:xfrm>
            <a:off x="3355340" y="3812863"/>
            <a:ext cx="1600200" cy="646331"/>
          </a:xfrm>
          <a:prstGeom prst="rect">
            <a:avLst/>
          </a:prstGeom>
          <a:noFill/>
        </p:spPr>
        <p:txBody>
          <a:bodyPr wrap="square" rtlCol="0">
            <a:spAutoFit/>
          </a:bodyPr>
          <a:lstStyle/>
          <a:p>
            <a:r>
              <a:rPr lang="en-US" i="1" dirty="0">
                <a:solidFill>
                  <a:srgbClr val="FF0000"/>
                </a:solidFill>
              </a:rPr>
              <a:t>Response on social media</a:t>
            </a:r>
            <a:endParaRPr lang="en-IN" dirty="0">
              <a:solidFill>
                <a:srgbClr val="FF0000"/>
              </a:solidFill>
            </a:endParaRPr>
          </a:p>
        </p:txBody>
      </p:sp>
      <p:sp>
        <p:nvSpPr>
          <p:cNvPr id="6" name="TextBox 5">
            <a:extLst>
              <a:ext uri="{FF2B5EF4-FFF2-40B4-BE49-F238E27FC236}">
                <a16:creationId xmlns:a16="http://schemas.microsoft.com/office/drawing/2014/main" id="{6BFFF514-7451-4BD1-9CAF-96F62E6FAD39}"/>
              </a:ext>
            </a:extLst>
          </p:cNvPr>
          <p:cNvSpPr txBox="1"/>
          <p:nvPr/>
        </p:nvSpPr>
        <p:spPr>
          <a:xfrm>
            <a:off x="7277100" y="4900367"/>
            <a:ext cx="1600200" cy="369332"/>
          </a:xfrm>
          <a:prstGeom prst="rect">
            <a:avLst/>
          </a:prstGeom>
          <a:noFill/>
        </p:spPr>
        <p:txBody>
          <a:bodyPr wrap="square" rtlCol="0">
            <a:spAutoFit/>
          </a:bodyPr>
          <a:lstStyle/>
          <a:p>
            <a:r>
              <a:rPr lang="en-US" i="1" dirty="0">
                <a:solidFill>
                  <a:srgbClr val="FF0000"/>
                </a:solidFill>
              </a:rPr>
              <a:t>Fees </a:t>
            </a:r>
            <a:endParaRPr lang="en-IN" dirty="0">
              <a:solidFill>
                <a:srgbClr val="FF0000"/>
              </a:solidFill>
            </a:endParaRPr>
          </a:p>
        </p:txBody>
      </p:sp>
      <p:sp>
        <p:nvSpPr>
          <p:cNvPr id="9" name="TextBox 8">
            <a:extLst>
              <a:ext uri="{FF2B5EF4-FFF2-40B4-BE49-F238E27FC236}">
                <a16:creationId xmlns:a16="http://schemas.microsoft.com/office/drawing/2014/main" id="{20477212-5415-4136-B8D2-CBEB15BAB527}"/>
              </a:ext>
            </a:extLst>
          </p:cNvPr>
          <p:cNvSpPr txBox="1"/>
          <p:nvPr/>
        </p:nvSpPr>
        <p:spPr>
          <a:xfrm>
            <a:off x="1485900" y="1090367"/>
            <a:ext cx="1600200" cy="1477328"/>
          </a:xfrm>
          <a:prstGeom prst="rect">
            <a:avLst/>
          </a:prstGeom>
          <a:noFill/>
        </p:spPr>
        <p:txBody>
          <a:bodyPr wrap="square" rtlCol="0">
            <a:spAutoFit/>
          </a:bodyPr>
          <a:lstStyle/>
          <a:p>
            <a:r>
              <a:rPr lang="en-US" i="1" dirty="0">
                <a:solidFill>
                  <a:srgbClr val="FF0000"/>
                </a:solidFill>
              </a:rPr>
              <a:t>Addressing the issues of small scale tailors and boutique owners</a:t>
            </a:r>
            <a:endParaRPr lang="en-IN" dirty="0">
              <a:solidFill>
                <a:srgbClr val="FF0000"/>
              </a:solidFill>
            </a:endParaRPr>
          </a:p>
        </p:txBody>
      </p:sp>
      <p:sp>
        <p:nvSpPr>
          <p:cNvPr id="10" name="TextBox 9">
            <a:extLst>
              <a:ext uri="{FF2B5EF4-FFF2-40B4-BE49-F238E27FC236}">
                <a16:creationId xmlns:a16="http://schemas.microsoft.com/office/drawing/2014/main" id="{95BDC03B-B927-4E9A-A143-B2D433EFE175}"/>
              </a:ext>
            </a:extLst>
          </p:cNvPr>
          <p:cNvSpPr txBox="1"/>
          <p:nvPr/>
        </p:nvSpPr>
        <p:spPr>
          <a:xfrm>
            <a:off x="3390900" y="1014167"/>
            <a:ext cx="1600200" cy="1200329"/>
          </a:xfrm>
          <a:prstGeom prst="rect">
            <a:avLst/>
          </a:prstGeom>
          <a:noFill/>
        </p:spPr>
        <p:txBody>
          <a:bodyPr wrap="square" rtlCol="0">
            <a:spAutoFit/>
          </a:bodyPr>
          <a:lstStyle/>
          <a:p>
            <a:r>
              <a:rPr lang="en-US" i="1" dirty="0">
                <a:solidFill>
                  <a:srgbClr val="FF0000"/>
                </a:solidFill>
              </a:rPr>
              <a:t> An application to provide customized apparels  </a:t>
            </a:r>
            <a:endParaRPr lang="en-IN" dirty="0">
              <a:solidFill>
                <a:srgbClr val="FF0000"/>
              </a:solidFill>
            </a:endParaRPr>
          </a:p>
        </p:txBody>
      </p:sp>
      <p:sp>
        <p:nvSpPr>
          <p:cNvPr id="11" name="TextBox 10">
            <a:extLst>
              <a:ext uri="{FF2B5EF4-FFF2-40B4-BE49-F238E27FC236}">
                <a16:creationId xmlns:a16="http://schemas.microsoft.com/office/drawing/2014/main" id="{1D61203F-0725-4D61-B771-F7E823ED3DEB}"/>
              </a:ext>
            </a:extLst>
          </p:cNvPr>
          <p:cNvSpPr txBox="1"/>
          <p:nvPr/>
        </p:nvSpPr>
        <p:spPr>
          <a:xfrm>
            <a:off x="2476500" y="4976567"/>
            <a:ext cx="1828800" cy="369332"/>
          </a:xfrm>
          <a:prstGeom prst="rect">
            <a:avLst/>
          </a:prstGeom>
          <a:noFill/>
        </p:spPr>
        <p:txBody>
          <a:bodyPr wrap="square" rtlCol="0">
            <a:spAutoFit/>
          </a:bodyPr>
          <a:lstStyle/>
          <a:p>
            <a:r>
              <a:rPr lang="en-US" i="1" dirty="0">
                <a:solidFill>
                  <a:srgbClr val="FF0000"/>
                </a:solidFill>
              </a:rPr>
              <a:t>Registration fees</a:t>
            </a:r>
            <a:endParaRPr lang="en-IN" dirty="0">
              <a:solidFill>
                <a:srgbClr val="FF0000"/>
              </a:solidFill>
            </a:endParaRPr>
          </a:p>
        </p:txBody>
      </p:sp>
      <p:sp>
        <p:nvSpPr>
          <p:cNvPr id="12" name="TextBox 11">
            <a:extLst>
              <a:ext uri="{FF2B5EF4-FFF2-40B4-BE49-F238E27FC236}">
                <a16:creationId xmlns:a16="http://schemas.microsoft.com/office/drawing/2014/main" id="{9DA40018-684A-4DFE-91D9-4CF3CE55B8AC}"/>
              </a:ext>
            </a:extLst>
          </p:cNvPr>
          <p:cNvSpPr txBox="1"/>
          <p:nvPr/>
        </p:nvSpPr>
        <p:spPr>
          <a:xfrm>
            <a:off x="7429500" y="1395167"/>
            <a:ext cx="1600200" cy="369332"/>
          </a:xfrm>
          <a:prstGeom prst="rect">
            <a:avLst/>
          </a:prstGeom>
          <a:noFill/>
        </p:spPr>
        <p:txBody>
          <a:bodyPr wrap="square" rtlCol="0">
            <a:spAutoFit/>
          </a:bodyPr>
          <a:lstStyle/>
          <a:p>
            <a:r>
              <a:rPr lang="en-US" i="1" dirty="0">
                <a:solidFill>
                  <a:srgbClr val="FF0000"/>
                </a:solidFill>
              </a:rPr>
              <a:t>Connections</a:t>
            </a:r>
            <a:endParaRPr lang="en-IN" dirty="0">
              <a:solidFill>
                <a:srgbClr val="FF0000"/>
              </a:solidFill>
            </a:endParaRPr>
          </a:p>
        </p:txBody>
      </p:sp>
      <p:sp>
        <p:nvSpPr>
          <p:cNvPr id="14" name="TextBox 13">
            <a:extLst>
              <a:ext uri="{FF2B5EF4-FFF2-40B4-BE49-F238E27FC236}">
                <a16:creationId xmlns:a16="http://schemas.microsoft.com/office/drawing/2014/main" id="{F7F2C5B9-CA8E-490C-834A-B960C691747B}"/>
              </a:ext>
            </a:extLst>
          </p:cNvPr>
          <p:cNvSpPr txBox="1"/>
          <p:nvPr/>
        </p:nvSpPr>
        <p:spPr>
          <a:xfrm>
            <a:off x="7200900" y="3300167"/>
            <a:ext cx="1600200" cy="369332"/>
          </a:xfrm>
          <a:prstGeom prst="rect">
            <a:avLst/>
          </a:prstGeom>
          <a:noFill/>
        </p:spPr>
        <p:txBody>
          <a:bodyPr wrap="square" rtlCol="0">
            <a:spAutoFit/>
          </a:bodyPr>
          <a:lstStyle/>
          <a:p>
            <a:r>
              <a:rPr lang="en-US" i="1" dirty="0">
                <a:solidFill>
                  <a:srgbClr val="FF0000"/>
                </a:solidFill>
              </a:rPr>
              <a:t>Online</a:t>
            </a:r>
            <a:endParaRPr lang="en-IN" dirty="0">
              <a:solidFill>
                <a:srgbClr val="FF0000"/>
              </a:solidFill>
            </a:endParaRPr>
          </a:p>
        </p:txBody>
      </p:sp>
      <p:sp>
        <p:nvSpPr>
          <p:cNvPr id="15" name="TextBox 14">
            <a:extLst>
              <a:ext uri="{FF2B5EF4-FFF2-40B4-BE49-F238E27FC236}">
                <a16:creationId xmlns:a16="http://schemas.microsoft.com/office/drawing/2014/main" id="{C07920F9-7DB0-476A-87B7-5CE560AA534F}"/>
              </a:ext>
            </a:extLst>
          </p:cNvPr>
          <p:cNvSpPr txBox="1"/>
          <p:nvPr/>
        </p:nvSpPr>
        <p:spPr>
          <a:xfrm>
            <a:off x="5372100" y="1242767"/>
            <a:ext cx="1600200" cy="923330"/>
          </a:xfrm>
          <a:prstGeom prst="rect">
            <a:avLst/>
          </a:prstGeom>
          <a:noFill/>
        </p:spPr>
        <p:txBody>
          <a:bodyPr wrap="square" rtlCol="0">
            <a:spAutoFit/>
          </a:bodyPr>
          <a:lstStyle/>
          <a:p>
            <a:r>
              <a:rPr lang="en-US" i="1" dirty="0">
                <a:solidFill>
                  <a:srgbClr val="FF0000"/>
                </a:solidFill>
              </a:rPr>
              <a:t>Connecting the customer with local </a:t>
            </a:r>
            <a:endParaRPr lang="en-IN" dirty="0">
              <a:solidFill>
                <a:srgbClr val="FF0000"/>
              </a:solidFill>
            </a:endParaRPr>
          </a:p>
        </p:txBody>
      </p:sp>
      <p:sp>
        <p:nvSpPr>
          <p:cNvPr id="16" name="TextBox 15">
            <a:extLst>
              <a:ext uri="{FF2B5EF4-FFF2-40B4-BE49-F238E27FC236}">
                <a16:creationId xmlns:a16="http://schemas.microsoft.com/office/drawing/2014/main" id="{58CACCFD-D3F9-4779-A9D3-44BC8DE1DEEE}"/>
              </a:ext>
            </a:extLst>
          </p:cNvPr>
          <p:cNvSpPr txBox="1"/>
          <p:nvPr/>
        </p:nvSpPr>
        <p:spPr>
          <a:xfrm>
            <a:off x="2476500" y="5433767"/>
            <a:ext cx="2133600" cy="369332"/>
          </a:xfrm>
          <a:prstGeom prst="rect">
            <a:avLst/>
          </a:prstGeom>
          <a:noFill/>
        </p:spPr>
        <p:txBody>
          <a:bodyPr wrap="square" rtlCol="0">
            <a:spAutoFit/>
          </a:bodyPr>
          <a:lstStyle/>
          <a:p>
            <a:r>
              <a:rPr lang="en-US" i="1" dirty="0">
                <a:solidFill>
                  <a:srgbClr val="FF0000"/>
                </a:solidFill>
              </a:rPr>
              <a:t>Salary and Wages</a:t>
            </a:r>
            <a:endParaRPr lang="en-IN" dirty="0">
              <a:solidFill>
                <a:srgbClr val="FF0000"/>
              </a:solidFill>
            </a:endParaRPr>
          </a:p>
        </p:txBody>
      </p:sp>
      <p:sp>
        <p:nvSpPr>
          <p:cNvPr id="18" name="Rectangle 17">
            <a:extLst>
              <a:ext uri="{FF2B5EF4-FFF2-40B4-BE49-F238E27FC236}">
                <a16:creationId xmlns:a16="http://schemas.microsoft.com/office/drawing/2014/main" id="{1BE3365C-0BF8-4093-81B0-F7263C6FF5E5}"/>
              </a:ext>
            </a:extLst>
          </p:cNvPr>
          <p:cNvSpPr/>
          <p:nvPr/>
        </p:nvSpPr>
        <p:spPr>
          <a:xfrm>
            <a:off x="15240" y="6027360"/>
            <a:ext cx="12192000" cy="818416"/>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CD409987-4872-4770-B9EF-F06608765FC9}"/>
              </a:ext>
            </a:extLst>
          </p:cNvPr>
          <p:cNvSpPr txBox="1"/>
          <p:nvPr/>
        </p:nvSpPr>
        <p:spPr>
          <a:xfrm>
            <a:off x="77171" y="6042321"/>
            <a:ext cx="7770906" cy="769441"/>
          </a:xfrm>
          <a:prstGeom prst="rect">
            <a:avLst/>
          </a:prstGeom>
          <a:noFill/>
        </p:spPr>
        <p:txBody>
          <a:bodyPr wrap="square">
            <a:spAutoFit/>
          </a:bodyPr>
          <a:lstStyle/>
          <a:p>
            <a:r>
              <a:rPr lang="en-US" sz="4400" b="1" spc="10" dirty="0">
                <a:solidFill>
                  <a:srgbClr val="FFFFFF"/>
                </a:solidFill>
                <a:latin typeface="Franklin Gothic Book"/>
                <a:cs typeface="Franklin Gothic Book"/>
              </a:rPr>
              <a:t>Lean Canvas</a:t>
            </a:r>
            <a:endParaRPr lang="en-US" sz="4400" b="1" dirty="0">
              <a:latin typeface="Franklin Gothic Book"/>
              <a:cs typeface="Franklin Gothic Book"/>
            </a:endParaRPr>
          </a:p>
        </p:txBody>
      </p:sp>
      <p:pic>
        <p:nvPicPr>
          <p:cNvPr id="20" name="Picture 2">
            <a:extLst>
              <a:ext uri="{FF2B5EF4-FFF2-40B4-BE49-F238E27FC236}">
                <a16:creationId xmlns:a16="http://schemas.microsoft.com/office/drawing/2014/main" id="{E5D4E74A-B0F1-40E2-9887-4337F6FB68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9201" y="5998963"/>
            <a:ext cx="812799" cy="81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3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E16635-259D-474F-B86B-35BDC77071B0}"/>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A7B2BE9-5EC1-484E-97D1-1A06DB8A5339}"/>
              </a:ext>
            </a:extLst>
          </p:cNvPr>
          <p:cNvSpPr txBox="1"/>
          <p:nvPr/>
        </p:nvSpPr>
        <p:spPr>
          <a:xfrm>
            <a:off x="0" y="108194"/>
            <a:ext cx="7770906" cy="769441"/>
          </a:xfrm>
          <a:prstGeom prst="rect">
            <a:avLst/>
          </a:prstGeom>
          <a:noFill/>
        </p:spPr>
        <p:txBody>
          <a:bodyPr wrap="square">
            <a:spAutoFit/>
          </a:bodyPr>
          <a:lstStyle/>
          <a:p>
            <a:r>
              <a:rPr lang="en-US" sz="4400" b="1" spc="10" dirty="0">
                <a:solidFill>
                  <a:srgbClr val="FFFFFF"/>
                </a:solidFill>
                <a:latin typeface="Franklin Gothic Book"/>
                <a:cs typeface="Franklin Gothic Book"/>
              </a:rPr>
              <a:t>Annexure – Financial Plan</a:t>
            </a:r>
            <a:endParaRPr lang="en-US" sz="4400" b="1" dirty="0">
              <a:latin typeface="Franklin Gothic Book"/>
              <a:cs typeface="Franklin Gothic Book"/>
            </a:endParaRPr>
          </a:p>
        </p:txBody>
      </p:sp>
      <p:pic>
        <p:nvPicPr>
          <p:cNvPr id="6" name="Picture 5">
            <a:extLst>
              <a:ext uri="{FF2B5EF4-FFF2-40B4-BE49-F238E27FC236}">
                <a16:creationId xmlns:a16="http://schemas.microsoft.com/office/drawing/2014/main" id="{F7C337A0-4765-46A1-B1C8-E4E4FE3C3B7A}"/>
              </a:ext>
            </a:extLst>
          </p:cNvPr>
          <p:cNvPicPr>
            <a:picLocks noChangeAspect="1"/>
          </p:cNvPicPr>
          <p:nvPr/>
        </p:nvPicPr>
        <p:blipFill>
          <a:blip r:embed="rId2"/>
          <a:stretch>
            <a:fillRect/>
          </a:stretch>
        </p:blipFill>
        <p:spPr>
          <a:xfrm>
            <a:off x="228600" y="1371600"/>
            <a:ext cx="11734800" cy="5302006"/>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2">
            <a:extLst>
              <a:ext uri="{FF2B5EF4-FFF2-40B4-BE49-F238E27FC236}">
                <a16:creationId xmlns:a16="http://schemas.microsoft.com/office/drawing/2014/main" id="{5462DFAC-F2C6-4CC2-B27D-2EA44818F0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38007">
            <a:off x="-144796" y="1278544"/>
            <a:ext cx="1136074" cy="37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6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0C0A7E-2A42-41B0-8826-FD5D16324576}"/>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228600" y="185345"/>
            <a:ext cx="4629794" cy="677108"/>
          </a:xfrm>
          <a:prstGeom prst="rect">
            <a:avLst/>
          </a:prstGeom>
        </p:spPr>
        <p:txBody>
          <a:bodyPr vert="horz" wrap="none" lIns="0" tIns="0" rIns="0" bIns="0" rtlCol="0">
            <a:spAutoFit/>
          </a:bodyPr>
          <a:lstStyle/>
          <a:p>
            <a:r>
              <a:rPr lang="en-US" sz="4400" b="1" spc="10" dirty="0">
                <a:solidFill>
                  <a:srgbClr val="FFFFFF"/>
                </a:solidFill>
                <a:latin typeface="Franklin Gothic Book"/>
                <a:cs typeface="Franklin Gothic Book"/>
              </a:rPr>
              <a:t>Genesis of the Idea</a:t>
            </a:r>
            <a:endParaRPr sz="4400" b="1" dirty="0">
              <a:latin typeface="Franklin Gothic Book"/>
              <a:cs typeface="Franklin Gothic Book"/>
            </a:endParaRPr>
          </a:p>
        </p:txBody>
      </p:sp>
      <p:sp>
        <p:nvSpPr>
          <p:cNvPr id="7" name="text 1"/>
          <p:cNvSpPr txBox="1"/>
          <p:nvPr/>
        </p:nvSpPr>
        <p:spPr>
          <a:xfrm>
            <a:off x="11254180" y="6469200"/>
            <a:ext cx="151965"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4</a:t>
            </a:r>
            <a:endParaRPr sz="2000" dirty="0">
              <a:latin typeface="Franklin Gothic Book"/>
              <a:cs typeface="Franklin Gothic Book"/>
            </a:endParaRPr>
          </a:p>
        </p:txBody>
      </p:sp>
      <p:sp>
        <p:nvSpPr>
          <p:cNvPr id="10" name="Rectangle 9"/>
          <p:cNvSpPr/>
          <p:nvPr/>
        </p:nvSpPr>
        <p:spPr>
          <a:xfrm>
            <a:off x="419100" y="1260764"/>
            <a:ext cx="11353800" cy="5386090"/>
          </a:xfrm>
          <a:prstGeom prst="rect">
            <a:avLst/>
          </a:prstGeom>
        </p:spPr>
        <p:txBody>
          <a:bodyPr wrap="square">
            <a:spAutoFit/>
          </a:bodyPr>
          <a:lstStyle/>
          <a:p>
            <a:r>
              <a:rPr lang="en-US" sz="2400" i="1" u="sng" dirty="0"/>
              <a:t>Process of arriving at the idea. </a:t>
            </a:r>
            <a:r>
              <a:rPr lang="en-US" sz="2400" i="1" dirty="0"/>
              <a:t>– We brainstormed on what problems we were facing right now. We discovered that due to COVID , many local retailers had lost their jobs . The local tailers and boutiques were not able to sell their materials to customers. Nowadays, bigger  corporations are taking their places, and local interests are being compromised. Also , customers to give wider range of preferences . So, we thought of furthering the interests by creating a application that connects local tailors and customers , where the  customers can customize their own dresses , which the local tailors can work on fulfilling their requests.</a:t>
            </a:r>
          </a:p>
          <a:p>
            <a:pPr marL="342900" indent="-342900">
              <a:buFont typeface="Arial" panose="020B0604020202020204" pitchFamily="34" charset="0"/>
              <a:buChar char="•"/>
            </a:pPr>
            <a:endParaRPr lang="en-US" sz="3200" i="1" dirty="0"/>
          </a:p>
          <a:p>
            <a:r>
              <a:rPr lang="en-US" sz="2400" i="1" dirty="0"/>
              <a:t>Why this opportunity? – Unemployment of Tailors and furthering local interests.</a:t>
            </a:r>
          </a:p>
          <a:p>
            <a:r>
              <a:rPr lang="en-US" sz="2400" i="1" dirty="0"/>
              <a:t> What’s special about it? – Never been done before , Unique idea </a:t>
            </a:r>
          </a:p>
          <a:p>
            <a:r>
              <a:rPr lang="en-US" sz="2400" i="1" dirty="0"/>
              <a:t> What were the alternatives? – Creating a union of tailors to serve customer interest, only creating a portal of customers connecting all major corporations </a:t>
            </a:r>
          </a:p>
          <a:p>
            <a:r>
              <a:rPr lang="en-US" sz="2400" i="1" dirty="0"/>
              <a:t> Why were they dropped? -  Not able to serve interests of both customer and tailor . </a:t>
            </a:r>
          </a:p>
        </p:txBody>
      </p:sp>
      <p:pic>
        <p:nvPicPr>
          <p:cNvPr id="3074" name="Picture 2">
            <a:extLst>
              <a:ext uri="{FF2B5EF4-FFF2-40B4-BE49-F238E27FC236}">
                <a16:creationId xmlns:a16="http://schemas.microsoft.com/office/drawing/2014/main" id="{CDD56A06-1526-4FAA-A28A-6142103239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0601" y="5791021"/>
            <a:ext cx="1066799"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29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E0DD41-6AF4-48E3-ABFD-E1CB48F9348C}"/>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76200" y="194271"/>
            <a:ext cx="8577326" cy="615553"/>
          </a:xfrm>
          <a:prstGeom prst="rect">
            <a:avLst/>
          </a:prstGeom>
        </p:spPr>
        <p:txBody>
          <a:bodyPr vert="horz" wrap="square" lIns="0" tIns="0" rIns="0" bIns="0" rtlCol="0">
            <a:spAutoFit/>
          </a:bodyPr>
          <a:lstStyle/>
          <a:p>
            <a:r>
              <a:rPr lang="en-US" sz="4000" b="1" spc="10" dirty="0">
                <a:solidFill>
                  <a:srgbClr val="FFFFFF"/>
                </a:solidFill>
                <a:latin typeface="Franklin Gothic Book"/>
                <a:cs typeface="Franklin Gothic Book"/>
              </a:rPr>
              <a:t>Problem Statement / Market Pain Point</a:t>
            </a:r>
            <a:endParaRPr sz="4000" b="1" dirty="0">
              <a:latin typeface="Franklin Gothic Book"/>
              <a:cs typeface="Franklin Gothic Book"/>
            </a:endParaRPr>
          </a:p>
        </p:txBody>
      </p:sp>
      <p:sp>
        <p:nvSpPr>
          <p:cNvPr id="7" name="text 1"/>
          <p:cNvSpPr txBox="1"/>
          <p:nvPr/>
        </p:nvSpPr>
        <p:spPr>
          <a:xfrm>
            <a:off x="10332975" y="6499244"/>
            <a:ext cx="151965"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4</a:t>
            </a:r>
            <a:endParaRPr sz="2000">
              <a:latin typeface="Franklin Gothic Book"/>
              <a:cs typeface="Franklin Gothic Book"/>
            </a:endParaRPr>
          </a:p>
        </p:txBody>
      </p:sp>
      <p:graphicFrame>
        <p:nvGraphicFramePr>
          <p:cNvPr id="3" name="Diagram 2"/>
          <p:cNvGraphicFramePr/>
          <p:nvPr>
            <p:extLst>
              <p:ext uri="{D42A27DB-BD31-4B8C-83A1-F6EECF244321}">
                <p14:modId xmlns:p14="http://schemas.microsoft.com/office/powerpoint/2010/main" val="1099409316"/>
              </p:ext>
            </p:extLst>
          </p:nvPr>
        </p:nvGraphicFramePr>
        <p:xfrm>
          <a:off x="1449324" y="1676400"/>
          <a:ext cx="92933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a:extLst>
              <a:ext uri="{FF2B5EF4-FFF2-40B4-BE49-F238E27FC236}">
                <a16:creationId xmlns:a16="http://schemas.microsoft.com/office/drawing/2014/main" id="{2BD4E3D5-4130-4FAB-9DF7-6466DA8B7C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80513">
            <a:off x="865197" y="2452288"/>
            <a:ext cx="1452561" cy="48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6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7678DA-66E1-4F49-8721-EABB26CC70C6}"/>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0" y="194846"/>
            <a:ext cx="8577326" cy="677108"/>
          </a:xfrm>
          <a:prstGeom prst="rect">
            <a:avLst/>
          </a:prstGeom>
        </p:spPr>
        <p:txBody>
          <a:bodyPr vert="horz" wrap="square" lIns="0" tIns="0" rIns="0" bIns="0" rtlCol="0">
            <a:spAutoFit/>
          </a:bodyPr>
          <a:lstStyle/>
          <a:p>
            <a:r>
              <a:rPr lang="en-US" sz="4400" b="1" spc="10" dirty="0">
                <a:solidFill>
                  <a:srgbClr val="FFFFFF"/>
                </a:solidFill>
                <a:latin typeface="Franklin Gothic Book"/>
                <a:cs typeface="Franklin Gothic Book"/>
              </a:rPr>
              <a:t>Product / Service / Solution</a:t>
            </a:r>
            <a:endParaRPr sz="4400" b="1" dirty="0">
              <a:latin typeface="Franklin Gothic Book"/>
              <a:cs typeface="Franklin Gothic Book"/>
            </a:endParaRPr>
          </a:p>
        </p:txBody>
      </p:sp>
      <p:sp>
        <p:nvSpPr>
          <p:cNvPr id="7" name="text 1"/>
          <p:cNvSpPr txBox="1"/>
          <p:nvPr/>
        </p:nvSpPr>
        <p:spPr>
          <a:xfrm>
            <a:off x="10332975" y="6499244"/>
            <a:ext cx="151965"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4</a:t>
            </a:r>
            <a:endParaRPr sz="2000">
              <a:latin typeface="Franklin Gothic Book"/>
              <a:cs typeface="Franklin Gothic Book"/>
            </a:endParaRPr>
          </a:p>
        </p:txBody>
      </p:sp>
      <p:sp>
        <p:nvSpPr>
          <p:cNvPr id="10" name="Rectangle 9"/>
          <p:cNvSpPr/>
          <p:nvPr/>
        </p:nvSpPr>
        <p:spPr>
          <a:xfrm>
            <a:off x="76200" y="1981201"/>
            <a:ext cx="11353800" cy="3539430"/>
          </a:xfrm>
          <a:prstGeom prst="rect">
            <a:avLst/>
          </a:prstGeom>
        </p:spPr>
        <p:txBody>
          <a:bodyPr wrap="square">
            <a:spAutoFit/>
          </a:bodyPr>
          <a:lstStyle/>
          <a:p>
            <a:pPr marL="342900" indent="-342900">
              <a:buFont typeface="Arial" panose="020B0604020202020204" pitchFamily="34" charset="0"/>
              <a:buChar char="•"/>
            </a:pPr>
            <a:r>
              <a:rPr lang="en-US" sz="2400" i="1" u="sng" dirty="0"/>
              <a:t>Product / Service Description </a:t>
            </a:r>
            <a:r>
              <a:rPr lang="en-US" sz="2400" i="1" dirty="0"/>
              <a:t>– A application+ Website portal</a:t>
            </a:r>
          </a:p>
          <a:p>
            <a:pPr marL="342900" indent="-342900">
              <a:buFont typeface="Arial" panose="020B0604020202020204" pitchFamily="34" charset="0"/>
              <a:buChar char="•"/>
            </a:pPr>
            <a:r>
              <a:rPr lang="en-US" sz="2400" i="1" u="sng" dirty="0"/>
              <a:t>Intended Benefits – </a:t>
            </a:r>
          </a:p>
          <a:p>
            <a:pPr marL="514350" indent="-514350">
              <a:buAutoNum type="arabicParenR"/>
            </a:pPr>
            <a:r>
              <a:rPr lang="en-US" sz="2400" i="1" dirty="0"/>
              <a:t>Customization of preferences </a:t>
            </a:r>
          </a:p>
          <a:p>
            <a:pPr marL="514350" indent="-514350">
              <a:buAutoNum type="arabicParenR"/>
            </a:pPr>
            <a:r>
              <a:rPr lang="en-US" sz="2400" i="1" dirty="0"/>
              <a:t>Mobility issue </a:t>
            </a:r>
          </a:p>
          <a:p>
            <a:pPr marL="514350" indent="-514350">
              <a:buAutoNum type="arabicParenR"/>
            </a:pPr>
            <a:r>
              <a:rPr lang="en-US" sz="2400" i="1" dirty="0"/>
              <a:t>Establishing Connection between tailors and customers  </a:t>
            </a:r>
          </a:p>
          <a:p>
            <a:pPr marL="514350" indent="-514350">
              <a:buAutoNum type="arabicParenR"/>
            </a:pPr>
            <a:endParaRPr lang="en-US" sz="2400" i="1" u="sng" dirty="0"/>
          </a:p>
          <a:p>
            <a:pPr marL="342900" indent="-342900">
              <a:buFont typeface="Arial" panose="020B0604020202020204" pitchFamily="34" charset="0"/>
              <a:buChar char="•"/>
            </a:pPr>
            <a:r>
              <a:rPr lang="en-US" sz="2400" i="1" u="sng" dirty="0"/>
              <a:t>Intellectual Properties </a:t>
            </a:r>
            <a:r>
              <a:rPr lang="en-US" sz="2400" i="1" dirty="0"/>
              <a:t>– All dresses are under our copyright . </a:t>
            </a:r>
          </a:p>
          <a:p>
            <a:pPr marL="342900" indent="-342900">
              <a:buFont typeface="Arial" panose="020B0604020202020204" pitchFamily="34" charset="0"/>
              <a:buChar char="•"/>
            </a:pPr>
            <a:endParaRPr lang="en-US" sz="2400" i="1" dirty="0"/>
          </a:p>
          <a:p>
            <a:endParaRPr lang="en-US" sz="3200" i="1" dirty="0"/>
          </a:p>
        </p:txBody>
      </p:sp>
      <p:pic>
        <p:nvPicPr>
          <p:cNvPr id="5122" name="Picture 2">
            <a:extLst>
              <a:ext uri="{FF2B5EF4-FFF2-40B4-BE49-F238E27FC236}">
                <a16:creationId xmlns:a16="http://schemas.microsoft.com/office/drawing/2014/main" id="{21511795-F66A-423D-B4EC-53E713610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1120140"/>
            <a:ext cx="28765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58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E0FB736-1119-48F3-9BB7-1697D6C7BD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8" t="30684" r="2318" b="26932"/>
          <a:stretch/>
        </p:blipFill>
        <p:spPr bwMode="auto">
          <a:xfrm>
            <a:off x="-228600" y="5791200"/>
            <a:ext cx="287655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C847C1E-82A3-4F1A-8130-98701BDEAD01}"/>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152400" y="121477"/>
            <a:ext cx="6400800" cy="677108"/>
          </a:xfrm>
          <a:prstGeom prst="rect">
            <a:avLst/>
          </a:prstGeom>
        </p:spPr>
        <p:txBody>
          <a:bodyPr vert="horz" wrap="square" lIns="0" tIns="0" rIns="0" bIns="0" rtlCol="0">
            <a:spAutoFit/>
          </a:bodyPr>
          <a:lstStyle/>
          <a:p>
            <a:r>
              <a:rPr lang="en-US" sz="4400" b="1" spc="10" dirty="0">
                <a:solidFill>
                  <a:srgbClr val="FFFFFF"/>
                </a:solidFill>
                <a:latin typeface="Franklin Gothic Book"/>
                <a:cs typeface="Franklin Gothic Book"/>
              </a:rPr>
              <a:t>Solution Prototype / MVP </a:t>
            </a:r>
            <a:endParaRPr sz="4400" b="1" dirty="0">
              <a:latin typeface="Franklin Gothic Book"/>
              <a:cs typeface="Franklin Gothic Book"/>
            </a:endParaRPr>
          </a:p>
        </p:txBody>
      </p:sp>
      <p:sp>
        <p:nvSpPr>
          <p:cNvPr id="6" name="text 1"/>
          <p:cNvSpPr txBox="1"/>
          <p:nvPr/>
        </p:nvSpPr>
        <p:spPr>
          <a:xfrm>
            <a:off x="10332975" y="6499244"/>
            <a:ext cx="151965"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6</a:t>
            </a:r>
            <a:endParaRPr sz="2000">
              <a:latin typeface="Franklin Gothic Book"/>
              <a:cs typeface="Franklin Gothic Book"/>
            </a:endParaRPr>
          </a:p>
        </p:txBody>
      </p:sp>
      <p:sp>
        <p:nvSpPr>
          <p:cNvPr id="4" name="Rectangle 3"/>
          <p:cNvSpPr/>
          <p:nvPr/>
        </p:nvSpPr>
        <p:spPr>
          <a:xfrm>
            <a:off x="152400" y="1207478"/>
            <a:ext cx="11887200" cy="3046988"/>
          </a:xfrm>
          <a:prstGeom prst="rect">
            <a:avLst/>
          </a:prstGeom>
        </p:spPr>
        <p:txBody>
          <a:bodyPr wrap="square">
            <a:spAutoFit/>
          </a:bodyPr>
          <a:lstStyle/>
          <a:p>
            <a:r>
              <a:rPr lang="en-US" sz="2400" i="1" u="sng" dirty="0"/>
              <a:t>Describe your Solution </a:t>
            </a:r>
            <a:r>
              <a:rPr lang="en-US" sz="2400" i="1" dirty="0"/>
              <a:t>– We provide an application and website for customers and tailors , where they can connect with each other , and customer can give an request with their own customized preferences , and tailors can set on creating it. </a:t>
            </a:r>
          </a:p>
          <a:p>
            <a:endParaRPr lang="en-IN" sz="2400" i="1" dirty="0"/>
          </a:p>
          <a:p>
            <a:r>
              <a:rPr lang="en-US" sz="2400" i="1" dirty="0"/>
              <a:t>Details of Proof of Concept/MVP (create a prototype if it is an original idea)</a:t>
            </a:r>
          </a:p>
          <a:p>
            <a:endParaRPr lang="en-IN" sz="2400" i="1" dirty="0"/>
          </a:p>
          <a:p>
            <a:r>
              <a:rPr lang="en-IN" sz="2400" i="1" u="sng" dirty="0"/>
              <a:t>What is your value proposition to your client </a:t>
            </a:r>
            <a:r>
              <a:rPr lang="en-IN" sz="2400" i="1" dirty="0"/>
              <a:t>– Delivery of Customized preferences , Normally , customization is for premium customers  but we are offering this to all people. </a:t>
            </a:r>
          </a:p>
        </p:txBody>
      </p:sp>
      <p:sp>
        <p:nvSpPr>
          <p:cNvPr id="3" name="TextBox 2">
            <a:extLst>
              <a:ext uri="{FF2B5EF4-FFF2-40B4-BE49-F238E27FC236}">
                <a16:creationId xmlns:a16="http://schemas.microsoft.com/office/drawing/2014/main" id="{2EB71347-CFF4-4372-A669-FAF593D74A70}"/>
              </a:ext>
            </a:extLst>
          </p:cNvPr>
          <p:cNvSpPr txBox="1"/>
          <p:nvPr/>
        </p:nvSpPr>
        <p:spPr>
          <a:xfrm>
            <a:off x="-9525" y="6216134"/>
            <a:ext cx="2438400" cy="369332"/>
          </a:xfrm>
          <a:prstGeom prst="rect">
            <a:avLst/>
          </a:prstGeom>
          <a:noFill/>
        </p:spPr>
        <p:txBody>
          <a:bodyPr wrap="square" rtlCol="0">
            <a:spAutoFit/>
          </a:bodyPr>
          <a:lstStyle/>
          <a:p>
            <a:r>
              <a:rPr lang="en-IN" b="1" dirty="0"/>
              <a:t>PROTOTYPE AT LAST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a:extLst>
              <a:ext uri="{FF2B5EF4-FFF2-40B4-BE49-F238E27FC236}">
                <a16:creationId xmlns:a16="http://schemas.microsoft.com/office/drawing/2014/main" id="{464A31A8-9B04-4936-906E-71BCA92D8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00" b="30800"/>
          <a:stretch/>
        </p:blipFill>
        <p:spPr bwMode="auto">
          <a:xfrm>
            <a:off x="457200" y="1994255"/>
            <a:ext cx="10120313" cy="3886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7885B2F-70C7-44E8-8ABA-C41BCE42E181}"/>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5080" y="206741"/>
            <a:ext cx="7696200" cy="677108"/>
          </a:xfrm>
          <a:prstGeom prst="rect">
            <a:avLst/>
          </a:prstGeom>
        </p:spPr>
        <p:txBody>
          <a:bodyPr vert="horz" wrap="square" lIns="0" tIns="0" rIns="0" bIns="0" rtlCol="0">
            <a:spAutoFit/>
          </a:bodyPr>
          <a:lstStyle/>
          <a:p>
            <a:r>
              <a:rPr lang="en-US" sz="4400" b="1" spc="10" dirty="0">
                <a:solidFill>
                  <a:srgbClr val="FFFFFF"/>
                </a:solidFill>
                <a:latin typeface="Franklin Gothic Book"/>
                <a:cs typeface="Franklin Gothic Book"/>
              </a:rPr>
              <a:t>Market and Product Positioning</a:t>
            </a:r>
            <a:endParaRPr sz="4400" b="1" dirty="0">
              <a:latin typeface="Franklin Gothic Book"/>
              <a:cs typeface="Franklin Gothic Book"/>
            </a:endParaRPr>
          </a:p>
        </p:txBody>
      </p:sp>
      <p:sp>
        <p:nvSpPr>
          <p:cNvPr id="4" name="text 1"/>
          <p:cNvSpPr txBox="1"/>
          <p:nvPr/>
        </p:nvSpPr>
        <p:spPr>
          <a:xfrm>
            <a:off x="304800" y="1375466"/>
            <a:ext cx="11658600" cy="6496137"/>
          </a:xfrm>
          <a:prstGeom prst="rect">
            <a:avLst/>
          </a:prstGeom>
        </p:spPr>
        <p:txBody>
          <a:bodyPr vert="horz" wrap="square" lIns="0" tIns="0" rIns="0" bIns="0" rtlCol="0">
            <a:spAutoFit/>
          </a:bodyPr>
          <a:lstStyle/>
          <a:p>
            <a:pPr marL="342900" indent="-342900">
              <a:lnSpc>
                <a:spcPct val="150000"/>
              </a:lnSpc>
              <a:buFont typeface="Arial" panose="020B0604020202020204" pitchFamily="34" charset="0"/>
              <a:buChar char="•"/>
            </a:pPr>
            <a:r>
              <a:rPr lang="en-US" sz="2000" spc="10" dirty="0">
                <a:latin typeface="Franklin Gothic Book"/>
              </a:rPr>
              <a:t>Target Customer and Market Size</a:t>
            </a:r>
          </a:p>
          <a:p>
            <a:pPr>
              <a:lnSpc>
                <a:spcPct val="150000"/>
              </a:lnSpc>
            </a:pPr>
            <a:r>
              <a:rPr lang="en-US" sz="2000" i="1" dirty="0"/>
              <a:t>Who are the early adopters? Why will they pay? – Middle class adults after  , They will pay because they are getting customized preferences . </a:t>
            </a:r>
          </a:p>
          <a:p>
            <a:pPr>
              <a:lnSpc>
                <a:spcPct val="150000"/>
              </a:lnSpc>
            </a:pPr>
            <a:r>
              <a:rPr lang="en-US" sz="2000" i="1" spc="10" dirty="0">
                <a:latin typeface="Franklin Gothic Book"/>
              </a:rPr>
              <a:t>Projections on how market will evolve over time? – We are targeting all target groups after particular amount of time.</a:t>
            </a:r>
            <a:endParaRPr lang="en-US" sz="2000" spc="10" dirty="0">
              <a:latin typeface="Franklin Gothic Book"/>
            </a:endParaRPr>
          </a:p>
          <a:p>
            <a:pPr marL="342900" indent="-342900">
              <a:lnSpc>
                <a:spcPct val="150000"/>
              </a:lnSpc>
              <a:buFont typeface="Arial" panose="020B0604020202020204" pitchFamily="34" charset="0"/>
              <a:buChar char="•"/>
            </a:pPr>
            <a:r>
              <a:rPr lang="en-US" sz="2000" spc="10" dirty="0">
                <a:latin typeface="Franklin Gothic Book"/>
              </a:rPr>
              <a:t>Go to Market Strategy</a:t>
            </a:r>
            <a:endParaRPr lang="en-US" sz="2000" i="1" dirty="0"/>
          </a:p>
          <a:p>
            <a:pPr>
              <a:lnSpc>
                <a:spcPct val="150000"/>
              </a:lnSpc>
            </a:pPr>
            <a:r>
              <a:rPr lang="en-US" sz="2000" i="1" spc="10" dirty="0">
                <a:latin typeface="Calibri" panose="020F0502020204030204" pitchFamily="34" charset="0"/>
                <a:cs typeface="Calibri" panose="020F0502020204030204" pitchFamily="34" charset="0"/>
              </a:rPr>
              <a:t>How do you plan to reach out and sell to early adopters? – Social media , Advertising , Door to door contacting of tailors and further networking through their contacts.</a:t>
            </a:r>
          </a:p>
          <a:p>
            <a:pPr>
              <a:lnSpc>
                <a:spcPct val="150000"/>
              </a:lnSpc>
            </a:pPr>
            <a:r>
              <a:rPr lang="en-US" sz="2000" i="1" spc="10" dirty="0">
                <a:latin typeface="Calibri" panose="020F0502020204030204" pitchFamily="34" charset="0"/>
                <a:cs typeface="Calibri" panose="020F0502020204030204" pitchFamily="34" charset="0"/>
              </a:rPr>
              <a:t>What is the initial market potential of the solution?  - Market potential is pretty high as everybody has been adopting  technology and getting into E – Shopping. </a:t>
            </a:r>
          </a:p>
          <a:p>
            <a:pPr>
              <a:lnSpc>
                <a:spcPct val="150000"/>
              </a:lnSpc>
            </a:pPr>
            <a:r>
              <a:rPr lang="en-US" sz="2000" i="1" spc="10" dirty="0">
                <a:latin typeface="Calibri" panose="020F0502020204030204" pitchFamily="34" charset="0"/>
                <a:cs typeface="Calibri" panose="020F0502020204030204" pitchFamily="34" charset="0"/>
              </a:rPr>
              <a:t>How and where will you sell your products and/or services? – We will be selling on the portal after getting their requests. </a:t>
            </a:r>
          </a:p>
          <a:p>
            <a:endParaRPr lang="en-US" sz="2000" dirty="0"/>
          </a:p>
          <a:p>
            <a:pPr marL="342900" indent="-342900">
              <a:lnSpc>
                <a:spcPct val="150000"/>
              </a:lnSpc>
              <a:buFont typeface="Arial" panose="020B0604020202020204" pitchFamily="34" charset="0"/>
              <a:buChar char="•"/>
            </a:pPr>
            <a:endParaRPr lang="en-US" sz="3200" spc="10" dirty="0">
              <a:latin typeface="Franklin Gothic Book"/>
            </a:endParaRPr>
          </a:p>
        </p:txBody>
      </p:sp>
      <p:sp>
        <p:nvSpPr>
          <p:cNvPr id="6" name="text 1"/>
          <p:cNvSpPr txBox="1"/>
          <p:nvPr/>
        </p:nvSpPr>
        <p:spPr>
          <a:xfrm>
            <a:off x="10332975" y="6499244"/>
            <a:ext cx="151965"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6</a:t>
            </a:r>
            <a:endParaRPr sz="2000">
              <a:latin typeface="Franklin Gothic Book"/>
              <a:cs typeface="Franklin Gothic Book"/>
            </a:endParaRPr>
          </a:p>
        </p:txBody>
      </p:sp>
    </p:spTree>
    <p:extLst>
      <p:ext uri="{BB962C8B-B14F-4D97-AF65-F5344CB8AC3E}">
        <p14:creationId xmlns:p14="http://schemas.microsoft.com/office/powerpoint/2010/main" val="326838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85E728-25CC-49FD-90AC-1C07F70F603C}"/>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76200" y="115330"/>
            <a:ext cx="8649940" cy="677108"/>
          </a:xfrm>
          <a:prstGeom prst="rect">
            <a:avLst/>
          </a:prstGeom>
        </p:spPr>
        <p:txBody>
          <a:bodyPr vert="horz" wrap="square" lIns="0" tIns="0" rIns="0" bIns="0" rtlCol="0">
            <a:spAutoFit/>
          </a:bodyPr>
          <a:lstStyle/>
          <a:p>
            <a:r>
              <a:rPr lang="en-US" sz="4400" b="1" spc="10" dirty="0">
                <a:solidFill>
                  <a:srgbClr val="FFFFFF"/>
                </a:solidFill>
                <a:latin typeface="Franklin Gothic Book"/>
                <a:cs typeface="Franklin Gothic Book"/>
              </a:rPr>
              <a:t>Industry and Ecosystem Positioning</a:t>
            </a:r>
            <a:endParaRPr sz="4400" b="1" dirty="0">
              <a:latin typeface="Franklin Gothic Book"/>
              <a:cs typeface="Franklin Gothic Book"/>
            </a:endParaRPr>
          </a:p>
        </p:txBody>
      </p:sp>
      <p:sp>
        <p:nvSpPr>
          <p:cNvPr id="4" name="text 1"/>
          <p:cNvSpPr txBox="1"/>
          <p:nvPr/>
        </p:nvSpPr>
        <p:spPr>
          <a:xfrm>
            <a:off x="152835" y="1109847"/>
            <a:ext cx="11353800" cy="5539978"/>
          </a:xfrm>
          <a:prstGeom prst="rect">
            <a:avLst/>
          </a:prstGeom>
        </p:spPr>
        <p:txBody>
          <a:bodyPr vert="horz" wrap="square" lIns="0" tIns="0" rIns="0" bIns="0" rtlCol="0">
            <a:spAutoFit/>
          </a:bodyPr>
          <a:lstStyle/>
          <a:p>
            <a:pPr marL="142875" algn="just"/>
            <a:r>
              <a:rPr lang="en-US" i="1" spc="10" dirty="0">
                <a:latin typeface="Franklin Gothic Book"/>
              </a:rPr>
              <a:t>What is the recent in the Industry? – Selling on virtual platforms on an all time high , preference of personalization  </a:t>
            </a:r>
          </a:p>
          <a:p>
            <a:pPr marL="142875" algn="just"/>
            <a:r>
              <a:rPr lang="en-US" i="1" spc="10" dirty="0">
                <a:latin typeface="Franklin Gothic Book"/>
              </a:rPr>
              <a:t>What are the key growth trends?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There will be a growing volume of voice search.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AI helps shops learn about shoppers.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On-site personalization uses those insights to create individualized experiences.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Big data plays a big part in creating personalized experiences.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Chatbots improve the shopping experience.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Mobile shopping is still on the move.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More ways to pay.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Headless and API-driven ecommerce allow continued innovation.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Customers respond to video.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Subscriptions keep customers coming back.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Sustainability is becoming more important.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1" u="none" strike="noStrike" cap="none" normalizeH="0" baseline="0" dirty="0">
                <a:ln>
                  <a:noFill/>
                </a:ln>
                <a:effectLst/>
                <a:latin typeface="Gotham"/>
              </a:rPr>
              <a:t>Businesses should optimize digital strategy for conversion.</a:t>
            </a:r>
            <a:r>
              <a:rPr kumimoji="0" lang="en-US" altLang="en-US" b="0" i="1" u="none" strike="noStrike" cap="none" normalizeH="0" baseline="0" dirty="0">
                <a:ln>
                  <a:noFill/>
                </a:ln>
                <a:effectLst/>
              </a:rPr>
              <a:t> </a:t>
            </a:r>
            <a:endParaRPr kumimoji="0" lang="en-US" altLang="en-US" b="0" i="1" u="none" strike="noStrike" cap="none" normalizeH="0" baseline="0" dirty="0">
              <a:ln>
                <a:noFill/>
              </a:ln>
              <a:effectLst/>
              <a:latin typeface="Arial" panose="020B0604020202020204" pitchFamily="34" charset="0"/>
            </a:endParaRPr>
          </a:p>
          <a:p>
            <a:pPr marL="142875" algn="just"/>
            <a:endParaRPr lang="en-US" i="1" spc="10" dirty="0">
              <a:latin typeface="Franklin Gothic Book"/>
            </a:endParaRPr>
          </a:p>
          <a:p>
            <a:pPr marL="142875" algn="just"/>
            <a:r>
              <a:rPr lang="en-US" i="1" spc="10" dirty="0">
                <a:latin typeface="Franklin Gothic Book"/>
              </a:rPr>
              <a:t>Who are the major players and key suppliers? – Major Players – Local tailors and customers</a:t>
            </a:r>
          </a:p>
          <a:p>
            <a:pPr marL="142875" algn="just"/>
            <a:r>
              <a:rPr lang="en-US" i="1" spc="10" dirty="0">
                <a:latin typeface="Franklin Gothic Book"/>
              </a:rPr>
              <a:t>Key Suppliers – Tailors , Boutiques </a:t>
            </a:r>
          </a:p>
          <a:p>
            <a:pPr marL="142875" algn="just"/>
            <a:endParaRPr lang="en-US" i="1" spc="10" dirty="0">
              <a:latin typeface="Franklin Gothic Book"/>
            </a:endParaRPr>
          </a:p>
          <a:p>
            <a:pPr marL="142875"/>
            <a:r>
              <a:rPr lang="en-US" i="1" spc="10" dirty="0">
                <a:latin typeface="Franklin Gothic Book"/>
                <a:cs typeface="Franklin Gothic Book"/>
              </a:rPr>
              <a:t>Key connections that founders already have? – Local Customers and Local Tailors </a:t>
            </a:r>
          </a:p>
          <a:p>
            <a:pPr marL="142875"/>
            <a:r>
              <a:rPr lang="en-US" i="1" spc="10" dirty="0">
                <a:latin typeface="Franklin Gothic Book"/>
                <a:cs typeface="Franklin Gothic Book"/>
              </a:rPr>
              <a:t>Key connections they need to establish? – Non - local Customers </a:t>
            </a:r>
            <a:endParaRPr i="1" dirty="0">
              <a:latin typeface="Franklin Gothic Book"/>
              <a:cs typeface="Franklin Gothic Book"/>
            </a:endParaRPr>
          </a:p>
        </p:txBody>
      </p:sp>
      <p:sp>
        <p:nvSpPr>
          <p:cNvPr id="6" name="text 1"/>
          <p:cNvSpPr txBox="1"/>
          <p:nvPr/>
        </p:nvSpPr>
        <p:spPr>
          <a:xfrm>
            <a:off x="11887200" y="6544127"/>
            <a:ext cx="151965"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6</a:t>
            </a:r>
            <a:endParaRPr sz="2000" dirty="0">
              <a:latin typeface="Franklin Gothic Book"/>
              <a:cs typeface="Franklin Gothic Book"/>
            </a:endParaRPr>
          </a:p>
        </p:txBody>
      </p:sp>
      <p:pic>
        <p:nvPicPr>
          <p:cNvPr id="8194" name="Picture 2">
            <a:extLst>
              <a:ext uri="{FF2B5EF4-FFF2-40B4-BE49-F238E27FC236}">
                <a16:creationId xmlns:a16="http://schemas.microsoft.com/office/drawing/2014/main" id="{F25C9622-5AB5-4FD2-8A55-30EF522D6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49738">
            <a:off x="9222585" y="3263417"/>
            <a:ext cx="4110030" cy="411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25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3B6F42-62B9-4618-B2C9-3535683FF68A}"/>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1"/>
          <p:cNvSpPr txBox="1"/>
          <p:nvPr/>
        </p:nvSpPr>
        <p:spPr>
          <a:xfrm>
            <a:off x="76200" y="218143"/>
            <a:ext cx="8781507" cy="615553"/>
          </a:xfrm>
          <a:prstGeom prst="rect">
            <a:avLst/>
          </a:prstGeom>
        </p:spPr>
        <p:txBody>
          <a:bodyPr vert="horz" wrap="none" lIns="0" tIns="0" rIns="0" bIns="0" rtlCol="0">
            <a:spAutoFit/>
          </a:bodyPr>
          <a:lstStyle/>
          <a:p>
            <a:r>
              <a:rPr lang="en-US" sz="4000" b="1" spc="10" dirty="0">
                <a:solidFill>
                  <a:srgbClr val="FFFFFF"/>
                </a:solidFill>
                <a:latin typeface="Franklin Gothic Book"/>
                <a:cs typeface="Franklin Gothic Book"/>
              </a:rPr>
              <a:t>PESTE Analysis of Business Environment</a:t>
            </a:r>
            <a:endParaRPr sz="4000" b="1" dirty="0">
              <a:latin typeface="Franklin Gothic Book"/>
              <a:cs typeface="Franklin Gothic Book"/>
            </a:endParaRPr>
          </a:p>
        </p:txBody>
      </p:sp>
      <p:sp>
        <p:nvSpPr>
          <p:cNvPr id="6" name="text 1"/>
          <p:cNvSpPr txBox="1"/>
          <p:nvPr/>
        </p:nvSpPr>
        <p:spPr>
          <a:xfrm>
            <a:off x="10332975" y="6499244"/>
            <a:ext cx="151965" cy="307777"/>
          </a:xfrm>
          <a:prstGeom prst="rect">
            <a:avLst/>
          </a:prstGeom>
        </p:spPr>
        <p:txBody>
          <a:bodyPr vert="horz" wrap="none" lIns="0" tIns="0" rIns="0" bIns="0" rtlCol="0">
            <a:spAutoFit/>
          </a:bodyPr>
          <a:lstStyle/>
          <a:p>
            <a:r>
              <a:rPr sz="2000" spc="10" dirty="0">
                <a:solidFill>
                  <a:srgbClr val="9B9B9B"/>
                </a:solidFill>
                <a:latin typeface="Franklin Gothic Book"/>
                <a:cs typeface="Franklin Gothic Book"/>
              </a:rPr>
              <a:t>6</a:t>
            </a:r>
            <a:endParaRPr sz="2000">
              <a:latin typeface="Franklin Gothic Book"/>
              <a:cs typeface="Franklin Gothic Book"/>
            </a:endParaRPr>
          </a:p>
        </p:txBody>
      </p:sp>
      <p:graphicFrame>
        <p:nvGraphicFramePr>
          <p:cNvPr id="7" name="Content Placeholder 4">
            <a:extLst>
              <a:ext uri="{FF2B5EF4-FFF2-40B4-BE49-F238E27FC236}">
                <a16:creationId xmlns:a16="http://schemas.microsoft.com/office/drawing/2014/main" id="{696E668C-8029-F842-91B4-F7D0F175DE07}"/>
              </a:ext>
            </a:extLst>
          </p:cNvPr>
          <p:cNvGraphicFramePr>
            <a:graphicFrameLocks/>
          </p:cNvGraphicFramePr>
          <p:nvPr>
            <p:extLst>
              <p:ext uri="{D42A27DB-BD31-4B8C-83A1-F6EECF244321}">
                <p14:modId xmlns:p14="http://schemas.microsoft.com/office/powerpoint/2010/main" val="4254913479"/>
              </p:ext>
            </p:extLst>
          </p:nvPr>
        </p:nvGraphicFramePr>
        <p:xfrm>
          <a:off x="0" y="1120139"/>
          <a:ext cx="12191999" cy="5780526"/>
        </p:xfrm>
        <a:graphic>
          <a:graphicData uri="http://schemas.openxmlformats.org/drawingml/2006/table">
            <a:tbl>
              <a:tblPr firstRow="1" bandRow="1">
                <a:tableStyleId>{BC89EF96-8CEA-46FF-86C4-4CE0E7609802}</a:tableStyleId>
              </a:tblPr>
              <a:tblGrid>
                <a:gridCol w="1930402">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2095107">
                  <a:extLst>
                    <a:ext uri="{9D8B030D-6E8A-4147-A177-3AD203B41FA5}">
                      <a16:colId xmlns:a16="http://schemas.microsoft.com/office/drawing/2014/main" val="20004"/>
                    </a:ext>
                  </a:extLst>
                </a:gridCol>
                <a:gridCol w="2172090">
                  <a:extLst>
                    <a:ext uri="{9D8B030D-6E8A-4147-A177-3AD203B41FA5}">
                      <a16:colId xmlns:a16="http://schemas.microsoft.com/office/drawing/2014/main" val="20005"/>
                    </a:ext>
                  </a:extLst>
                </a:gridCol>
              </a:tblGrid>
              <a:tr h="814490">
                <a:tc>
                  <a:txBody>
                    <a:bodyPr/>
                    <a:lstStyle/>
                    <a:p>
                      <a:endParaRPr lang="en-US" sz="1400" b="1" dirty="0"/>
                    </a:p>
                  </a:txBody>
                  <a:tcPr/>
                </a:tc>
                <a:tc>
                  <a:txBody>
                    <a:bodyPr/>
                    <a:lstStyle/>
                    <a:p>
                      <a:r>
                        <a:rPr lang="en-US" sz="1400" dirty="0"/>
                        <a:t>POLITICAL (Govt. Policy/ Regulatory)</a:t>
                      </a:r>
                    </a:p>
                  </a:txBody>
                  <a:tcPr/>
                </a:tc>
                <a:tc>
                  <a:txBody>
                    <a:bodyPr/>
                    <a:lstStyle/>
                    <a:p>
                      <a:r>
                        <a:rPr lang="en-US" sz="1400" dirty="0"/>
                        <a:t>ECONOMIC (Growth, Inflation, interest rates etc.)</a:t>
                      </a:r>
                    </a:p>
                  </a:txBody>
                  <a:tcPr/>
                </a:tc>
                <a:tc>
                  <a:txBody>
                    <a:bodyPr/>
                    <a:lstStyle/>
                    <a:p>
                      <a:r>
                        <a:rPr lang="en-US" sz="1400" dirty="0"/>
                        <a:t>SOCIAL ( Behavior changes, Buying patterns)</a:t>
                      </a:r>
                    </a:p>
                  </a:txBody>
                  <a:tcPr/>
                </a:tc>
                <a:tc>
                  <a:txBody>
                    <a:bodyPr/>
                    <a:lstStyle/>
                    <a:p>
                      <a:r>
                        <a:rPr lang="en-US" sz="1400" dirty="0"/>
                        <a:t>TECHNICAL (R&amp;D, Automation,</a:t>
                      </a:r>
                      <a:r>
                        <a:rPr lang="en-US" sz="1400" baseline="0" dirty="0"/>
                        <a:t> Digitization)</a:t>
                      </a:r>
                      <a:endParaRPr lang="en-US" sz="1400" dirty="0"/>
                    </a:p>
                  </a:txBody>
                  <a:tcPr/>
                </a:tc>
                <a:tc>
                  <a:txBody>
                    <a:bodyPr/>
                    <a:lstStyle/>
                    <a:p>
                      <a:r>
                        <a:rPr lang="en-US" sz="1400" dirty="0"/>
                        <a:t>ENVIRONMENTAL (Ecological</a:t>
                      </a:r>
                      <a:r>
                        <a:rPr lang="en-US" sz="1400" baseline="0" dirty="0"/>
                        <a:t> &amp; Environmental changes)</a:t>
                      </a:r>
                      <a:endParaRPr lang="en-US" sz="1400" dirty="0"/>
                    </a:p>
                  </a:txBody>
                  <a:tcPr/>
                </a:tc>
                <a:extLst>
                  <a:ext uri="{0D108BD9-81ED-4DB2-BD59-A6C34878D82A}">
                    <a16:rowId xmlns:a16="http://schemas.microsoft.com/office/drawing/2014/main" val="10000"/>
                  </a:ext>
                </a:extLst>
              </a:tr>
              <a:tr h="2436196">
                <a:tc>
                  <a:txBody>
                    <a:bodyPr/>
                    <a:lstStyle/>
                    <a:p>
                      <a:r>
                        <a:rPr lang="en-US" sz="1400" b="1" dirty="0"/>
                        <a:t>FAVOURABLE</a:t>
                      </a:r>
                    </a:p>
                    <a:p>
                      <a:endParaRPr lang="en-US" sz="1400" b="1" dirty="0"/>
                    </a:p>
                    <a:p>
                      <a:endParaRPr lang="en-US" sz="1400" b="1" dirty="0"/>
                    </a:p>
                  </a:txBody>
                  <a:tcPr/>
                </a:tc>
                <a:tc>
                  <a:txBody>
                    <a:bodyPr/>
                    <a:lstStyle/>
                    <a:p>
                      <a:r>
                        <a:rPr lang="en-US" sz="1600" dirty="0"/>
                        <a:t>1)Government support for increasing penetration </a:t>
                      </a:r>
                    </a:p>
                    <a:p>
                      <a:r>
                        <a:rPr lang="en-US" sz="1600" dirty="0"/>
                        <a:t>2)Tax benefit to corporate</a:t>
                      </a:r>
                    </a:p>
                    <a:p>
                      <a:r>
                        <a:rPr lang="en-US" sz="1600" dirty="0"/>
                        <a:t>3)Foreign investors </a:t>
                      </a:r>
                    </a:p>
                  </a:txBody>
                  <a:tcPr/>
                </a:tc>
                <a:tc>
                  <a:txBody>
                    <a:bodyPr/>
                    <a:lstStyle/>
                    <a:p>
                      <a:r>
                        <a:rPr lang="en-US" sz="1600" dirty="0"/>
                        <a:t>1)Booming Indian Economy </a:t>
                      </a:r>
                    </a:p>
                    <a:p>
                      <a:r>
                        <a:rPr lang="en-US" sz="1600" dirty="0"/>
                        <a:t>2)Increasing Disposable Income</a:t>
                      </a:r>
                    </a:p>
                    <a:p>
                      <a:r>
                        <a:rPr lang="en-US" sz="1600" dirty="0"/>
                        <a:t>3)Changing fashion trends  </a:t>
                      </a:r>
                    </a:p>
                    <a:p>
                      <a:endParaRPr lang="en-US" sz="1800" dirty="0"/>
                    </a:p>
                  </a:txBody>
                  <a:tcPr/>
                </a:tc>
                <a:tc>
                  <a:txBody>
                    <a:bodyPr/>
                    <a:lstStyle/>
                    <a:p>
                      <a:pPr marL="342900" indent="-342900">
                        <a:buAutoNum type="arabicParenR"/>
                      </a:pPr>
                      <a:r>
                        <a:rPr lang="en-US" sz="1600" dirty="0"/>
                        <a:t>Increasing entrepreneurial  mindset.</a:t>
                      </a:r>
                    </a:p>
                    <a:p>
                      <a:pPr marL="342900" indent="-342900">
                        <a:buAutoNum type="arabicParenR"/>
                      </a:pPr>
                      <a:r>
                        <a:rPr lang="en-US" sz="1600" dirty="0"/>
                        <a:t>Ease of doing business </a:t>
                      </a:r>
                    </a:p>
                  </a:txBody>
                  <a:tcPr/>
                </a:tc>
                <a:tc>
                  <a:txBody>
                    <a:bodyPr/>
                    <a:lstStyle/>
                    <a:p>
                      <a:r>
                        <a:rPr lang="en-US" sz="1800" dirty="0"/>
                        <a:t>1</a:t>
                      </a:r>
                      <a:r>
                        <a:rPr lang="en-US" sz="1600" dirty="0"/>
                        <a:t>)Advent of online shopping </a:t>
                      </a:r>
                    </a:p>
                    <a:p>
                      <a:r>
                        <a:rPr lang="en-US" sz="1600" dirty="0"/>
                        <a:t>2) Better E- Commerce site </a:t>
                      </a:r>
                    </a:p>
                    <a:p>
                      <a:r>
                        <a:rPr lang="en-US" sz="1600" dirty="0"/>
                        <a:t>3) Easy interface</a:t>
                      </a:r>
                    </a:p>
                  </a:txBody>
                  <a:tcPr/>
                </a:tc>
                <a:tc>
                  <a:txBody>
                    <a:bodyPr/>
                    <a:lstStyle/>
                    <a:p>
                      <a:pPr marL="0" indent="0" algn="l" defTabSz="914400" rtl="0" eaLnBrk="1" latinLnBrk="0" hangingPunct="1">
                        <a:buNone/>
                      </a:pPr>
                      <a:r>
                        <a:rPr lang="en-US" sz="1600" kern="1200" dirty="0">
                          <a:solidFill>
                            <a:schemeClr val="tx1"/>
                          </a:solidFill>
                          <a:latin typeface="+mn-lt"/>
                          <a:ea typeface="+mn-ea"/>
                          <a:cs typeface="+mn-cs"/>
                        </a:rPr>
                        <a:t>1) No wastage </a:t>
                      </a:r>
                    </a:p>
                  </a:txBody>
                  <a:tcPr/>
                </a:tc>
                <a:extLst>
                  <a:ext uri="{0D108BD9-81ED-4DB2-BD59-A6C34878D82A}">
                    <a16:rowId xmlns:a16="http://schemas.microsoft.com/office/drawing/2014/main" val="10001"/>
                  </a:ext>
                </a:extLst>
              </a:tr>
              <a:tr h="2436196">
                <a:tc>
                  <a:txBody>
                    <a:bodyPr/>
                    <a:lstStyle/>
                    <a:p>
                      <a:r>
                        <a:rPr lang="en-US" sz="1400" b="1" dirty="0"/>
                        <a:t>UNFAVOURABLE</a:t>
                      </a:r>
                    </a:p>
                    <a:p>
                      <a:endParaRPr lang="en-US" sz="1400" b="1" dirty="0"/>
                    </a:p>
                    <a:p>
                      <a:endParaRPr lang="en-US" sz="1400" b="1" dirty="0"/>
                    </a:p>
                  </a:txBody>
                  <a:tcPr/>
                </a:tc>
                <a:tc>
                  <a:txBody>
                    <a:bodyPr/>
                    <a:lstStyle/>
                    <a:p>
                      <a:pPr marL="342900" indent="-342900">
                        <a:buAutoNum type="arabicParenR"/>
                      </a:pPr>
                      <a:r>
                        <a:rPr lang="en-US" sz="1600" dirty="0"/>
                        <a:t>No adequate loss to protect intellectual property right. </a:t>
                      </a:r>
                    </a:p>
                    <a:p>
                      <a:pPr marL="342900" indent="-342900">
                        <a:buAutoNum type="arabicParenR"/>
                      </a:pPr>
                      <a:r>
                        <a:rPr lang="en-US" sz="1600" dirty="0"/>
                        <a:t>Instable government policies </a:t>
                      </a:r>
                    </a:p>
                    <a:p>
                      <a:endParaRPr lang="en-US" sz="1600" dirty="0"/>
                    </a:p>
                  </a:txBody>
                  <a:tcPr/>
                </a:tc>
                <a:tc>
                  <a:txBody>
                    <a:bodyPr/>
                    <a:lstStyle/>
                    <a:p>
                      <a:pPr marL="0" indent="0">
                        <a:buNone/>
                      </a:pPr>
                      <a:r>
                        <a:rPr lang="en-US" sz="1600" dirty="0"/>
                        <a:t>1)Lack of proper human resource </a:t>
                      </a:r>
                    </a:p>
                    <a:p>
                      <a:pPr marL="0" indent="0">
                        <a:buNone/>
                      </a:pPr>
                      <a:r>
                        <a:rPr lang="en-US" sz="1600" dirty="0"/>
                        <a:t>2) Underdeveloped transportation and infrastructure </a:t>
                      </a:r>
                    </a:p>
                    <a:p>
                      <a:pPr marL="0" indent="0">
                        <a:buNone/>
                      </a:pPr>
                      <a:r>
                        <a:rPr lang="en-US" sz="1600" dirty="0"/>
                        <a:t>3)Direct competition with brick and mortar stores and e – commerce competitors </a:t>
                      </a:r>
                    </a:p>
                  </a:txBody>
                  <a:tcPr/>
                </a:tc>
                <a:tc>
                  <a:txBody>
                    <a:bodyPr/>
                    <a:lstStyle/>
                    <a:p>
                      <a:pPr marL="342900" indent="-342900">
                        <a:buAutoNum type="arabicParenR"/>
                      </a:pPr>
                      <a:r>
                        <a:rPr lang="en-US" sz="1600" dirty="0"/>
                        <a:t>Cultural diversity of customers </a:t>
                      </a:r>
                    </a:p>
                    <a:p>
                      <a:pPr marL="342900" indent="-342900">
                        <a:buAutoNum type="arabicParenR"/>
                      </a:pPr>
                      <a:r>
                        <a:rPr lang="en-US" sz="1600" dirty="0"/>
                        <a:t>Absence of touch and feel </a:t>
                      </a:r>
                    </a:p>
                    <a:p>
                      <a:pPr marL="342900" indent="-342900">
                        <a:buAutoNum type="arabicParenR"/>
                      </a:pPr>
                      <a:r>
                        <a:rPr lang="en-US" sz="1600" dirty="0"/>
                        <a:t>Replication of designs </a:t>
                      </a:r>
                    </a:p>
                  </a:txBody>
                  <a:tcPr/>
                </a:tc>
                <a:tc>
                  <a:txBody>
                    <a:bodyPr/>
                    <a:lstStyle/>
                    <a:p>
                      <a:pPr marL="342900" indent="-342900">
                        <a:buAutoNum type="arabicParenR"/>
                      </a:pPr>
                      <a:r>
                        <a:rPr lang="en-US" sz="1600" dirty="0"/>
                        <a:t>Internet connectivity issues in local regions</a:t>
                      </a:r>
                    </a:p>
                    <a:p>
                      <a:pPr marL="342900" indent="-342900">
                        <a:buAutoNum type="arabicParenR"/>
                      </a:pPr>
                      <a:r>
                        <a:rPr lang="en-US" sz="1600" dirty="0"/>
                        <a:t>Payment failures </a:t>
                      </a:r>
                    </a:p>
                    <a:p>
                      <a:pPr marL="342900" indent="-342900">
                        <a:buAutoNum type="arabicParenR"/>
                      </a:pPr>
                      <a:r>
                        <a:rPr lang="en-US" sz="1600" dirty="0"/>
                        <a:t>Faulty payment gateways  </a:t>
                      </a:r>
                    </a:p>
                    <a:p>
                      <a:pPr marL="342900" indent="-342900">
                        <a:buAutoNum type="arabicParenR"/>
                      </a:pPr>
                      <a:endParaRPr lang="en-US" sz="1800" dirty="0"/>
                    </a:p>
                  </a:txBody>
                  <a:tcPr/>
                </a:tc>
                <a:tc>
                  <a:txBody>
                    <a:bodyPr/>
                    <a:lstStyle/>
                    <a:p>
                      <a:r>
                        <a:rPr lang="en-US" sz="1800" dirty="0"/>
                        <a:t>1</a:t>
                      </a:r>
                      <a:r>
                        <a:rPr lang="en-US" sz="1600" kern="1200" dirty="0">
                          <a:solidFill>
                            <a:schemeClr val="tx1"/>
                          </a:solidFill>
                          <a:latin typeface="+mn-lt"/>
                          <a:ea typeface="+mn-ea"/>
                          <a:cs typeface="+mn-cs"/>
                        </a:rPr>
                        <a:t>) Non eco friendly </a:t>
                      </a:r>
                    </a:p>
                  </a:txBody>
                  <a:tcPr/>
                </a:tc>
                <a:extLst>
                  <a:ext uri="{0D108BD9-81ED-4DB2-BD59-A6C34878D82A}">
                    <a16:rowId xmlns:a16="http://schemas.microsoft.com/office/drawing/2014/main" val="10002"/>
                  </a:ext>
                </a:extLst>
              </a:tr>
            </a:tbl>
          </a:graphicData>
        </a:graphic>
      </p:graphicFrame>
      <p:pic>
        <p:nvPicPr>
          <p:cNvPr id="9218" name="Picture 2">
            <a:extLst>
              <a:ext uri="{FF2B5EF4-FFF2-40B4-BE49-F238E27FC236}">
                <a16:creationId xmlns:a16="http://schemas.microsoft.com/office/drawing/2014/main" id="{F8415576-3DC0-46E1-9216-EBFED3DCC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158" b="28114"/>
          <a:stretch/>
        </p:blipFill>
        <p:spPr bwMode="auto">
          <a:xfrm rot="20359104">
            <a:off x="10554991" y="6055708"/>
            <a:ext cx="1936813" cy="7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8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B3039B-EDD8-4122-8782-B3BA8611C152}"/>
              </a:ext>
            </a:extLst>
          </p:cNvPr>
          <p:cNvSpPr/>
          <p:nvPr/>
        </p:nvSpPr>
        <p:spPr>
          <a:xfrm>
            <a:off x="0" y="0"/>
            <a:ext cx="12192000" cy="1066800"/>
          </a:xfrm>
          <a:prstGeom prst="rect">
            <a:avLst/>
          </a:prstGeom>
          <a:solidFill>
            <a:srgbClr val="D2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 1"/>
          <p:cNvSpPr txBox="1"/>
          <p:nvPr/>
        </p:nvSpPr>
        <p:spPr>
          <a:xfrm>
            <a:off x="35560" y="152400"/>
            <a:ext cx="4505465" cy="615553"/>
          </a:xfrm>
          <a:prstGeom prst="rect">
            <a:avLst/>
          </a:prstGeom>
        </p:spPr>
        <p:txBody>
          <a:bodyPr vert="horz" wrap="none" lIns="0" tIns="0" rIns="0" bIns="0" rtlCol="0">
            <a:spAutoFit/>
          </a:bodyPr>
          <a:lstStyle/>
          <a:p>
            <a:pPr algn="ctr"/>
            <a:r>
              <a:rPr lang="en-US" sz="4000" b="1" spc="10" dirty="0">
                <a:solidFill>
                  <a:srgbClr val="FFFFFF"/>
                </a:solidFill>
                <a:latin typeface="Franklin Gothic Book"/>
                <a:cs typeface="Franklin Gothic Book"/>
              </a:rPr>
              <a:t>Competition Analysis</a:t>
            </a:r>
            <a:endParaRPr sz="4000" b="1" dirty="0">
              <a:latin typeface="Franklin Gothic Book"/>
              <a:cs typeface="Franklin Gothic Book"/>
            </a:endParaRPr>
          </a:p>
        </p:txBody>
      </p:sp>
      <p:graphicFrame>
        <p:nvGraphicFramePr>
          <p:cNvPr id="10" name="Table 9"/>
          <p:cNvGraphicFramePr>
            <a:graphicFrameLocks noGrp="1"/>
          </p:cNvGraphicFramePr>
          <p:nvPr>
            <p:extLst>
              <p:ext uri="{D42A27DB-BD31-4B8C-83A1-F6EECF244321}">
                <p14:modId xmlns:p14="http://schemas.microsoft.com/office/powerpoint/2010/main" val="2252753895"/>
              </p:ext>
            </p:extLst>
          </p:nvPr>
        </p:nvGraphicFramePr>
        <p:xfrm>
          <a:off x="0" y="914257"/>
          <a:ext cx="12192000" cy="5943743"/>
        </p:xfrm>
        <a:graphic>
          <a:graphicData uri="http://schemas.openxmlformats.org/drawingml/2006/table">
            <a:tbl>
              <a:tblPr firstRow="1" firstCol="1" bandRow="1">
                <a:tableStyleId>{00A15C55-8517-42AA-B614-E9B94910E393}</a:tableStyleId>
              </a:tblPr>
              <a:tblGrid>
                <a:gridCol w="2050990">
                  <a:extLst>
                    <a:ext uri="{9D8B030D-6E8A-4147-A177-3AD203B41FA5}">
                      <a16:colId xmlns:a16="http://schemas.microsoft.com/office/drawing/2014/main" val="20000"/>
                    </a:ext>
                  </a:extLst>
                </a:gridCol>
                <a:gridCol w="3304374">
                  <a:extLst>
                    <a:ext uri="{9D8B030D-6E8A-4147-A177-3AD203B41FA5}">
                      <a16:colId xmlns:a16="http://schemas.microsoft.com/office/drawing/2014/main" val="20001"/>
                    </a:ext>
                  </a:extLst>
                </a:gridCol>
                <a:gridCol w="3532263">
                  <a:extLst>
                    <a:ext uri="{9D8B030D-6E8A-4147-A177-3AD203B41FA5}">
                      <a16:colId xmlns:a16="http://schemas.microsoft.com/office/drawing/2014/main" val="20002"/>
                    </a:ext>
                  </a:extLst>
                </a:gridCol>
                <a:gridCol w="3304373">
                  <a:extLst>
                    <a:ext uri="{9D8B030D-6E8A-4147-A177-3AD203B41FA5}">
                      <a16:colId xmlns:a16="http://schemas.microsoft.com/office/drawing/2014/main" val="20006"/>
                    </a:ext>
                  </a:extLst>
                </a:gridCol>
              </a:tblGrid>
              <a:tr h="575655">
                <a:tc>
                  <a:txBody>
                    <a:bodyPr/>
                    <a:lstStyle/>
                    <a:p>
                      <a:pPr algn="ctr">
                        <a:lnSpc>
                          <a:spcPct val="107000"/>
                        </a:lnSpc>
                        <a:spcAft>
                          <a:spcPts val="0"/>
                        </a:spcAft>
                      </a:pPr>
                      <a:endParaRPr lang="en-IN" sz="1800" dirty="0">
                        <a:effectLst/>
                        <a:latin typeface="+mn-lt"/>
                        <a:ea typeface="Calibri" panose="020F0502020204030204" pitchFamily="34" charset="0"/>
                        <a:cs typeface="Mangal"/>
                      </a:endParaRPr>
                    </a:p>
                  </a:txBody>
                  <a:tcPr marL="51435" marR="51435" marT="0" marB="0" anchor="ctr">
                    <a:solidFill>
                      <a:schemeClr val="accent1">
                        <a:lumMod val="75000"/>
                      </a:schemeClr>
                    </a:solidFill>
                  </a:tcPr>
                </a:tc>
                <a:tc>
                  <a:txBody>
                    <a:bodyPr/>
                    <a:lstStyle/>
                    <a:p>
                      <a:pPr algn="ctr">
                        <a:lnSpc>
                          <a:spcPct val="107000"/>
                        </a:lnSpc>
                        <a:spcAft>
                          <a:spcPts val="0"/>
                        </a:spcAft>
                      </a:pPr>
                      <a:r>
                        <a:rPr lang="en-US" sz="1800" dirty="0">
                          <a:effectLst/>
                          <a:latin typeface="+mn-lt"/>
                          <a:ea typeface="Calibri" panose="020F0502020204030204" pitchFamily="34" charset="0"/>
                          <a:cs typeface="Mangal"/>
                        </a:rPr>
                        <a:t>Branded retail stores </a:t>
                      </a:r>
                      <a:endParaRPr lang="en-IN" sz="1800" dirty="0">
                        <a:effectLst/>
                        <a:latin typeface="+mn-lt"/>
                        <a:ea typeface="Calibri" panose="020F0502020204030204" pitchFamily="34" charset="0"/>
                        <a:cs typeface="Mangal"/>
                      </a:endParaRPr>
                    </a:p>
                  </a:txBody>
                  <a:tcPr marL="51435" marR="51435" marT="0" marB="0" anchor="ctr">
                    <a:solidFill>
                      <a:schemeClr val="accent1">
                        <a:lumMod val="75000"/>
                      </a:schemeClr>
                    </a:solidFill>
                  </a:tcPr>
                </a:tc>
                <a:tc>
                  <a:txBody>
                    <a:bodyPr/>
                    <a:lstStyle/>
                    <a:p>
                      <a:pPr algn="ctr"/>
                      <a:r>
                        <a:rPr lang="en-US" sz="1800" dirty="0">
                          <a:latin typeface="+mn-lt"/>
                        </a:rPr>
                        <a:t>Local retail stores </a:t>
                      </a:r>
                      <a:endParaRPr lang="en-IN" sz="1800" dirty="0">
                        <a:latin typeface="+mn-lt"/>
                      </a:endParaRPr>
                    </a:p>
                  </a:txBody>
                  <a:tcPr marL="51435" marR="51435" marT="0" marB="0" anchor="ctr">
                    <a:solidFill>
                      <a:schemeClr val="accent1">
                        <a:lumMod val="75000"/>
                      </a:schemeClr>
                    </a:solidFill>
                  </a:tcPr>
                </a:tc>
                <a:tc>
                  <a:txBody>
                    <a:bodyPr/>
                    <a:lstStyle/>
                    <a:p>
                      <a:pPr algn="ctr">
                        <a:lnSpc>
                          <a:spcPct val="107000"/>
                        </a:lnSpc>
                        <a:spcAft>
                          <a:spcPts val="0"/>
                        </a:spcAft>
                      </a:pPr>
                      <a:r>
                        <a:rPr lang="en-US" sz="1800" dirty="0">
                          <a:effectLst/>
                        </a:rPr>
                        <a:t>You</a:t>
                      </a:r>
                      <a:endParaRPr lang="en-IN" sz="1800" dirty="0">
                        <a:effectLst/>
                        <a:latin typeface="+mn-lt"/>
                        <a:ea typeface="Calibri" panose="020F0502020204030204" pitchFamily="34" charset="0"/>
                        <a:cs typeface="Mangal"/>
                      </a:endParaRPr>
                    </a:p>
                  </a:txBody>
                  <a:tcPr marL="51435" marR="51435" marT="0" marB="0" anchor="ctr">
                    <a:solidFill>
                      <a:schemeClr val="accent1">
                        <a:lumMod val="75000"/>
                      </a:schemeClr>
                    </a:solidFill>
                  </a:tcPr>
                </a:tc>
                <a:extLst>
                  <a:ext uri="{0D108BD9-81ED-4DB2-BD59-A6C34878D82A}">
                    <a16:rowId xmlns:a16="http://schemas.microsoft.com/office/drawing/2014/main" val="10000"/>
                  </a:ext>
                </a:extLst>
              </a:tr>
              <a:tr h="1238427">
                <a:tc>
                  <a:txBody>
                    <a:bodyPr/>
                    <a:lstStyle/>
                    <a:p>
                      <a:pPr algn="ctr">
                        <a:lnSpc>
                          <a:spcPct val="107000"/>
                        </a:lnSpc>
                        <a:spcAft>
                          <a:spcPts val="0"/>
                        </a:spcAft>
                      </a:pPr>
                      <a:r>
                        <a:rPr lang="en-US" sz="1800" dirty="0">
                          <a:effectLst/>
                        </a:rPr>
                        <a:t>Strengths</a:t>
                      </a:r>
                      <a:endParaRPr lang="en-IN" sz="1800" dirty="0">
                        <a:effectLst/>
                        <a:latin typeface="Calibri" panose="020F0502020204030204" pitchFamily="34" charset="0"/>
                        <a:ea typeface="Calibri" panose="020F0502020204030204" pitchFamily="34" charset="0"/>
                        <a:cs typeface="Mangal"/>
                      </a:endParaRPr>
                    </a:p>
                  </a:txBody>
                  <a:tcPr marL="51435" marR="51435" marT="0" marB="0" anchor="ctr">
                    <a:solidFill>
                      <a:schemeClr val="accent1">
                        <a:lumMod val="75000"/>
                      </a:schemeClr>
                    </a:solidFill>
                  </a:tcPr>
                </a:tc>
                <a:tc>
                  <a:txBody>
                    <a:bodyPr/>
                    <a:lstStyle/>
                    <a:p>
                      <a:pPr algn="l">
                        <a:lnSpc>
                          <a:spcPct val="107000"/>
                        </a:lnSpc>
                        <a:spcAft>
                          <a:spcPts val="0"/>
                        </a:spcAft>
                      </a:pPr>
                      <a:r>
                        <a:rPr lang="en-US" sz="1800" dirty="0">
                          <a:effectLst/>
                          <a:latin typeface="Calibri" panose="020F0502020204030204" pitchFamily="34" charset="0"/>
                          <a:ea typeface="Calibri" panose="020F0502020204030204" pitchFamily="34" charset="0"/>
                          <a:cs typeface="Mangal"/>
                        </a:rPr>
                        <a:t>1)Branded Names  2)Occupied huge market size </a:t>
                      </a:r>
                    </a:p>
                    <a:p>
                      <a:pPr algn="l">
                        <a:lnSpc>
                          <a:spcPct val="107000"/>
                        </a:lnSpc>
                        <a:spcAft>
                          <a:spcPts val="0"/>
                        </a:spcAft>
                      </a:pPr>
                      <a:r>
                        <a:rPr lang="en-US" sz="1800" dirty="0">
                          <a:effectLst/>
                          <a:latin typeface="Calibri" panose="020F0502020204030204" pitchFamily="34" charset="0"/>
                          <a:ea typeface="Calibri" panose="020F0502020204030204" pitchFamily="34" charset="0"/>
                          <a:cs typeface="Mangal"/>
                        </a:rPr>
                        <a:t>3)Associated with celebrities</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Mangal"/>
                        </a:rPr>
                        <a:t>1)Easy to trust </a:t>
                      </a:r>
                    </a:p>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Mangal"/>
                        </a:rPr>
                        <a:t>2)Local reach </a:t>
                      </a:r>
                    </a:p>
                    <a:p>
                      <a:pPr algn="just">
                        <a:lnSpc>
                          <a:spcPct val="107000"/>
                        </a:lnSpc>
                        <a:spcAft>
                          <a:spcPts val="0"/>
                        </a:spcAft>
                      </a:pPr>
                      <a:endParaRPr lang="en-IN" sz="1800" dirty="0">
                        <a:effectLst/>
                        <a:latin typeface="Calibri" panose="020F0502020204030204" pitchFamily="34" charset="0"/>
                        <a:ea typeface="Calibri" panose="020F0502020204030204" pitchFamily="34" charset="0"/>
                        <a:cs typeface="Mangal"/>
                      </a:endParaRPr>
                    </a:p>
                  </a:txBody>
                  <a:tcPr marL="51435" marR="51435" marT="0" marB="0"/>
                </a:tc>
                <a:tc>
                  <a:txBody>
                    <a:bodyPr/>
                    <a:lstStyle/>
                    <a:p>
                      <a:pPr marL="342900" indent="-342900" algn="just">
                        <a:lnSpc>
                          <a:spcPct val="107000"/>
                        </a:lnSpc>
                        <a:spcAft>
                          <a:spcPts val="0"/>
                        </a:spcAft>
                        <a:buAutoNum type="arabicParenR"/>
                      </a:pPr>
                      <a:r>
                        <a:rPr lang="en-US" sz="1800" dirty="0">
                          <a:effectLst/>
                          <a:latin typeface="Calibri" panose="020F0502020204030204" pitchFamily="34" charset="0"/>
                          <a:ea typeface="Calibri" panose="020F0502020204030204" pitchFamily="34" charset="0"/>
                          <a:cs typeface="Mangal"/>
                        </a:rPr>
                        <a:t>Local reach </a:t>
                      </a:r>
                    </a:p>
                    <a:p>
                      <a:pPr marL="342900" indent="-342900" algn="just">
                        <a:lnSpc>
                          <a:spcPct val="107000"/>
                        </a:lnSpc>
                        <a:spcAft>
                          <a:spcPts val="0"/>
                        </a:spcAft>
                        <a:buAutoNum type="arabicParenR"/>
                      </a:pPr>
                      <a:r>
                        <a:rPr lang="en-US" sz="1800" dirty="0">
                          <a:effectLst/>
                          <a:latin typeface="Calibri" panose="020F0502020204030204" pitchFamily="34" charset="0"/>
                          <a:ea typeface="Calibri" panose="020F0502020204030204" pitchFamily="34" charset="0"/>
                          <a:cs typeface="Mangal"/>
                        </a:rPr>
                        <a:t>Customized clothing </a:t>
                      </a:r>
                    </a:p>
                    <a:p>
                      <a:pPr marL="0" indent="0" algn="just">
                        <a:lnSpc>
                          <a:spcPct val="107000"/>
                        </a:lnSpc>
                        <a:spcAft>
                          <a:spcPts val="0"/>
                        </a:spcAft>
                        <a:buNone/>
                      </a:pPr>
                      <a:endParaRPr lang="en-IN" sz="1800" dirty="0">
                        <a:effectLst/>
                        <a:latin typeface="Calibri" panose="020F0502020204030204" pitchFamily="34" charset="0"/>
                        <a:ea typeface="Calibri" panose="020F0502020204030204" pitchFamily="34" charset="0"/>
                        <a:cs typeface="Mangal"/>
                      </a:endParaRPr>
                    </a:p>
                  </a:txBody>
                  <a:tcPr marL="51435" marR="51435" marT="0" marB="0"/>
                </a:tc>
                <a:extLst>
                  <a:ext uri="{0D108BD9-81ED-4DB2-BD59-A6C34878D82A}">
                    <a16:rowId xmlns:a16="http://schemas.microsoft.com/office/drawing/2014/main" val="10002"/>
                  </a:ext>
                </a:extLst>
              </a:tr>
              <a:tr h="1317980">
                <a:tc>
                  <a:txBody>
                    <a:bodyPr/>
                    <a:lstStyle/>
                    <a:p>
                      <a:pPr algn="ctr">
                        <a:lnSpc>
                          <a:spcPct val="107000"/>
                        </a:lnSpc>
                        <a:spcAft>
                          <a:spcPts val="0"/>
                        </a:spcAft>
                      </a:pPr>
                      <a:r>
                        <a:rPr lang="en-US" sz="1800" dirty="0">
                          <a:effectLst/>
                        </a:rPr>
                        <a:t>Weakness</a:t>
                      </a:r>
                      <a:endParaRPr lang="en-IN" sz="1800" dirty="0">
                        <a:effectLst/>
                        <a:latin typeface="Calibri" panose="020F0502020204030204" pitchFamily="34" charset="0"/>
                        <a:ea typeface="Calibri" panose="020F0502020204030204" pitchFamily="34" charset="0"/>
                        <a:cs typeface="Mangal"/>
                      </a:endParaRPr>
                    </a:p>
                  </a:txBody>
                  <a:tcPr marL="51435" marR="51435" marT="0" marB="0" anchor="ctr">
                    <a:solidFill>
                      <a:schemeClr val="accent1">
                        <a:lumMod val="75000"/>
                      </a:schemeClr>
                    </a:solidFill>
                  </a:tcPr>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Mangal"/>
                        </a:rPr>
                        <a:t>Lack of local reach , lacking customization , lacking particular size estimates </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Mangal"/>
                        </a:rPr>
                        <a:t>Non preference of high end customers </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tc>
                  <a:txBody>
                    <a:bodyPr/>
                    <a:lstStyle/>
                    <a:p>
                      <a:pPr algn="l">
                        <a:lnSpc>
                          <a:spcPct val="107000"/>
                        </a:lnSpc>
                        <a:spcAft>
                          <a:spcPts val="0"/>
                        </a:spcAft>
                      </a:pPr>
                      <a:r>
                        <a:rPr lang="en-US" sz="1800" dirty="0">
                          <a:effectLst/>
                          <a:latin typeface="Calibri" panose="020F0502020204030204" pitchFamily="34" charset="0"/>
                          <a:ea typeface="Calibri" panose="020F0502020204030204" pitchFamily="34" charset="0"/>
                          <a:cs typeface="Mangal"/>
                        </a:rPr>
                        <a:t>1) Lack celebrity endorsements </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extLst>
                  <a:ext uri="{0D108BD9-81ED-4DB2-BD59-A6C34878D82A}">
                    <a16:rowId xmlns:a16="http://schemas.microsoft.com/office/drawing/2014/main" val="10003"/>
                  </a:ext>
                </a:extLst>
              </a:tr>
              <a:tr h="1436868">
                <a:tc>
                  <a:txBody>
                    <a:bodyPr/>
                    <a:lstStyle/>
                    <a:p>
                      <a:pPr algn="ctr">
                        <a:lnSpc>
                          <a:spcPct val="107000"/>
                        </a:lnSpc>
                        <a:spcAft>
                          <a:spcPts val="0"/>
                        </a:spcAft>
                      </a:pPr>
                      <a:r>
                        <a:rPr lang="en-US" sz="1800" dirty="0">
                          <a:effectLst/>
                        </a:rPr>
                        <a:t>Price Point</a:t>
                      </a:r>
                      <a:endParaRPr lang="en-IN" sz="1800" dirty="0">
                        <a:effectLst/>
                        <a:latin typeface="Calibri" panose="020F0502020204030204" pitchFamily="34" charset="0"/>
                        <a:ea typeface="Calibri" panose="020F0502020204030204" pitchFamily="34" charset="0"/>
                        <a:cs typeface="Mangal"/>
                      </a:endParaRPr>
                    </a:p>
                  </a:txBody>
                  <a:tcPr marL="51435" marR="51435" marT="0" marB="0" anchor="ctr">
                    <a:solidFill>
                      <a:schemeClr val="accent1">
                        <a:lumMod val="75000"/>
                      </a:schemeClr>
                    </a:solidFill>
                  </a:tcPr>
                </a:tc>
                <a:tc>
                  <a:txBody>
                    <a:bodyPr/>
                    <a:lstStyle/>
                    <a:p>
                      <a:pPr algn="l">
                        <a:lnSpc>
                          <a:spcPct val="107000"/>
                        </a:lnSpc>
                        <a:spcAft>
                          <a:spcPts val="0"/>
                        </a:spcAft>
                      </a:pPr>
                      <a:r>
                        <a:rPr lang="en-US" sz="1800" b="0" i="0" kern="1200" dirty="0">
                          <a:solidFill>
                            <a:schemeClr val="dk1"/>
                          </a:solidFill>
                          <a:effectLst/>
                          <a:latin typeface="+mn-lt"/>
                          <a:ea typeface="+mn-ea"/>
                          <a:cs typeface="+mn-cs"/>
                        </a:rPr>
                        <a:t>High price and high fashion. </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Mangal"/>
                        </a:rPr>
                        <a:t>Affordable price </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tc>
                  <a:txBody>
                    <a:bodyPr/>
                    <a:lstStyle/>
                    <a:p>
                      <a:pPr algn="l">
                        <a:lnSpc>
                          <a:spcPct val="107000"/>
                        </a:lnSpc>
                        <a:spcAft>
                          <a:spcPts val="0"/>
                        </a:spcAft>
                      </a:pPr>
                      <a:r>
                        <a:rPr lang="en-US" sz="1800" dirty="0">
                          <a:effectLst/>
                          <a:latin typeface="Calibri" panose="020F0502020204030204" pitchFamily="34" charset="0"/>
                          <a:ea typeface="Calibri" panose="020F0502020204030204" pitchFamily="34" charset="0"/>
                          <a:cs typeface="Mangal"/>
                        </a:rPr>
                        <a:t>Price based on customization </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extLst>
                  <a:ext uri="{0D108BD9-81ED-4DB2-BD59-A6C34878D82A}">
                    <a16:rowId xmlns:a16="http://schemas.microsoft.com/office/drawing/2014/main" val="10004"/>
                  </a:ext>
                </a:extLst>
              </a:tr>
              <a:tr h="1374813">
                <a:tc>
                  <a:txBody>
                    <a:bodyPr/>
                    <a:lstStyle/>
                    <a:p>
                      <a:pPr algn="ctr">
                        <a:lnSpc>
                          <a:spcPct val="107000"/>
                        </a:lnSpc>
                        <a:spcAft>
                          <a:spcPts val="0"/>
                        </a:spcAft>
                      </a:pPr>
                      <a:r>
                        <a:rPr lang="en-US" sz="1800" dirty="0">
                          <a:effectLst/>
                        </a:rPr>
                        <a:t>UVP</a:t>
                      </a:r>
                      <a:endParaRPr lang="en-IN" sz="1800" dirty="0">
                        <a:effectLst/>
                        <a:latin typeface="Calibri" panose="020F0502020204030204" pitchFamily="34" charset="0"/>
                        <a:ea typeface="Calibri" panose="020F0502020204030204" pitchFamily="34" charset="0"/>
                        <a:cs typeface="Mangal"/>
                      </a:endParaRPr>
                    </a:p>
                  </a:txBody>
                  <a:tcPr marL="51435" marR="51435" marT="0" marB="0" anchor="ctr">
                    <a:solidFill>
                      <a:schemeClr val="accent1">
                        <a:lumMod val="75000"/>
                      </a:schemeClr>
                    </a:solidFill>
                  </a:tcPr>
                </a:tc>
                <a:tc>
                  <a:txBody>
                    <a:bodyPr/>
                    <a:lstStyle/>
                    <a:p>
                      <a:pPr algn="l">
                        <a:lnSpc>
                          <a:spcPct val="107000"/>
                        </a:lnSpc>
                        <a:spcAft>
                          <a:spcPts val="0"/>
                        </a:spcAft>
                      </a:pPr>
                      <a:r>
                        <a:rPr lang="en-US" sz="1800" b="0" i="0" kern="1200" dirty="0">
                          <a:solidFill>
                            <a:schemeClr val="dk1"/>
                          </a:solidFill>
                          <a:effectLst/>
                          <a:latin typeface="+mn-lt"/>
                          <a:ea typeface="+mn-ea"/>
                          <a:cs typeface="+mn-cs"/>
                        </a:rPr>
                        <a:t>On-trend clothes at affordable prices.</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Mangal"/>
                        </a:rPr>
                        <a:t>Non- mobility issue </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tc>
                  <a:txBody>
                    <a:bodyPr/>
                    <a:lstStyle/>
                    <a:p>
                      <a:pPr algn="just">
                        <a:lnSpc>
                          <a:spcPct val="107000"/>
                        </a:lnSpc>
                        <a:spcAft>
                          <a:spcPts val="0"/>
                        </a:spcAft>
                      </a:pPr>
                      <a:r>
                        <a:rPr lang="en-US" sz="1800" dirty="0">
                          <a:effectLst/>
                          <a:latin typeface="Calibri" panose="020F0502020204030204" pitchFamily="34" charset="0"/>
                          <a:ea typeface="Calibri" panose="020F0502020204030204" pitchFamily="34" charset="0"/>
                          <a:cs typeface="Mangal"/>
                        </a:rPr>
                        <a:t>Non – mobility issue , customized clothes</a:t>
                      </a:r>
                      <a:endParaRPr lang="en-IN" sz="1800" dirty="0">
                        <a:effectLst/>
                        <a:latin typeface="Calibri" panose="020F0502020204030204" pitchFamily="34" charset="0"/>
                        <a:ea typeface="Calibri" panose="020F0502020204030204" pitchFamily="34" charset="0"/>
                        <a:cs typeface="Mangal"/>
                      </a:endParaRPr>
                    </a:p>
                  </a:txBody>
                  <a:tcPr marL="51435" marR="5143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509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1513</TotalTime>
  <Words>1330</Words>
  <Application>Microsoft Office PowerPoint</Application>
  <PresentationFormat>Widescreen</PresentationFormat>
  <Paragraphs>213</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Franklin Gothic Book</vt:lpstr>
      <vt:lpstr>Gotham</vt:lpstr>
      <vt:lpstr>Ink Free</vt:lpstr>
      <vt:lpstr>Mangal</vt:lpstr>
      <vt:lpstr>Rage 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SHALINI</dc:creator>
  <cp:lastModifiedBy>admin</cp:lastModifiedBy>
  <cp:revision>200</cp:revision>
  <dcterms:created xsi:type="dcterms:W3CDTF">2020-01-31T04:46:42Z</dcterms:created>
  <dcterms:modified xsi:type="dcterms:W3CDTF">2021-10-19T06:07:15Z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2020-01-31T00:00:00Z</vt:filetime>
  </property>
  <property fmtid="{D5CDD505-2E9C-101B-9397-08002B2CF9AE}" pid="3" name="LastSaved">
    <vt:filetime>2020-01-31T00:00:00Z</vt:filetime>
  </property>
</Properties>
</file>