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Libre Franklin"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F9C99F-D475-455C-8E33-5233502A26C3}">
  <a:tblStyle styleId="{00F9C99F-D475-455C-8E33-5233502A26C3}" styleName="Table_0">
    <a:wholeTbl>
      <a:tcTxStyle b="off" i="off">
        <a:font>
          <a:latin typeface="Calibri"/>
          <a:ea typeface="Calibri"/>
          <a:cs typeface="Calibr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40000"/>
            </a:schemeClr>
          </a:solidFill>
        </a:fill>
      </a:tcStyle>
    </a:band1H>
    <a:band2H>
      <a:tcTxStyle/>
      <a:tcStyle>
        <a:tcBdr/>
      </a:tcStyle>
    </a:band2H>
    <a:band1V>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74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mt="21999"/>
          </a:blip>
          <a:srcRect l="17286" t="4486" b="21771"/>
          <a:stretch/>
        </p:blipFill>
        <p:spPr>
          <a:xfrm>
            <a:off x="835891" y="30932"/>
            <a:ext cx="17259300" cy="10270733"/>
          </a:xfrm>
          <a:prstGeom prst="rect">
            <a:avLst/>
          </a:prstGeom>
          <a:noFill/>
          <a:ln>
            <a:noFill/>
          </a:ln>
        </p:spPr>
      </p:pic>
      <p:sp>
        <p:nvSpPr>
          <p:cNvPr id="90" name="Google Shape;90;p13"/>
          <p:cNvSpPr/>
          <p:nvPr/>
        </p:nvSpPr>
        <p:spPr>
          <a:xfrm>
            <a:off x="17259300" y="1268083"/>
            <a:ext cx="1028700" cy="8987985"/>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3"/>
          <p:cNvGrpSpPr/>
          <p:nvPr/>
        </p:nvGrpSpPr>
        <p:grpSpPr>
          <a:xfrm>
            <a:off x="2974740" y="3942792"/>
            <a:ext cx="12338520" cy="2401416"/>
            <a:chOff x="2422104" y="2911252"/>
            <a:chExt cx="12338520" cy="2401416"/>
          </a:xfrm>
        </p:grpSpPr>
        <p:grpSp>
          <p:nvGrpSpPr>
            <p:cNvPr id="92" name="Google Shape;92;p13"/>
            <p:cNvGrpSpPr/>
            <p:nvPr/>
          </p:nvGrpSpPr>
          <p:grpSpPr>
            <a:xfrm>
              <a:off x="2422104" y="2911252"/>
              <a:ext cx="11906472" cy="2401416"/>
              <a:chOff x="2422104" y="2911252"/>
              <a:chExt cx="11906472" cy="2401416"/>
            </a:xfrm>
          </p:grpSpPr>
          <p:sp>
            <p:nvSpPr>
              <p:cNvPr id="93" name="Google Shape;93;p13"/>
              <p:cNvSpPr txBox="1"/>
              <p:nvPr/>
            </p:nvSpPr>
            <p:spPr>
              <a:xfrm>
                <a:off x="3686832" y="3215764"/>
                <a:ext cx="10641744" cy="19505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5000" b="0" i="0" u="none" strike="noStrike" cap="none">
                    <a:solidFill>
                      <a:srgbClr val="F0F0EE"/>
                    </a:solidFill>
                    <a:latin typeface="Arial"/>
                    <a:ea typeface="Arial"/>
                    <a:cs typeface="Arial"/>
                    <a:sym typeface="Arial"/>
                  </a:rPr>
                  <a:t>ROBOCOP</a:t>
                </a:r>
                <a:endParaRPr/>
              </a:p>
            </p:txBody>
          </p:sp>
          <p:pic>
            <p:nvPicPr>
              <p:cNvPr id="94" name="Google Shape;94;p13" descr="Robot"/>
              <p:cNvPicPr preferRelativeResize="0"/>
              <p:nvPr/>
            </p:nvPicPr>
            <p:blipFill rotWithShape="1">
              <a:blip r:embed="rId4">
                <a:alphaModFix/>
              </a:blip>
              <a:srcRect/>
              <a:stretch/>
            </p:blipFill>
            <p:spPr>
              <a:xfrm>
                <a:off x="2422104" y="2911252"/>
                <a:ext cx="2401416" cy="2401416"/>
              </a:xfrm>
              <a:prstGeom prst="rect">
                <a:avLst/>
              </a:prstGeom>
              <a:noFill/>
              <a:ln>
                <a:noFill/>
              </a:ln>
            </p:spPr>
          </p:pic>
        </p:grpSp>
        <p:sp>
          <p:nvSpPr>
            <p:cNvPr id="95" name="Google Shape;95;p13"/>
            <p:cNvSpPr txBox="1"/>
            <p:nvPr/>
          </p:nvSpPr>
          <p:spPr>
            <a:xfrm>
              <a:off x="4319464" y="4567436"/>
              <a:ext cx="1044116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lt1"/>
                  </a:solidFill>
                  <a:latin typeface="Calibri"/>
                  <a:ea typeface="Calibri"/>
                  <a:cs typeface="Calibri"/>
                  <a:sym typeface="Calibri"/>
                </a:rPr>
                <a:t>One team. One robot. Limitless possibilities.</a:t>
              </a:r>
              <a:endParaRPr sz="4000">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166"/>
        <p:cNvGrpSpPr/>
        <p:nvPr/>
      </p:nvGrpSpPr>
      <p:grpSpPr>
        <a:xfrm>
          <a:off x="0" y="0"/>
          <a:ext cx="0" cy="0"/>
          <a:chOff x="0" y="0"/>
          <a:chExt cx="0" cy="0"/>
        </a:xfrm>
      </p:grpSpPr>
      <p:sp>
        <p:nvSpPr>
          <p:cNvPr id="167" name="Google Shape;167;p22"/>
          <p:cNvSpPr txBox="1"/>
          <p:nvPr/>
        </p:nvSpPr>
        <p:spPr>
          <a:xfrm>
            <a:off x="3441631" y="127044"/>
            <a:ext cx="14705227" cy="1466684"/>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9799">
                <a:solidFill>
                  <a:srgbClr val="F0F0EE"/>
                </a:solidFill>
                <a:latin typeface="Arial"/>
                <a:ea typeface="Arial"/>
                <a:cs typeface="Arial"/>
                <a:sym typeface="Arial"/>
              </a:rPr>
              <a:t>Competition Analysis</a:t>
            </a:r>
            <a:endParaRPr/>
          </a:p>
        </p:txBody>
      </p:sp>
      <p:graphicFrame>
        <p:nvGraphicFramePr>
          <p:cNvPr id="168" name="Google Shape;168;p22"/>
          <p:cNvGraphicFramePr/>
          <p:nvPr/>
        </p:nvGraphicFramePr>
        <p:xfrm>
          <a:off x="0" y="1720773"/>
          <a:ext cx="3000000" cy="3000000"/>
        </p:xfrm>
        <a:graphic>
          <a:graphicData uri="http://schemas.openxmlformats.org/drawingml/2006/table">
            <a:tbl>
              <a:tblPr firstRow="1" firstCol="1" bandRow="1">
                <a:noFill/>
                <a:tableStyleId>{00F9C99F-D475-455C-8E33-5233502A26C3}</a:tableStyleId>
              </a:tblPr>
              <a:tblGrid>
                <a:gridCol w="2475075">
                  <a:extLst>
                    <a:ext uri="{9D8B030D-6E8A-4147-A177-3AD203B41FA5}">
                      <a16:colId xmlns:a16="http://schemas.microsoft.com/office/drawing/2014/main" val="20000"/>
                    </a:ext>
                  </a:extLst>
                </a:gridCol>
                <a:gridCol w="3987600">
                  <a:extLst>
                    <a:ext uri="{9D8B030D-6E8A-4147-A177-3AD203B41FA5}">
                      <a16:colId xmlns:a16="http://schemas.microsoft.com/office/drawing/2014/main" val="20001"/>
                    </a:ext>
                  </a:extLst>
                </a:gridCol>
                <a:gridCol w="4262625">
                  <a:extLst>
                    <a:ext uri="{9D8B030D-6E8A-4147-A177-3AD203B41FA5}">
                      <a16:colId xmlns:a16="http://schemas.microsoft.com/office/drawing/2014/main" val="20002"/>
                    </a:ext>
                  </a:extLst>
                </a:gridCol>
                <a:gridCol w="3575100">
                  <a:extLst>
                    <a:ext uri="{9D8B030D-6E8A-4147-A177-3AD203B41FA5}">
                      <a16:colId xmlns:a16="http://schemas.microsoft.com/office/drawing/2014/main" val="20003"/>
                    </a:ext>
                  </a:extLst>
                </a:gridCol>
                <a:gridCol w="3987600">
                  <a:extLst>
                    <a:ext uri="{9D8B030D-6E8A-4147-A177-3AD203B41FA5}">
                      <a16:colId xmlns:a16="http://schemas.microsoft.com/office/drawing/2014/main" val="20004"/>
                    </a:ext>
                  </a:extLst>
                </a:gridCol>
              </a:tblGrid>
              <a:tr h="559950">
                <a:tc>
                  <a:txBody>
                    <a:bodyPr/>
                    <a:lstStyle/>
                    <a:p>
                      <a:pPr marL="0" marR="0" lvl="0" indent="0" algn="ctr" rtl="0">
                        <a:lnSpc>
                          <a:spcPct val="107000"/>
                        </a:lnSpc>
                        <a:spcBef>
                          <a:spcPts val="0"/>
                        </a:spcBef>
                        <a:spcAft>
                          <a:spcPts val="0"/>
                        </a:spcAft>
                        <a:buNone/>
                      </a:pPr>
                      <a:endParaRPr sz="1800" u="none" strike="noStrike" cap="none">
                        <a:latin typeface="Calibri"/>
                        <a:ea typeface="Calibri"/>
                        <a:cs typeface="Calibri"/>
                        <a:sym typeface="Calibri"/>
                      </a:endParaRPr>
                    </a:p>
                  </a:txBody>
                  <a:tcPr marL="51425" marR="51425" marT="0" marB="0" anchor="ctr"/>
                </a:tc>
                <a:tc>
                  <a:txBody>
                    <a:bodyPr/>
                    <a:lstStyle/>
                    <a:p>
                      <a:pPr marL="0" marR="0" lvl="0" indent="0" algn="ctr" rtl="0">
                        <a:lnSpc>
                          <a:spcPct val="107000"/>
                        </a:lnSpc>
                        <a:spcBef>
                          <a:spcPts val="0"/>
                        </a:spcBef>
                        <a:spcAft>
                          <a:spcPts val="0"/>
                        </a:spcAft>
                        <a:buNone/>
                      </a:pPr>
                      <a:r>
                        <a:rPr lang="en-US" sz="1800" u="none" strike="noStrike" cap="none"/>
                        <a:t>SPOT DOG- Boston Dynamics</a:t>
                      </a:r>
                      <a:endParaRPr sz="1800" u="none" strike="noStrike" cap="none">
                        <a:latin typeface="Calibri"/>
                        <a:ea typeface="Calibri"/>
                        <a:cs typeface="Calibri"/>
                        <a:sym typeface="Calibri"/>
                      </a:endParaRPr>
                    </a:p>
                  </a:txBody>
                  <a:tcPr marL="51425" marR="51425" marT="0" marB="0" anchor="ctr"/>
                </a:tc>
                <a:tc>
                  <a:txBody>
                    <a:bodyPr/>
                    <a:lstStyle/>
                    <a:p>
                      <a:pPr marL="0" marR="0" lvl="0" indent="0" algn="ctr" rtl="0">
                        <a:spcBef>
                          <a:spcPts val="0"/>
                        </a:spcBef>
                        <a:spcAft>
                          <a:spcPts val="0"/>
                        </a:spcAft>
                        <a:buNone/>
                      </a:pPr>
                      <a:r>
                        <a:rPr lang="en-US" sz="1800" u="none" strike="noStrike" cap="none"/>
                        <a:t>FLIPPY- Miso Robotics</a:t>
                      </a:r>
                      <a:endParaRPr sz="1800" u="none" strike="noStrike" cap="none">
                        <a:latin typeface="Calibri"/>
                        <a:ea typeface="Calibri"/>
                        <a:cs typeface="Calibri"/>
                        <a:sym typeface="Calibri"/>
                      </a:endParaRPr>
                    </a:p>
                  </a:txBody>
                  <a:tcPr marL="51425" marR="51425" marT="0" marB="0" anchor="ctr"/>
                </a:tc>
                <a:tc>
                  <a:txBody>
                    <a:bodyPr/>
                    <a:lstStyle/>
                    <a:p>
                      <a:pPr marL="0" marR="0" lvl="0" indent="0" algn="ctr" rtl="0">
                        <a:lnSpc>
                          <a:spcPct val="107000"/>
                        </a:lnSpc>
                        <a:spcBef>
                          <a:spcPts val="0"/>
                        </a:spcBef>
                        <a:spcAft>
                          <a:spcPts val="0"/>
                        </a:spcAft>
                        <a:buNone/>
                      </a:pPr>
                      <a:r>
                        <a:rPr lang="en-US" sz="1800" u="none" strike="noStrike" cap="none"/>
                        <a:t>SALLY- Chowbotics</a:t>
                      </a:r>
                      <a:endParaRPr sz="1800" u="none" strike="noStrike" cap="none">
                        <a:latin typeface="Calibri"/>
                        <a:ea typeface="Calibri"/>
                        <a:cs typeface="Calibri"/>
                        <a:sym typeface="Calibri"/>
                      </a:endParaRPr>
                    </a:p>
                  </a:txBody>
                  <a:tcPr marL="51425" marR="51425" marT="0" marB="0" anchor="ctr"/>
                </a:tc>
                <a:tc>
                  <a:txBody>
                    <a:bodyPr/>
                    <a:lstStyle/>
                    <a:p>
                      <a:pPr marL="0" marR="0" lvl="0" indent="0" algn="ctr" rtl="0">
                        <a:lnSpc>
                          <a:spcPct val="107000"/>
                        </a:lnSpc>
                        <a:spcBef>
                          <a:spcPts val="0"/>
                        </a:spcBef>
                        <a:spcAft>
                          <a:spcPts val="0"/>
                        </a:spcAft>
                        <a:buNone/>
                      </a:pPr>
                      <a:r>
                        <a:rPr lang="en-US" sz="1800" u="none" strike="noStrike" cap="none"/>
                        <a:t>You</a:t>
                      </a:r>
                      <a:endParaRPr sz="1800" u="none" strike="noStrike" cap="none">
                        <a:latin typeface="Calibri"/>
                        <a:ea typeface="Calibri"/>
                        <a:cs typeface="Calibri"/>
                        <a:sym typeface="Calibri"/>
                      </a:endParaRPr>
                    </a:p>
                  </a:txBody>
                  <a:tcPr marL="51425" marR="51425" marT="0" marB="0" anchor="ctr"/>
                </a:tc>
                <a:extLst>
                  <a:ext uri="{0D108BD9-81ED-4DB2-BD59-A6C34878D82A}">
                    <a16:rowId xmlns:a16="http://schemas.microsoft.com/office/drawing/2014/main" val="10000"/>
                  </a:ext>
                </a:extLst>
              </a:tr>
              <a:tr h="2019175">
                <a:tc>
                  <a:txBody>
                    <a:bodyPr/>
                    <a:lstStyle/>
                    <a:p>
                      <a:pPr marL="0" marR="0" lvl="0" indent="0" algn="ctr" rtl="0">
                        <a:lnSpc>
                          <a:spcPct val="107000"/>
                        </a:lnSpc>
                        <a:spcBef>
                          <a:spcPts val="0"/>
                        </a:spcBef>
                        <a:spcAft>
                          <a:spcPts val="0"/>
                        </a:spcAft>
                        <a:buNone/>
                      </a:pPr>
                      <a:r>
                        <a:rPr lang="en-US" sz="2400" u="none" strike="noStrike" cap="none"/>
                        <a:t>Strengths</a:t>
                      </a:r>
                      <a:endParaRPr sz="2400" u="none" strike="noStrike" cap="none">
                        <a:latin typeface="Calibri"/>
                        <a:ea typeface="Calibri"/>
                        <a:cs typeface="Calibri"/>
                        <a:sym typeface="Calibri"/>
                      </a:endParaRPr>
                    </a:p>
                  </a:txBody>
                  <a:tcPr marL="51425" marR="51425" marT="0" marB="0" anchor="ctr"/>
                </a:tc>
                <a:tc>
                  <a:txBody>
                    <a:bodyPr/>
                    <a:lstStyle/>
                    <a:p>
                      <a:pPr marL="0" marR="0" lvl="0" indent="0" algn="ctr" rtl="0">
                        <a:lnSpc>
                          <a:spcPct val="107000"/>
                        </a:lnSpc>
                        <a:spcBef>
                          <a:spcPts val="0"/>
                        </a:spcBef>
                        <a:spcAft>
                          <a:spcPts val="0"/>
                        </a:spcAft>
                        <a:buNone/>
                      </a:pPr>
                      <a:r>
                        <a:rPr lang="en-US" sz="1800" b="0" u="none" strike="noStrike" cap="none">
                          <a:solidFill>
                            <a:schemeClr val="dk1"/>
                          </a:solidFill>
                        </a:rPr>
                        <a:t>Makes a host of different robots that have human- and animal-like dexterity</a:t>
                      </a:r>
                      <a:endParaRPr sz="1800" u="none" strike="noStrike" cap="none">
                        <a:latin typeface="Calibri"/>
                        <a:ea typeface="Calibri"/>
                        <a:cs typeface="Calibri"/>
                        <a:sym typeface="Calibri"/>
                      </a:endParaRPr>
                    </a:p>
                  </a:txBody>
                  <a:tcPr marL="51425" marR="51425" marT="0" marB="0"/>
                </a:tc>
                <a:tc>
                  <a:txBody>
                    <a:bodyPr/>
                    <a:lstStyle/>
                    <a:p>
                      <a:pPr marL="0" marR="0" lvl="0" indent="0" algn="ctr" rtl="0">
                        <a:lnSpc>
                          <a:spcPct val="107000"/>
                        </a:lnSpc>
                        <a:spcBef>
                          <a:spcPts val="0"/>
                        </a:spcBef>
                        <a:spcAft>
                          <a:spcPts val="0"/>
                        </a:spcAft>
                        <a:buNone/>
                      </a:pPr>
                      <a:r>
                        <a:rPr lang="en-US" sz="1800" u="none" strike="noStrike" cap="none"/>
                        <a:t>Miso can offer Flippy’s to fast food restaurant owners for an estimated $2,000 per month on a subscription basis...A human doing the same job costs $4,000 to $10,000 and up per month, depending on a restaurant's hours and the local minimum wage</a:t>
                      </a:r>
                      <a:endParaRPr sz="1800" u="none" strike="noStrike" cap="none">
                        <a:latin typeface="Calibri"/>
                        <a:ea typeface="Calibri"/>
                        <a:cs typeface="Calibri"/>
                        <a:sym typeface="Calibri"/>
                      </a:endParaRPr>
                    </a:p>
                  </a:txBody>
                  <a:tcPr marL="51425" marR="51425" marT="0" marB="0"/>
                </a:tc>
                <a:tc>
                  <a:txBody>
                    <a:bodyPr/>
                    <a:lstStyle/>
                    <a:p>
                      <a:pPr marL="0" marR="0" lvl="0" indent="0" algn="ctr" rtl="0">
                        <a:lnSpc>
                          <a:spcPct val="107000"/>
                        </a:lnSpc>
                        <a:spcBef>
                          <a:spcPts val="0"/>
                        </a:spcBef>
                        <a:spcAft>
                          <a:spcPts val="0"/>
                        </a:spcAft>
                        <a:buNone/>
                      </a:pPr>
                      <a:r>
                        <a:rPr lang="en-US" sz="1800" u="none" strike="noStrike" cap="none"/>
                        <a:t>Introduced World’s first salad making robot</a:t>
                      </a:r>
                      <a:endParaRPr sz="1800" u="none" strike="noStrike" cap="none">
                        <a:latin typeface="Calibri"/>
                        <a:ea typeface="Calibri"/>
                        <a:cs typeface="Calibri"/>
                        <a:sym typeface="Calibri"/>
                      </a:endParaRPr>
                    </a:p>
                  </a:txBody>
                  <a:tcPr marL="51425" marR="51425" marT="0" marB="0"/>
                </a:tc>
                <a:tc>
                  <a:txBody>
                    <a:bodyPr/>
                    <a:lstStyle/>
                    <a:p>
                      <a:pPr marL="0" marR="0" lvl="0" indent="0" algn="ctr" rtl="0">
                        <a:lnSpc>
                          <a:spcPct val="107000"/>
                        </a:lnSpc>
                        <a:spcBef>
                          <a:spcPts val="0"/>
                        </a:spcBef>
                        <a:spcAft>
                          <a:spcPts val="0"/>
                        </a:spcAft>
                        <a:buNone/>
                      </a:pPr>
                      <a:r>
                        <a:rPr lang="en-US" sz="1800" u="none" strike="noStrike" cap="none"/>
                        <a:t>Expertise in making household robots</a:t>
                      </a:r>
                      <a:endParaRPr sz="18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1282050">
                <a:tc>
                  <a:txBody>
                    <a:bodyPr/>
                    <a:lstStyle/>
                    <a:p>
                      <a:pPr marL="0" marR="0" lvl="0" indent="0" algn="ctr" rtl="0">
                        <a:lnSpc>
                          <a:spcPct val="107000"/>
                        </a:lnSpc>
                        <a:spcBef>
                          <a:spcPts val="0"/>
                        </a:spcBef>
                        <a:spcAft>
                          <a:spcPts val="0"/>
                        </a:spcAft>
                        <a:buNone/>
                      </a:pPr>
                      <a:r>
                        <a:rPr lang="en-US" sz="2400" u="none" strike="noStrike" cap="none"/>
                        <a:t>Weakness</a:t>
                      </a:r>
                      <a:endParaRPr sz="2400" u="none" strike="noStrike" cap="none">
                        <a:latin typeface="Calibri"/>
                        <a:ea typeface="Calibri"/>
                        <a:cs typeface="Calibri"/>
                        <a:sym typeface="Calibri"/>
                      </a:endParaRPr>
                    </a:p>
                  </a:txBody>
                  <a:tcPr marL="51425" marR="51425" marT="0" marB="0" anchor="ctr"/>
                </a:tc>
                <a:tc>
                  <a:txBody>
                    <a:bodyPr/>
                    <a:lstStyle/>
                    <a:p>
                      <a:pPr marL="0" marR="0" lvl="0" indent="0" algn="ctr" rtl="0">
                        <a:lnSpc>
                          <a:spcPct val="107000"/>
                        </a:lnSpc>
                        <a:spcBef>
                          <a:spcPts val="0"/>
                        </a:spcBef>
                        <a:spcAft>
                          <a:spcPts val="0"/>
                        </a:spcAft>
                        <a:buNone/>
                      </a:pPr>
                      <a:r>
                        <a:rPr lang="en-US" sz="1800" b="0" u="none" strike="noStrike" cap="none">
                          <a:solidFill>
                            <a:schemeClr val="dk1"/>
                          </a:solidFill>
                        </a:rPr>
                        <a:t>Boston Dynamics applies closed innovation when generating ideas</a:t>
                      </a:r>
                      <a:endParaRPr sz="1800" u="none" strike="noStrike" cap="none">
                        <a:latin typeface="Calibri"/>
                        <a:ea typeface="Calibri"/>
                        <a:cs typeface="Calibri"/>
                        <a:sym typeface="Calibri"/>
                      </a:endParaRPr>
                    </a:p>
                  </a:txBody>
                  <a:tcPr marL="51425" marR="51425" marT="0" marB="0"/>
                </a:tc>
                <a:tc>
                  <a:txBody>
                    <a:bodyPr/>
                    <a:lstStyle/>
                    <a:p>
                      <a:pPr marL="0" marR="0" lvl="0" indent="0" algn="ctr" rtl="0">
                        <a:lnSpc>
                          <a:spcPct val="107000"/>
                        </a:lnSpc>
                        <a:spcBef>
                          <a:spcPts val="0"/>
                        </a:spcBef>
                        <a:spcAft>
                          <a:spcPts val="0"/>
                        </a:spcAft>
                        <a:buNone/>
                      </a:pPr>
                      <a:r>
                        <a:rPr lang="en-US" sz="1800" u="none" strike="noStrike" cap="none"/>
                        <a:t>The robot's human co-workers weren't able to assemble the burgers as quickly as Flippy could grill the patties</a:t>
                      </a:r>
                      <a:endParaRPr sz="1800" u="none" strike="noStrike" cap="none">
                        <a:latin typeface="Calibri"/>
                        <a:ea typeface="Calibri"/>
                        <a:cs typeface="Calibri"/>
                        <a:sym typeface="Calibri"/>
                      </a:endParaRPr>
                    </a:p>
                  </a:txBody>
                  <a:tcPr marL="51425" marR="51425" marT="0" marB="0"/>
                </a:tc>
                <a:tc>
                  <a:txBody>
                    <a:bodyPr/>
                    <a:lstStyle/>
                    <a:p>
                      <a:pPr marL="0" marR="0" lvl="0" indent="0" algn="ctr" rtl="0">
                        <a:lnSpc>
                          <a:spcPct val="107000"/>
                        </a:lnSpc>
                        <a:spcBef>
                          <a:spcPts val="0"/>
                        </a:spcBef>
                        <a:spcAft>
                          <a:spcPts val="0"/>
                        </a:spcAft>
                        <a:buNone/>
                      </a:pPr>
                      <a:r>
                        <a:rPr lang="en-US" sz="1800" u="none" strike="noStrike" cap="none"/>
                        <a:t>No weakness as this is company’s first robot and is doing amazingly well in the market</a:t>
                      </a:r>
                      <a:endParaRPr sz="1800" u="none" strike="noStrike" cap="none">
                        <a:latin typeface="Calibri"/>
                        <a:ea typeface="Calibri"/>
                        <a:cs typeface="Calibri"/>
                        <a:sym typeface="Calibri"/>
                      </a:endParaRPr>
                    </a:p>
                  </a:txBody>
                  <a:tcPr marL="51425" marR="51425" marT="0" marB="0"/>
                </a:tc>
                <a:tc>
                  <a:txBody>
                    <a:bodyPr/>
                    <a:lstStyle/>
                    <a:p>
                      <a:pPr marL="0" marR="0" lvl="0" indent="0" algn="ctr" rtl="0">
                        <a:lnSpc>
                          <a:spcPct val="107000"/>
                        </a:lnSpc>
                        <a:spcBef>
                          <a:spcPts val="0"/>
                        </a:spcBef>
                        <a:spcAft>
                          <a:spcPts val="0"/>
                        </a:spcAft>
                        <a:buNone/>
                      </a:pPr>
                      <a:r>
                        <a:rPr lang="en-US" sz="1800" u="none" strike="noStrike" cap="none"/>
                        <a:t>Still in the experimenting phase</a:t>
                      </a:r>
                      <a:endParaRPr sz="18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1397675">
                <a:tc>
                  <a:txBody>
                    <a:bodyPr/>
                    <a:lstStyle/>
                    <a:p>
                      <a:pPr marL="0" marR="0" lvl="0" indent="0" algn="ctr" rtl="0">
                        <a:lnSpc>
                          <a:spcPct val="107000"/>
                        </a:lnSpc>
                        <a:spcBef>
                          <a:spcPts val="0"/>
                        </a:spcBef>
                        <a:spcAft>
                          <a:spcPts val="0"/>
                        </a:spcAft>
                        <a:buNone/>
                      </a:pPr>
                      <a:r>
                        <a:rPr lang="en-US" sz="2400" u="none" strike="noStrike" cap="none"/>
                        <a:t>Price Point</a:t>
                      </a:r>
                      <a:endParaRPr sz="2400" u="none" strike="noStrike" cap="none">
                        <a:latin typeface="Calibri"/>
                        <a:ea typeface="Calibri"/>
                        <a:cs typeface="Calibri"/>
                        <a:sym typeface="Calibri"/>
                      </a:endParaRPr>
                    </a:p>
                  </a:txBody>
                  <a:tcPr marL="51425" marR="51425" marT="0" marB="0" anchor="ctr"/>
                </a:tc>
                <a:tc>
                  <a:txBody>
                    <a:bodyPr/>
                    <a:lstStyle/>
                    <a:p>
                      <a:pPr marL="0" marR="0" lvl="0" indent="0" algn="ctr" rtl="0">
                        <a:lnSpc>
                          <a:spcPct val="107000"/>
                        </a:lnSpc>
                        <a:spcBef>
                          <a:spcPts val="0"/>
                        </a:spcBef>
                        <a:spcAft>
                          <a:spcPts val="0"/>
                        </a:spcAft>
                        <a:buNone/>
                      </a:pPr>
                      <a:r>
                        <a:rPr lang="en-US" sz="1800" b="0" u="none" strike="noStrike" cap="none">
                          <a:solidFill>
                            <a:schemeClr val="dk1"/>
                          </a:solidFill>
                        </a:rPr>
                        <a:t>Spot is available to purchase from Boston Dynamics for </a:t>
                      </a:r>
                      <a:r>
                        <a:rPr lang="en-US" sz="1800" b="1" u="none" strike="noStrike" cap="none">
                          <a:solidFill>
                            <a:schemeClr val="dk1"/>
                          </a:solidFill>
                        </a:rPr>
                        <a:t>$74,500</a:t>
                      </a:r>
                      <a:endParaRPr sz="1800" u="none" strike="noStrike" cap="none">
                        <a:latin typeface="Calibri"/>
                        <a:ea typeface="Calibri"/>
                        <a:cs typeface="Calibri"/>
                        <a:sym typeface="Calibri"/>
                      </a:endParaRPr>
                    </a:p>
                  </a:txBody>
                  <a:tcPr marL="51425" marR="51425" marT="0" marB="0"/>
                </a:tc>
                <a:tc>
                  <a:txBody>
                    <a:bodyPr/>
                    <a:lstStyle/>
                    <a:p>
                      <a:pPr marL="0" marR="0" lvl="0" indent="0" algn="ctr" rtl="0">
                        <a:lnSpc>
                          <a:spcPct val="107000"/>
                        </a:lnSpc>
                        <a:spcBef>
                          <a:spcPts val="0"/>
                        </a:spcBef>
                        <a:spcAft>
                          <a:spcPts val="0"/>
                        </a:spcAft>
                        <a:buNone/>
                      </a:pPr>
                      <a:r>
                        <a:rPr lang="en-US" sz="1800" u="none" strike="noStrike" cap="none"/>
                        <a:t>Prices for the contraption (known as the Flippy Robot-on-a-Rail or Flippy ROAR) start at </a:t>
                      </a:r>
                      <a:r>
                        <a:rPr lang="en-US" sz="1800" b="1" u="none" strike="noStrike" cap="none"/>
                        <a:t>$30,000</a:t>
                      </a:r>
                      <a:r>
                        <a:rPr lang="en-US" sz="1800" u="none" strike="noStrike" cap="none"/>
                        <a:t>, though Miso Robotics wants to bring the cost down to </a:t>
                      </a:r>
                      <a:r>
                        <a:rPr lang="en-US" sz="1800" b="1" u="none" strike="noStrike" cap="none"/>
                        <a:t>$20,000 </a:t>
                      </a:r>
                      <a:r>
                        <a:rPr lang="en-US" sz="1800" u="none" strike="noStrike" cap="none"/>
                        <a:t>in the future</a:t>
                      </a:r>
                      <a:endParaRPr sz="1800" u="none" strike="noStrike" cap="none">
                        <a:latin typeface="Calibri"/>
                        <a:ea typeface="Calibri"/>
                        <a:cs typeface="Calibri"/>
                        <a:sym typeface="Calibri"/>
                      </a:endParaRPr>
                    </a:p>
                  </a:txBody>
                  <a:tcPr marL="51425" marR="51425" marT="0" marB="0"/>
                </a:tc>
                <a:tc>
                  <a:txBody>
                    <a:bodyPr/>
                    <a:lstStyle/>
                    <a:p>
                      <a:pPr marL="0" marR="0" lvl="0" indent="0" algn="ctr" rtl="0">
                        <a:lnSpc>
                          <a:spcPct val="107000"/>
                        </a:lnSpc>
                        <a:spcBef>
                          <a:spcPts val="0"/>
                        </a:spcBef>
                        <a:spcAft>
                          <a:spcPts val="0"/>
                        </a:spcAft>
                        <a:buNone/>
                      </a:pPr>
                      <a:r>
                        <a:rPr lang="en-US" sz="1800" b="1" u="none" strike="noStrike" cap="none"/>
                        <a:t>$30,000</a:t>
                      </a:r>
                      <a:endParaRPr sz="1800" b="1" u="none" strike="noStrike" cap="none">
                        <a:latin typeface="Calibri"/>
                        <a:ea typeface="Calibri"/>
                        <a:cs typeface="Calibri"/>
                        <a:sym typeface="Calibri"/>
                      </a:endParaRPr>
                    </a:p>
                  </a:txBody>
                  <a:tcPr marL="51425" marR="51425" marT="0" marB="0"/>
                </a:tc>
                <a:tc>
                  <a:txBody>
                    <a:bodyPr/>
                    <a:lstStyle/>
                    <a:p>
                      <a:pPr marL="0" marR="0" lvl="0" indent="0" algn="ctr" rtl="0">
                        <a:lnSpc>
                          <a:spcPct val="107000"/>
                        </a:lnSpc>
                        <a:spcBef>
                          <a:spcPts val="0"/>
                        </a:spcBef>
                        <a:spcAft>
                          <a:spcPts val="0"/>
                        </a:spcAft>
                        <a:buNone/>
                      </a:pPr>
                      <a:r>
                        <a:rPr lang="en-US" sz="1800" b="1" u="none" strike="noStrike" cap="none"/>
                        <a:t>$25,000</a:t>
                      </a:r>
                      <a:endParaRPr sz="1800" b="1"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3180325">
                <a:tc>
                  <a:txBody>
                    <a:bodyPr/>
                    <a:lstStyle/>
                    <a:p>
                      <a:pPr marL="0" marR="0" lvl="0" indent="0" algn="ctr" rtl="0">
                        <a:lnSpc>
                          <a:spcPct val="107000"/>
                        </a:lnSpc>
                        <a:spcBef>
                          <a:spcPts val="0"/>
                        </a:spcBef>
                        <a:spcAft>
                          <a:spcPts val="0"/>
                        </a:spcAft>
                        <a:buNone/>
                      </a:pPr>
                      <a:r>
                        <a:rPr lang="en-US" sz="2400" u="none" strike="noStrike" cap="none"/>
                        <a:t>UVP</a:t>
                      </a:r>
                      <a:endParaRPr sz="2400" u="none" strike="noStrike" cap="none">
                        <a:latin typeface="Calibri"/>
                        <a:ea typeface="Calibri"/>
                        <a:cs typeface="Calibri"/>
                        <a:sym typeface="Calibri"/>
                      </a:endParaRPr>
                    </a:p>
                  </a:txBody>
                  <a:tcPr marL="51425" marR="51425" marT="0" marB="0" anchor="ctr"/>
                </a:tc>
                <a:tc>
                  <a:txBody>
                    <a:bodyPr/>
                    <a:lstStyle/>
                    <a:p>
                      <a:pPr marL="0" marR="0" lvl="0" indent="0" algn="ctr" rtl="0">
                        <a:lnSpc>
                          <a:spcPct val="107000"/>
                        </a:lnSpc>
                        <a:spcBef>
                          <a:spcPts val="0"/>
                        </a:spcBef>
                        <a:spcAft>
                          <a:spcPts val="0"/>
                        </a:spcAft>
                        <a:buClr>
                          <a:schemeClr val="dk1"/>
                        </a:buClr>
                        <a:buSzPts val="1800"/>
                        <a:buFont typeface="Calibri"/>
                        <a:buNone/>
                      </a:pPr>
                      <a:r>
                        <a:rPr lang="en-US" sz="1800" b="0" u="none" strike="noStrike" cap="none">
                          <a:solidFill>
                            <a:schemeClr val="dk1"/>
                          </a:solidFill>
                        </a:rPr>
                        <a:t>SPOT DOG- Recent development</a:t>
                      </a:r>
                      <a:endParaRPr/>
                    </a:p>
                    <a:p>
                      <a:pPr marL="0" marR="0" lvl="0" indent="0" algn="ctr" rtl="0">
                        <a:lnSpc>
                          <a:spcPct val="107000"/>
                        </a:lnSpc>
                        <a:spcBef>
                          <a:spcPts val="0"/>
                        </a:spcBef>
                        <a:spcAft>
                          <a:spcPts val="0"/>
                        </a:spcAft>
                        <a:buClr>
                          <a:schemeClr val="dk1"/>
                        </a:buClr>
                        <a:buSzPts val="1800"/>
                        <a:buFont typeface="Calibri"/>
                        <a:buNone/>
                      </a:pPr>
                      <a:r>
                        <a:rPr lang="en-US" sz="1800" b="0" u="none" strike="noStrike" cap="none">
                          <a:solidFill>
                            <a:schemeClr val="dk1"/>
                          </a:solidFill>
                        </a:rPr>
                        <a:t>The most advanced robot in the world</a:t>
                      </a:r>
                      <a:endParaRPr sz="1800" u="none" strike="noStrike" cap="none">
                        <a:latin typeface="Calibri"/>
                        <a:ea typeface="Calibri"/>
                        <a:cs typeface="Calibri"/>
                        <a:sym typeface="Calibri"/>
                      </a:endParaRPr>
                    </a:p>
                  </a:txBody>
                  <a:tcPr marL="51425" marR="51425" marT="0" marB="0"/>
                </a:tc>
                <a:tc>
                  <a:txBody>
                    <a:bodyPr/>
                    <a:lstStyle/>
                    <a:p>
                      <a:pPr marL="0" marR="0" lvl="0" indent="0" algn="ctr" rtl="0">
                        <a:lnSpc>
                          <a:spcPct val="107000"/>
                        </a:lnSpc>
                        <a:spcBef>
                          <a:spcPts val="0"/>
                        </a:spcBef>
                        <a:spcAft>
                          <a:spcPts val="0"/>
                        </a:spcAft>
                        <a:buNone/>
                      </a:pPr>
                      <a:r>
                        <a:rPr lang="en-US" sz="1800" u="none" strike="noStrike" cap="none"/>
                        <a:t>The robotic fry cook combined a jointed arm — capable of wielding a spatula or a grill scraper — with cloud-based artificial intelligence (AI) and thermal vision that enabled it to tell whether a burger was raw or well-done. To ensure that all burgers were thoroughly cooked, Flippy would monitor each patty in real time, using a display screen readout to inform its human co-workers when a burger is ready for dressings and a bun.</a:t>
                      </a:r>
                      <a:endParaRPr sz="1800" u="none" strike="noStrike" cap="none">
                        <a:latin typeface="Calibri"/>
                        <a:ea typeface="Calibri"/>
                        <a:cs typeface="Calibri"/>
                        <a:sym typeface="Calibri"/>
                      </a:endParaRPr>
                    </a:p>
                  </a:txBody>
                  <a:tcPr marL="51425" marR="51425" marT="0" marB="0"/>
                </a:tc>
                <a:tc>
                  <a:txBody>
                    <a:bodyPr/>
                    <a:lstStyle/>
                    <a:p>
                      <a:pPr marL="0" marR="0" lvl="0" indent="0" algn="ctr" rtl="0">
                        <a:lnSpc>
                          <a:spcPct val="107000"/>
                        </a:lnSpc>
                        <a:spcBef>
                          <a:spcPts val="0"/>
                        </a:spcBef>
                        <a:spcAft>
                          <a:spcPts val="0"/>
                        </a:spcAft>
                        <a:buNone/>
                      </a:pPr>
                      <a:r>
                        <a:rPr lang="en-US" sz="1800" u="none" strike="noStrike" cap="none"/>
                        <a:t>SALLY- the only salad making robot</a:t>
                      </a:r>
                      <a:endParaRPr sz="1800" u="none" strike="noStrike" cap="none">
                        <a:latin typeface="Calibri"/>
                        <a:ea typeface="Calibri"/>
                        <a:cs typeface="Calibri"/>
                        <a:sym typeface="Calibri"/>
                      </a:endParaRPr>
                    </a:p>
                  </a:txBody>
                  <a:tcPr marL="51425" marR="51425" marT="0" marB="0"/>
                </a:tc>
                <a:tc>
                  <a:txBody>
                    <a:bodyPr/>
                    <a:lstStyle/>
                    <a:p>
                      <a:pPr marL="0" marR="0" lvl="0" indent="0" algn="just" rtl="0">
                        <a:lnSpc>
                          <a:spcPct val="107000"/>
                        </a:lnSpc>
                        <a:spcBef>
                          <a:spcPts val="0"/>
                        </a:spcBef>
                        <a:spcAft>
                          <a:spcPts val="0"/>
                        </a:spcAft>
                        <a:buNone/>
                      </a:pPr>
                      <a:r>
                        <a:rPr lang="en-US" sz="1800" u="none" strike="noStrike" cap="none"/>
                        <a:t>One single robot can do all household activities from cooking to gardening.</a:t>
                      </a:r>
                      <a:endParaRPr sz="18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172"/>
        <p:cNvGrpSpPr/>
        <p:nvPr/>
      </p:nvGrpSpPr>
      <p:grpSpPr>
        <a:xfrm>
          <a:off x="0" y="0"/>
          <a:ext cx="0" cy="0"/>
          <a:chOff x="0" y="0"/>
          <a:chExt cx="0" cy="0"/>
        </a:xfrm>
      </p:grpSpPr>
      <p:sp>
        <p:nvSpPr>
          <p:cNvPr id="173" name="Google Shape;173;p23"/>
          <p:cNvSpPr/>
          <p:nvPr/>
        </p:nvSpPr>
        <p:spPr>
          <a:xfrm>
            <a:off x="1028700" y="0"/>
            <a:ext cx="16230600" cy="8527876"/>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txBox="1"/>
          <p:nvPr/>
        </p:nvSpPr>
        <p:spPr>
          <a:xfrm>
            <a:off x="1028700" y="9294967"/>
            <a:ext cx="16230600" cy="673069"/>
          </a:xfrm>
          <a:prstGeom prst="rect">
            <a:avLst/>
          </a:prstGeom>
          <a:noFill/>
          <a:ln>
            <a:noFill/>
          </a:ln>
        </p:spPr>
        <p:txBody>
          <a:bodyPr spcFirstLastPara="1" wrap="square" lIns="0" tIns="0" rIns="0" bIns="0" anchor="t" anchorCtr="0">
            <a:spAutoFit/>
          </a:bodyPr>
          <a:lstStyle/>
          <a:p>
            <a:pPr marL="0" marR="0" lvl="0" indent="0" algn="ctr" rtl="0">
              <a:lnSpc>
                <a:spcPct val="44545"/>
              </a:lnSpc>
              <a:spcBef>
                <a:spcPts val="0"/>
              </a:spcBef>
              <a:spcAft>
                <a:spcPts val="0"/>
              </a:spcAft>
              <a:buNone/>
            </a:pPr>
            <a:r>
              <a:rPr lang="en-US" sz="8800" b="1">
                <a:solidFill>
                  <a:srgbClr val="F0F0EE"/>
                </a:solidFill>
                <a:latin typeface="Arial"/>
                <a:ea typeface="Arial"/>
                <a:cs typeface="Arial"/>
                <a:sym typeface="Arial"/>
              </a:rPr>
              <a:t>Financial Plan</a:t>
            </a:r>
            <a:endParaRPr/>
          </a:p>
        </p:txBody>
      </p:sp>
      <p:pic>
        <p:nvPicPr>
          <p:cNvPr id="175" name="Google Shape;175;p23"/>
          <p:cNvPicPr preferRelativeResize="0"/>
          <p:nvPr/>
        </p:nvPicPr>
        <p:blipFill rotWithShape="1">
          <a:blip r:embed="rId3">
            <a:alphaModFix/>
          </a:blip>
          <a:srcRect/>
          <a:stretch/>
        </p:blipFill>
        <p:spPr>
          <a:xfrm>
            <a:off x="1223120" y="318964"/>
            <a:ext cx="15913768" cy="7920880"/>
          </a:xfrm>
          <a:prstGeom prst="rect">
            <a:avLst/>
          </a:prstGeom>
          <a:noFill/>
          <a:ln>
            <a:noFill/>
          </a:ln>
        </p:spPr>
      </p:pic>
      <p:sp>
        <p:nvSpPr>
          <p:cNvPr id="176" name="Google Shape;176;p23"/>
          <p:cNvSpPr txBox="1"/>
          <p:nvPr/>
        </p:nvSpPr>
        <p:spPr>
          <a:xfrm>
            <a:off x="9360024" y="318964"/>
            <a:ext cx="3384376" cy="523220"/>
          </a:xfrm>
          <a:prstGeom prst="rect">
            <a:avLst/>
          </a:prstGeom>
          <a:solidFill>
            <a:srgbClr val="DEDAC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ROBOCOP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5AD7E"/>
        </a:solidFill>
        <a:effectLst/>
      </p:bgPr>
    </p:bg>
    <p:spTree>
      <p:nvGrpSpPr>
        <p:cNvPr id="1" name="Shape 180"/>
        <p:cNvGrpSpPr/>
        <p:nvPr/>
      </p:nvGrpSpPr>
      <p:grpSpPr>
        <a:xfrm>
          <a:off x="0" y="0"/>
          <a:ext cx="0" cy="0"/>
          <a:chOff x="0" y="0"/>
          <a:chExt cx="0" cy="0"/>
        </a:xfrm>
      </p:grpSpPr>
      <p:sp>
        <p:nvSpPr>
          <p:cNvPr id="181" name="Google Shape;181;p24"/>
          <p:cNvSpPr/>
          <p:nvPr/>
        </p:nvSpPr>
        <p:spPr>
          <a:xfrm>
            <a:off x="996888" y="4020671"/>
            <a:ext cx="5203899" cy="6266329"/>
          </a:xfrm>
          <a:prstGeom prst="rect">
            <a:avLst/>
          </a:prstGeom>
          <a:solidFill>
            <a:srgbClr val="F0F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24"/>
          <p:cNvGrpSpPr/>
          <p:nvPr/>
        </p:nvGrpSpPr>
        <p:grpSpPr>
          <a:xfrm>
            <a:off x="3144689" y="3566522"/>
            <a:ext cx="908298" cy="908298"/>
            <a:chOff x="0" y="0"/>
            <a:chExt cx="1211064" cy="1211064"/>
          </a:xfrm>
        </p:grpSpPr>
        <p:sp>
          <p:nvSpPr>
            <p:cNvPr id="183" name="Google Shape;183;p24"/>
            <p:cNvSpPr/>
            <p:nvPr/>
          </p:nvSpPr>
          <p:spPr>
            <a:xfrm>
              <a:off x="0" y="0"/>
              <a:ext cx="1211064" cy="1211064"/>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txBox="1"/>
            <p:nvPr/>
          </p:nvSpPr>
          <p:spPr>
            <a:xfrm>
              <a:off x="192738" y="308675"/>
              <a:ext cx="825588" cy="6699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80">
                  <a:solidFill>
                    <a:srgbClr val="31C29F"/>
                  </a:solidFill>
                  <a:latin typeface="Arial"/>
                  <a:ea typeface="Arial"/>
                  <a:cs typeface="Arial"/>
                  <a:sym typeface="Arial"/>
                </a:rPr>
                <a:t>1</a:t>
              </a:r>
              <a:endParaRPr/>
            </a:p>
          </p:txBody>
        </p:sp>
      </p:grpSp>
      <p:grpSp>
        <p:nvGrpSpPr>
          <p:cNvPr id="185" name="Google Shape;185;p24"/>
          <p:cNvGrpSpPr/>
          <p:nvPr/>
        </p:nvGrpSpPr>
        <p:grpSpPr>
          <a:xfrm>
            <a:off x="1282826" y="5062910"/>
            <a:ext cx="5203778" cy="2886505"/>
            <a:chOff x="-380929" y="-28575"/>
            <a:chExt cx="6938370" cy="3848672"/>
          </a:xfrm>
        </p:grpSpPr>
        <p:sp>
          <p:nvSpPr>
            <p:cNvPr id="186" name="Google Shape;186;p24"/>
            <p:cNvSpPr txBox="1"/>
            <p:nvPr/>
          </p:nvSpPr>
          <p:spPr>
            <a:xfrm>
              <a:off x="0" y="-28575"/>
              <a:ext cx="5414177" cy="986081"/>
            </a:xfrm>
            <a:prstGeom prst="rect">
              <a:avLst/>
            </a:prstGeom>
            <a:noFill/>
            <a:ln>
              <a:noFill/>
            </a:ln>
          </p:spPr>
          <p:txBody>
            <a:bodyPr spcFirstLastPara="1" wrap="square" lIns="0" tIns="0" rIns="0" bIns="0" anchor="t" anchorCtr="0">
              <a:spAutoFit/>
            </a:bodyPr>
            <a:lstStyle/>
            <a:p>
              <a:pPr marL="0" marR="0" lvl="0" indent="0" algn="ctr" rtl="0">
                <a:lnSpc>
                  <a:spcPct val="126000"/>
                </a:lnSpc>
                <a:spcBef>
                  <a:spcPts val="0"/>
                </a:spcBef>
                <a:spcAft>
                  <a:spcPts val="0"/>
                </a:spcAft>
                <a:buNone/>
              </a:pPr>
              <a:r>
                <a:rPr lang="en-US" sz="4800" b="1">
                  <a:solidFill>
                    <a:schemeClr val="dk1"/>
                  </a:solidFill>
                  <a:highlight>
                    <a:srgbClr val="FFFF00"/>
                  </a:highlight>
                  <a:latin typeface="Calibri"/>
                  <a:ea typeface="Calibri"/>
                  <a:cs typeface="Calibri"/>
                  <a:sym typeface="Calibri"/>
                </a:rPr>
                <a:t>Key Resources</a:t>
              </a:r>
              <a:endParaRPr sz="4800" u="none">
                <a:solidFill>
                  <a:srgbClr val="17242D"/>
                </a:solidFill>
                <a:latin typeface="Arial"/>
                <a:ea typeface="Arial"/>
                <a:cs typeface="Arial"/>
                <a:sym typeface="Arial"/>
              </a:endParaRPr>
            </a:p>
          </p:txBody>
        </p:sp>
        <p:sp>
          <p:nvSpPr>
            <p:cNvPr id="187" name="Google Shape;187;p24"/>
            <p:cNvSpPr txBox="1"/>
            <p:nvPr/>
          </p:nvSpPr>
          <p:spPr>
            <a:xfrm>
              <a:off x="-380929" y="1899743"/>
              <a:ext cx="6938370" cy="1920354"/>
            </a:xfrm>
            <a:prstGeom prst="rect">
              <a:avLst/>
            </a:prstGeom>
            <a:noFill/>
            <a:ln>
              <a:noFill/>
            </a:ln>
          </p:spPr>
          <p:txBody>
            <a:bodyPr spcFirstLastPara="1" wrap="square" lIns="0" tIns="0" rIns="0" bIns="0" anchor="t" anchorCtr="0">
              <a:spAutoFit/>
            </a:bodyPr>
            <a:lstStyle/>
            <a:p>
              <a:pPr marL="571500" marR="0" lvl="0" indent="-571500" algn="l" rtl="0">
                <a:lnSpc>
                  <a:spcPct val="115343"/>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Motors</a:t>
              </a:r>
              <a:endParaRPr/>
            </a:p>
            <a:p>
              <a:pPr marL="571500" marR="0" lvl="0" indent="-571500" algn="l" rtl="0">
                <a:lnSpc>
                  <a:spcPct val="115343"/>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Intera software</a:t>
              </a:r>
              <a:endParaRPr/>
            </a:p>
            <a:p>
              <a:pPr marL="571500" marR="0" lvl="0" indent="-571500" algn="l" rtl="0">
                <a:lnSpc>
                  <a:spcPct val="102527"/>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Technology expertis</a:t>
              </a:r>
              <a:r>
                <a:rPr lang="en-US" sz="3600">
                  <a:solidFill>
                    <a:schemeClr val="dk1"/>
                  </a:solidFill>
                  <a:latin typeface="Calibri"/>
                  <a:ea typeface="Calibri"/>
                  <a:cs typeface="Calibri"/>
                  <a:sym typeface="Calibri"/>
                </a:rPr>
                <a:t>e</a:t>
              </a:r>
              <a:endParaRPr sz="3200" u="none">
                <a:solidFill>
                  <a:srgbClr val="17242D"/>
                </a:solidFill>
                <a:latin typeface="Arial"/>
                <a:ea typeface="Arial"/>
                <a:cs typeface="Arial"/>
                <a:sym typeface="Arial"/>
              </a:endParaRPr>
            </a:p>
          </p:txBody>
        </p:sp>
      </p:grpSp>
      <p:sp>
        <p:nvSpPr>
          <p:cNvPr id="188" name="Google Shape;188;p24"/>
          <p:cNvSpPr/>
          <p:nvPr/>
        </p:nvSpPr>
        <p:spPr>
          <a:xfrm>
            <a:off x="6542050" y="4020671"/>
            <a:ext cx="5203899" cy="6266329"/>
          </a:xfrm>
          <a:prstGeom prst="rect">
            <a:avLst/>
          </a:prstGeom>
          <a:solidFill>
            <a:srgbClr val="F0F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24"/>
          <p:cNvGrpSpPr/>
          <p:nvPr/>
        </p:nvGrpSpPr>
        <p:grpSpPr>
          <a:xfrm>
            <a:off x="8689851" y="3566522"/>
            <a:ext cx="908298" cy="908298"/>
            <a:chOff x="0" y="0"/>
            <a:chExt cx="1211064" cy="1211064"/>
          </a:xfrm>
        </p:grpSpPr>
        <p:sp>
          <p:nvSpPr>
            <p:cNvPr id="190" name="Google Shape;190;p24"/>
            <p:cNvSpPr/>
            <p:nvPr/>
          </p:nvSpPr>
          <p:spPr>
            <a:xfrm>
              <a:off x="0" y="0"/>
              <a:ext cx="1211064" cy="1211064"/>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txBox="1"/>
            <p:nvPr/>
          </p:nvSpPr>
          <p:spPr>
            <a:xfrm>
              <a:off x="192738" y="308675"/>
              <a:ext cx="825588" cy="6699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80">
                  <a:solidFill>
                    <a:srgbClr val="31C29F"/>
                  </a:solidFill>
                  <a:latin typeface="Arial"/>
                  <a:ea typeface="Arial"/>
                  <a:cs typeface="Arial"/>
                  <a:sym typeface="Arial"/>
                </a:rPr>
                <a:t>2</a:t>
              </a:r>
              <a:endParaRPr/>
            </a:p>
          </p:txBody>
        </p:sp>
      </p:grpSp>
      <p:sp>
        <p:nvSpPr>
          <p:cNvPr id="192" name="Google Shape;192;p24"/>
          <p:cNvSpPr/>
          <p:nvPr/>
        </p:nvSpPr>
        <p:spPr>
          <a:xfrm>
            <a:off x="12055401" y="4020671"/>
            <a:ext cx="5203899" cy="6266329"/>
          </a:xfrm>
          <a:prstGeom prst="rect">
            <a:avLst/>
          </a:prstGeom>
          <a:solidFill>
            <a:srgbClr val="F0F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24"/>
          <p:cNvGrpSpPr/>
          <p:nvPr/>
        </p:nvGrpSpPr>
        <p:grpSpPr>
          <a:xfrm>
            <a:off x="14203202" y="3718640"/>
            <a:ext cx="908298" cy="908298"/>
            <a:chOff x="0" y="0"/>
            <a:chExt cx="1211064" cy="1211064"/>
          </a:xfrm>
        </p:grpSpPr>
        <p:sp>
          <p:nvSpPr>
            <p:cNvPr id="194" name="Google Shape;194;p24"/>
            <p:cNvSpPr/>
            <p:nvPr/>
          </p:nvSpPr>
          <p:spPr>
            <a:xfrm>
              <a:off x="0" y="0"/>
              <a:ext cx="1211064" cy="1211064"/>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txBox="1"/>
            <p:nvPr/>
          </p:nvSpPr>
          <p:spPr>
            <a:xfrm>
              <a:off x="192738" y="308675"/>
              <a:ext cx="825588" cy="6699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80">
                  <a:solidFill>
                    <a:srgbClr val="31C29F"/>
                  </a:solidFill>
                  <a:latin typeface="Arial"/>
                  <a:ea typeface="Arial"/>
                  <a:cs typeface="Arial"/>
                  <a:sym typeface="Arial"/>
                </a:rPr>
                <a:t>3</a:t>
              </a:r>
              <a:endParaRPr/>
            </a:p>
          </p:txBody>
        </p:sp>
      </p:grpSp>
      <p:grpSp>
        <p:nvGrpSpPr>
          <p:cNvPr id="196" name="Google Shape;196;p24"/>
          <p:cNvGrpSpPr/>
          <p:nvPr/>
        </p:nvGrpSpPr>
        <p:grpSpPr>
          <a:xfrm>
            <a:off x="7113684" y="5157984"/>
            <a:ext cx="4370084" cy="5242100"/>
            <a:chOff x="0" y="-28575"/>
            <a:chExt cx="5826778" cy="6989469"/>
          </a:xfrm>
        </p:grpSpPr>
        <p:sp>
          <p:nvSpPr>
            <p:cNvPr id="197" name="Google Shape;197;p24"/>
            <p:cNvSpPr txBox="1"/>
            <p:nvPr/>
          </p:nvSpPr>
          <p:spPr>
            <a:xfrm>
              <a:off x="0" y="-28575"/>
              <a:ext cx="5414177" cy="986081"/>
            </a:xfrm>
            <a:prstGeom prst="rect">
              <a:avLst/>
            </a:prstGeom>
            <a:noFill/>
            <a:ln>
              <a:noFill/>
            </a:ln>
          </p:spPr>
          <p:txBody>
            <a:bodyPr spcFirstLastPara="1" wrap="square" lIns="0" tIns="0" rIns="0" bIns="0" anchor="t" anchorCtr="0">
              <a:spAutoFit/>
            </a:bodyPr>
            <a:lstStyle/>
            <a:p>
              <a:pPr marL="0" marR="0" lvl="0" indent="0" algn="ctr" rtl="0">
                <a:lnSpc>
                  <a:spcPct val="126000"/>
                </a:lnSpc>
                <a:spcBef>
                  <a:spcPts val="0"/>
                </a:spcBef>
                <a:spcAft>
                  <a:spcPts val="0"/>
                </a:spcAft>
                <a:buNone/>
              </a:pPr>
              <a:r>
                <a:rPr lang="en-US" sz="4800" b="1">
                  <a:solidFill>
                    <a:schemeClr val="dk1"/>
                  </a:solidFill>
                  <a:highlight>
                    <a:srgbClr val="FFFF00"/>
                  </a:highlight>
                  <a:latin typeface="Calibri"/>
                  <a:ea typeface="Calibri"/>
                  <a:cs typeface="Calibri"/>
                  <a:sym typeface="Calibri"/>
                </a:rPr>
                <a:t>Key Activities</a:t>
              </a:r>
              <a:endParaRPr sz="4800" u="none">
                <a:solidFill>
                  <a:srgbClr val="17242D"/>
                </a:solidFill>
                <a:latin typeface="Arial"/>
                <a:ea typeface="Arial"/>
                <a:cs typeface="Arial"/>
                <a:sym typeface="Arial"/>
              </a:endParaRPr>
            </a:p>
          </p:txBody>
        </p:sp>
        <p:sp>
          <p:nvSpPr>
            <p:cNvPr id="198" name="Google Shape;198;p24"/>
            <p:cNvSpPr txBox="1"/>
            <p:nvPr/>
          </p:nvSpPr>
          <p:spPr>
            <a:xfrm>
              <a:off x="0" y="1772979"/>
              <a:ext cx="5826778" cy="5187915"/>
            </a:xfrm>
            <a:prstGeom prst="rect">
              <a:avLst/>
            </a:prstGeom>
            <a:noFill/>
            <a:ln>
              <a:noFill/>
            </a:ln>
          </p:spPr>
          <p:txBody>
            <a:bodyPr spcFirstLastPara="1" wrap="square" lIns="0" tIns="0" rIns="0" bIns="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Marketing and Sales</a:t>
              </a:r>
              <a:endParaRPr/>
            </a:p>
            <a:p>
              <a:pPr marL="457200" marR="0" lvl="0" indent="-457200" algn="just" rtl="0">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Logistics</a:t>
              </a:r>
              <a:endParaRPr/>
            </a:p>
            <a:p>
              <a:pPr marL="457200" marR="0" lvl="0" indent="-457200" algn="just" rtl="0">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Distribution</a:t>
              </a:r>
              <a:endParaRPr/>
            </a:p>
            <a:p>
              <a:pPr marL="457200" marR="0" lvl="0" indent="-457200" algn="just" rtl="0">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Customer Support</a:t>
              </a:r>
              <a:endParaRPr/>
            </a:p>
            <a:p>
              <a:pPr marL="457200" marR="0" lvl="0" indent="-457200" algn="just" rtl="0">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Software Development</a:t>
              </a:r>
              <a:endParaRPr/>
            </a:p>
            <a:p>
              <a:pPr marL="457200" marR="0" lvl="0" indent="-457200" algn="just" rtl="0">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Artificial intelligence</a:t>
              </a:r>
              <a:endParaRPr/>
            </a:p>
            <a:p>
              <a:pPr marL="457200" marR="0" lvl="0" indent="-254000" algn="just" rtl="0">
                <a:spcBef>
                  <a:spcPts val="0"/>
                </a:spcBef>
                <a:spcAft>
                  <a:spcPts val="0"/>
                </a:spcAft>
                <a:buClr>
                  <a:schemeClr val="dk1"/>
                </a:buClr>
                <a:buSzPts val="3200"/>
                <a:buFont typeface="Noto Sans Symbols"/>
                <a:buNone/>
              </a:pPr>
              <a:endParaRPr sz="3200">
                <a:solidFill>
                  <a:schemeClr val="dk1"/>
                </a:solidFill>
                <a:latin typeface="Calibri"/>
                <a:ea typeface="Calibri"/>
                <a:cs typeface="Calibri"/>
                <a:sym typeface="Calibri"/>
              </a:endParaRPr>
            </a:p>
            <a:p>
              <a:pPr marL="0" marR="0" lvl="0" indent="0" algn="ctr" rtl="0">
                <a:lnSpc>
                  <a:spcPct val="142016"/>
                </a:lnSpc>
                <a:spcBef>
                  <a:spcPts val="0"/>
                </a:spcBef>
                <a:spcAft>
                  <a:spcPts val="0"/>
                </a:spcAft>
                <a:buNone/>
              </a:pPr>
              <a:endParaRPr sz="2599" u="none">
                <a:solidFill>
                  <a:srgbClr val="17242D"/>
                </a:solidFill>
                <a:latin typeface="Arial"/>
                <a:ea typeface="Arial"/>
                <a:cs typeface="Arial"/>
                <a:sym typeface="Arial"/>
              </a:endParaRPr>
            </a:p>
          </p:txBody>
        </p:sp>
      </p:grpSp>
      <p:grpSp>
        <p:nvGrpSpPr>
          <p:cNvPr id="199" name="Google Shape;199;p24"/>
          <p:cNvGrpSpPr/>
          <p:nvPr/>
        </p:nvGrpSpPr>
        <p:grpSpPr>
          <a:xfrm>
            <a:off x="12627034" y="5157984"/>
            <a:ext cx="4092445" cy="2774632"/>
            <a:chOff x="0" y="-28575"/>
            <a:chExt cx="5456593" cy="3699510"/>
          </a:xfrm>
        </p:grpSpPr>
        <p:sp>
          <p:nvSpPr>
            <p:cNvPr id="200" name="Google Shape;200;p24"/>
            <p:cNvSpPr txBox="1"/>
            <p:nvPr/>
          </p:nvSpPr>
          <p:spPr>
            <a:xfrm>
              <a:off x="0" y="-28575"/>
              <a:ext cx="5414177" cy="986081"/>
            </a:xfrm>
            <a:prstGeom prst="rect">
              <a:avLst/>
            </a:prstGeom>
            <a:noFill/>
            <a:ln>
              <a:noFill/>
            </a:ln>
          </p:spPr>
          <p:txBody>
            <a:bodyPr spcFirstLastPara="1" wrap="square" lIns="0" tIns="0" rIns="0" bIns="0" anchor="t" anchorCtr="0">
              <a:spAutoFit/>
            </a:bodyPr>
            <a:lstStyle/>
            <a:p>
              <a:pPr marL="0" marR="0" lvl="0" indent="0" algn="ctr" rtl="0">
                <a:lnSpc>
                  <a:spcPct val="126000"/>
                </a:lnSpc>
                <a:spcBef>
                  <a:spcPts val="0"/>
                </a:spcBef>
                <a:spcAft>
                  <a:spcPts val="0"/>
                </a:spcAft>
                <a:buNone/>
              </a:pPr>
              <a:r>
                <a:rPr lang="en-US" sz="4800" b="1">
                  <a:solidFill>
                    <a:schemeClr val="dk1"/>
                  </a:solidFill>
                  <a:highlight>
                    <a:srgbClr val="FFFF00"/>
                  </a:highlight>
                  <a:latin typeface="Calibri"/>
                  <a:ea typeface="Calibri"/>
                  <a:cs typeface="Calibri"/>
                  <a:sym typeface="Calibri"/>
                </a:rPr>
                <a:t>Key Milestones</a:t>
              </a:r>
              <a:endParaRPr sz="4800" u="none">
                <a:solidFill>
                  <a:srgbClr val="17242D"/>
                </a:solidFill>
                <a:latin typeface="Arial"/>
                <a:ea typeface="Arial"/>
                <a:cs typeface="Arial"/>
                <a:sym typeface="Arial"/>
              </a:endParaRPr>
            </a:p>
          </p:txBody>
        </p:sp>
        <p:sp>
          <p:nvSpPr>
            <p:cNvPr id="201" name="Google Shape;201;p24"/>
            <p:cNvSpPr txBox="1"/>
            <p:nvPr/>
          </p:nvSpPr>
          <p:spPr>
            <a:xfrm>
              <a:off x="42416" y="1772979"/>
              <a:ext cx="5414177" cy="1897956"/>
            </a:xfrm>
            <a:prstGeom prst="rect">
              <a:avLst/>
            </a:prstGeom>
            <a:noFill/>
            <a:ln>
              <a:noFill/>
            </a:ln>
          </p:spPr>
          <p:txBody>
            <a:bodyPr spcFirstLastPara="1" wrap="square" lIns="0" tIns="0" rIns="0" bIns="0" anchor="t" anchorCtr="0">
              <a:spAutoFit/>
            </a:bodyPr>
            <a:lstStyle/>
            <a:p>
              <a:pPr marL="457200" marR="0" lvl="0" indent="-457200" algn="l" rtl="0">
                <a:lnSpc>
                  <a:spcPct val="115343"/>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Attracting Large Customer base</a:t>
              </a:r>
              <a:endParaRPr/>
            </a:p>
            <a:p>
              <a:pPr marL="457200" marR="0" lvl="0" indent="-457200" algn="l" rtl="0">
                <a:lnSpc>
                  <a:spcPct val="115343"/>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 Gain huge popularity</a:t>
              </a:r>
              <a:endParaRPr sz="3200" u="none">
                <a:solidFill>
                  <a:srgbClr val="17242D"/>
                </a:solidFill>
                <a:latin typeface="Arial"/>
                <a:ea typeface="Arial"/>
                <a:cs typeface="Arial"/>
                <a:sym typeface="Arial"/>
              </a:endParaRPr>
            </a:p>
          </p:txBody>
        </p:sp>
      </p:grpSp>
      <p:sp>
        <p:nvSpPr>
          <p:cNvPr id="202" name="Google Shape;202;p24"/>
          <p:cNvSpPr txBox="1"/>
          <p:nvPr/>
        </p:nvSpPr>
        <p:spPr>
          <a:xfrm>
            <a:off x="1012794" y="1266896"/>
            <a:ext cx="16262412" cy="12483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600" b="1">
                <a:solidFill>
                  <a:srgbClr val="F0F0EE"/>
                </a:solidFill>
                <a:latin typeface="Arial"/>
                <a:ea typeface="Arial"/>
                <a:cs typeface="Arial"/>
                <a:sym typeface="Arial"/>
              </a:rPr>
              <a:t>Operational Plan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0EE"/>
        </a:solidFill>
        <a:effectLst/>
      </p:bgPr>
    </p:bg>
    <p:spTree>
      <p:nvGrpSpPr>
        <p:cNvPr id="1" name="Shape 206"/>
        <p:cNvGrpSpPr/>
        <p:nvPr/>
      </p:nvGrpSpPr>
      <p:grpSpPr>
        <a:xfrm>
          <a:off x="0" y="0"/>
          <a:ext cx="0" cy="0"/>
          <a:chOff x="0" y="0"/>
          <a:chExt cx="0" cy="0"/>
        </a:xfrm>
      </p:grpSpPr>
      <p:sp>
        <p:nvSpPr>
          <p:cNvPr id="207" name="Google Shape;207;p25"/>
          <p:cNvSpPr/>
          <p:nvPr/>
        </p:nvSpPr>
        <p:spPr>
          <a:xfrm>
            <a:off x="1028700" y="1815209"/>
            <a:ext cx="17259300" cy="2608211"/>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p:nvPr/>
        </p:nvSpPr>
        <p:spPr>
          <a:xfrm>
            <a:off x="826732" y="2723341"/>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p:nvPr/>
        </p:nvSpPr>
        <p:spPr>
          <a:xfrm>
            <a:off x="1028700" y="4623521"/>
            <a:ext cx="17259300" cy="2608211"/>
          </a:xfrm>
          <a:prstGeom prst="rect">
            <a:avLst/>
          </a:prstGeom>
          <a:solidFill>
            <a:srgbClr val="1724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25"/>
          <p:cNvSpPr/>
          <p:nvPr/>
        </p:nvSpPr>
        <p:spPr>
          <a:xfrm>
            <a:off x="1028700" y="7431833"/>
            <a:ext cx="17259300" cy="2608211"/>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5"/>
          <p:cNvSpPr/>
          <p:nvPr/>
        </p:nvSpPr>
        <p:spPr>
          <a:xfrm>
            <a:off x="826732" y="5675669"/>
            <a:ext cx="403935" cy="403935"/>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a:off x="826732" y="8267957"/>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txBox="1"/>
          <p:nvPr/>
        </p:nvSpPr>
        <p:spPr>
          <a:xfrm>
            <a:off x="1230667" y="304186"/>
            <a:ext cx="16526180" cy="1239122"/>
          </a:xfrm>
          <a:prstGeom prst="rect">
            <a:avLst/>
          </a:prstGeom>
          <a:noFill/>
          <a:ln>
            <a:noFill/>
          </a:ln>
        </p:spPr>
        <p:txBody>
          <a:bodyPr spcFirstLastPara="1" wrap="square" lIns="91425" tIns="45700" rIns="91425" bIns="45700" anchor="t" anchorCtr="0">
            <a:spAutoFit/>
          </a:bodyPr>
          <a:lstStyle/>
          <a:p>
            <a:pPr marL="0" marR="0" lvl="0" indent="0" algn="ctr" rtl="0">
              <a:lnSpc>
                <a:spcPct val="160000"/>
              </a:lnSpc>
              <a:spcBef>
                <a:spcPts val="0"/>
              </a:spcBef>
              <a:spcAft>
                <a:spcPts val="0"/>
              </a:spcAft>
              <a:buNone/>
            </a:pPr>
            <a:r>
              <a:rPr lang="en-US" sz="6000" b="1">
                <a:solidFill>
                  <a:schemeClr val="dk1"/>
                </a:solidFill>
                <a:latin typeface="Arial"/>
                <a:ea typeface="Arial"/>
                <a:cs typeface="Arial"/>
                <a:sym typeface="Arial"/>
              </a:rPr>
              <a:t>What are our targets for the next 12 months??</a:t>
            </a:r>
            <a:endParaRPr/>
          </a:p>
        </p:txBody>
      </p:sp>
      <p:sp>
        <p:nvSpPr>
          <p:cNvPr id="214" name="Google Shape;214;p25"/>
          <p:cNvSpPr txBox="1"/>
          <p:nvPr/>
        </p:nvSpPr>
        <p:spPr>
          <a:xfrm>
            <a:off x="1583160" y="2351548"/>
            <a:ext cx="12169353"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chemeClr val="lt1"/>
                </a:solidFill>
                <a:latin typeface="Calibri"/>
                <a:ea typeface="Calibri"/>
                <a:cs typeface="Calibri"/>
                <a:sym typeface="Calibri"/>
              </a:rPr>
              <a:t>Leadership in the SMB market</a:t>
            </a:r>
            <a:endParaRPr/>
          </a:p>
          <a:p>
            <a:pPr marL="0" marR="0" lvl="0" indent="0" algn="l" rtl="0">
              <a:spcBef>
                <a:spcPts val="0"/>
              </a:spcBef>
              <a:spcAft>
                <a:spcPts val="0"/>
              </a:spcAft>
              <a:buNone/>
            </a:pPr>
            <a:endParaRPr sz="6000">
              <a:solidFill>
                <a:schemeClr val="lt1"/>
              </a:solidFill>
              <a:latin typeface="Calibri"/>
              <a:ea typeface="Calibri"/>
              <a:cs typeface="Calibri"/>
              <a:sym typeface="Calibri"/>
            </a:endParaRPr>
          </a:p>
        </p:txBody>
      </p:sp>
      <p:sp>
        <p:nvSpPr>
          <p:cNvPr id="215" name="Google Shape;215;p25"/>
          <p:cNvSpPr txBox="1"/>
          <p:nvPr/>
        </p:nvSpPr>
        <p:spPr>
          <a:xfrm>
            <a:off x="1788604" y="5276082"/>
            <a:ext cx="1216935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a:solidFill>
                  <a:schemeClr val="lt1"/>
                </a:solidFill>
                <a:latin typeface="Calibri"/>
                <a:ea typeface="Calibri"/>
                <a:cs typeface="Calibri"/>
                <a:sym typeface="Calibri"/>
              </a:rPr>
              <a:t>Building the brand </a:t>
            </a:r>
            <a:endParaRPr/>
          </a:p>
          <a:p>
            <a:pPr marL="0" marR="0" lvl="0" indent="0" algn="l" rtl="0">
              <a:spcBef>
                <a:spcPts val="0"/>
              </a:spcBef>
              <a:spcAft>
                <a:spcPts val="0"/>
              </a:spcAft>
              <a:buNone/>
            </a:pPr>
            <a:endParaRPr sz="6600">
              <a:solidFill>
                <a:schemeClr val="lt1"/>
              </a:solidFill>
              <a:latin typeface="Calibri"/>
              <a:ea typeface="Calibri"/>
              <a:cs typeface="Calibri"/>
              <a:sym typeface="Calibri"/>
            </a:endParaRPr>
          </a:p>
        </p:txBody>
      </p:sp>
      <p:sp>
        <p:nvSpPr>
          <p:cNvPr id="216" name="Google Shape;216;p25"/>
          <p:cNvSpPr txBox="1"/>
          <p:nvPr/>
        </p:nvSpPr>
        <p:spPr>
          <a:xfrm>
            <a:off x="1799184" y="7959087"/>
            <a:ext cx="12169353"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chemeClr val="lt1"/>
                </a:solidFill>
                <a:latin typeface="Calibri"/>
                <a:ea typeface="Calibri"/>
                <a:cs typeface="Calibri"/>
                <a:sym typeface="Calibri"/>
              </a:rPr>
              <a:t>Becoming data-driven</a:t>
            </a:r>
            <a:endParaRPr/>
          </a:p>
          <a:p>
            <a:pPr marL="0" marR="0" lvl="0" indent="0" algn="l" rtl="0">
              <a:spcBef>
                <a:spcPts val="0"/>
              </a:spcBef>
              <a:spcAft>
                <a:spcPts val="0"/>
              </a:spcAft>
              <a:buNone/>
            </a:pPr>
            <a:endParaRPr sz="60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220"/>
        <p:cNvGrpSpPr/>
        <p:nvPr/>
      </p:nvGrpSpPr>
      <p:grpSpPr>
        <a:xfrm>
          <a:off x="0" y="0"/>
          <a:ext cx="0" cy="0"/>
          <a:chOff x="0" y="0"/>
          <a:chExt cx="0" cy="0"/>
        </a:xfrm>
      </p:grpSpPr>
      <p:sp>
        <p:nvSpPr>
          <p:cNvPr id="221" name="Google Shape;221;p26"/>
          <p:cNvSpPr/>
          <p:nvPr/>
        </p:nvSpPr>
        <p:spPr>
          <a:xfrm>
            <a:off x="8351912" y="1267113"/>
            <a:ext cx="9936088" cy="7637152"/>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txBox="1"/>
          <p:nvPr/>
        </p:nvSpPr>
        <p:spPr>
          <a:xfrm>
            <a:off x="503040" y="2479204"/>
            <a:ext cx="7597723" cy="3924151"/>
          </a:xfrm>
          <a:prstGeom prst="rect">
            <a:avLst/>
          </a:prstGeom>
          <a:noFill/>
          <a:ln>
            <a:noFill/>
          </a:ln>
        </p:spPr>
        <p:txBody>
          <a:bodyPr spcFirstLastPara="1" wrap="square" lIns="0" tIns="0" rIns="0" bIns="0" anchor="t" anchorCtr="0">
            <a:spAutoFit/>
          </a:bodyPr>
          <a:lstStyle/>
          <a:p>
            <a:pPr marL="0" marR="0" lvl="0" indent="0" algn="ctr" rtl="0">
              <a:lnSpc>
                <a:spcPct val="106250"/>
              </a:lnSpc>
              <a:spcBef>
                <a:spcPts val="0"/>
              </a:spcBef>
              <a:spcAft>
                <a:spcPts val="0"/>
              </a:spcAft>
              <a:buNone/>
            </a:pPr>
            <a:r>
              <a:rPr lang="en-US" sz="9600" b="1">
                <a:solidFill>
                  <a:srgbClr val="F0F0EE"/>
                </a:solidFill>
                <a:latin typeface="Arial"/>
                <a:ea typeface="Arial"/>
                <a:cs typeface="Arial"/>
                <a:sym typeface="Arial"/>
              </a:rPr>
              <a:t>Product Development Strategy</a:t>
            </a:r>
            <a:endParaRPr/>
          </a:p>
        </p:txBody>
      </p:sp>
      <p:sp>
        <p:nvSpPr>
          <p:cNvPr id="223" name="Google Shape;223;p26"/>
          <p:cNvSpPr txBox="1"/>
          <p:nvPr/>
        </p:nvSpPr>
        <p:spPr>
          <a:xfrm>
            <a:off x="9272127" y="2623220"/>
            <a:ext cx="8259316" cy="5454122"/>
          </a:xfrm>
          <a:prstGeom prst="rect">
            <a:avLst/>
          </a:prstGeom>
          <a:noFill/>
          <a:ln>
            <a:noFill/>
          </a:ln>
        </p:spPr>
        <p:txBody>
          <a:bodyPr spcFirstLastPara="1" wrap="square" lIns="0" tIns="0" rIns="0" bIns="0" anchor="t" anchorCtr="0">
            <a:spAutoFit/>
          </a:bodyPr>
          <a:lstStyle/>
          <a:p>
            <a:pPr marL="457200" marR="0" lvl="0" indent="-457200" algn="l" rtl="0">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Developed the “Robot” workers</a:t>
            </a:r>
            <a:endParaRPr/>
          </a:p>
          <a:p>
            <a:pPr marL="457200" marR="0" lvl="0" indent="-457200" algn="l" rtl="0">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Helpful for human beings</a:t>
            </a:r>
            <a:endParaRPr/>
          </a:p>
          <a:p>
            <a:pPr marL="457200" marR="0" lvl="0" indent="-457200" algn="l" rtl="0">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Launch Minimum Viable Product</a:t>
            </a:r>
            <a:endParaRPr/>
          </a:p>
          <a:p>
            <a:pPr marL="457200" marR="0" lvl="0" indent="-457200" algn="l" rtl="0">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Official launch</a:t>
            </a:r>
            <a:endParaRPr/>
          </a:p>
          <a:p>
            <a:pPr marL="457200" marR="0" lvl="0" indent="-457200" algn="l" rtl="0">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Growing intelligence in the new industrial revolution.</a:t>
            </a:r>
            <a:endParaRPr/>
          </a:p>
          <a:p>
            <a:pPr marL="457200" marR="0" lvl="0" indent="-457200" algn="l" rtl="0">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Collecting feedback during this phase is crucial to making your product work in a way that customers will love. </a:t>
            </a:r>
            <a:endParaRPr sz="3600">
              <a:solidFill>
                <a:schemeClr val="dk1"/>
              </a:solidFill>
              <a:latin typeface="Calibri"/>
              <a:ea typeface="Calibri"/>
              <a:cs typeface="Calibri"/>
              <a:sym typeface="Calibri"/>
            </a:endParaRPr>
          </a:p>
          <a:p>
            <a:pPr marL="457200" marR="0" lvl="0" indent="-228600" algn="l" rtl="0">
              <a:lnSpc>
                <a:spcPct val="101111"/>
              </a:lnSpc>
              <a:spcBef>
                <a:spcPts val="0"/>
              </a:spcBef>
              <a:spcAft>
                <a:spcPts val="0"/>
              </a:spcAft>
              <a:buClr>
                <a:schemeClr val="dk1"/>
              </a:buClr>
              <a:buSzPts val="3600"/>
              <a:buFont typeface="Noto Sans Symbols"/>
              <a:buNone/>
            </a:pPr>
            <a:endParaRPr sz="3600">
              <a:solidFill>
                <a:srgbClr val="F0F0EE"/>
              </a:solidFill>
              <a:latin typeface="Arial"/>
              <a:ea typeface="Arial"/>
              <a:cs typeface="Arial"/>
              <a:sym typeface="Arial"/>
            </a:endParaRPr>
          </a:p>
        </p:txBody>
      </p:sp>
      <p:pic>
        <p:nvPicPr>
          <p:cNvPr id="224" name="Google Shape;224;p26" descr="Rocket"/>
          <p:cNvPicPr preferRelativeResize="0"/>
          <p:nvPr/>
        </p:nvPicPr>
        <p:blipFill rotWithShape="1">
          <a:blip r:embed="rId3">
            <a:alphaModFix/>
          </a:blip>
          <a:srcRect/>
          <a:stretch/>
        </p:blipFill>
        <p:spPr>
          <a:xfrm>
            <a:off x="4247457" y="5413159"/>
            <a:ext cx="4873842" cy="487384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0EE"/>
        </a:solidFill>
        <a:effectLst/>
      </p:bgPr>
    </p:bg>
    <p:spTree>
      <p:nvGrpSpPr>
        <p:cNvPr id="1" name="Shape 228"/>
        <p:cNvGrpSpPr/>
        <p:nvPr/>
      </p:nvGrpSpPr>
      <p:grpSpPr>
        <a:xfrm>
          <a:off x="0" y="0"/>
          <a:ext cx="0" cy="0"/>
          <a:chOff x="0" y="0"/>
          <a:chExt cx="0" cy="0"/>
        </a:xfrm>
      </p:grpSpPr>
      <p:sp>
        <p:nvSpPr>
          <p:cNvPr id="229" name="Google Shape;229;p27"/>
          <p:cNvSpPr/>
          <p:nvPr/>
        </p:nvSpPr>
        <p:spPr>
          <a:xfrm>
            <a:off x="0" y="0"/>
            <a:ext cx="8942032" cy="9258300"/>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txBox="1"/>
          <p:nvPr/>
        </p:nvSpPr>
        <p:spPr>
          <a:xfrm>
            <a:off x="-667746" y="2114465"/>
            <a:ext cx="9821201" cy="1077026"/>
          </a:xfrm>
          <a:prstGeom prst="rect">
            <a:avLst/>
          </a:prstGeom>
          <a:noFill/>
          <a:ln>
            <a:noFill/>
          </a:ln>
        </p:spPr>
        <p:txBody>
          <a:bodyPr spcFirstLastPara="1" wrap="square" lIns="0" tIns="0" rIns="0" bIns="0" anchor="t" anchorCtr="0">
            <a:spAutoFit/>
          </a:bodyPr>
          <a:lstStyle/>
          <a:p>
            <a:pPr marL="0" marR="0" lvl="0" indent="0" algn="ctr" rtl="0">
              <a:lnSpc>
                <a:spcPct val="92500"/>
              </a:lnSpc>
              <a:spcBef>
                <a:spcPts val="0"/>
              </a:spcBef>
              <a:spcAft>
                <a:spcPts val="0"/>
              </a:spcAft>
              <a:buNone/>
            </a:pPr>
            <a:r>
              <a:rPr lang="en-US" sz="8800" b="1">
                <a:solidFill>
                  <a:srgbClr val="F0F0EE"/>
                </a:solidFill>
                <a:latin typeface="Arial"/>
                <a:ea typeface="Arial"/>
                <a:cs typeface="Arial"/>
                <a:sym typeface="Arial"/>
              </a:rPr>
              <a:t>Business Strategy</a:t>
            </a:r>
            <a:endParaRPr/>
          </a:p>
        </p:txBody>
      </p:sp>
      <p:sp>
        <p:nvSpPr>
          <p:cNvPr id="231" name="Google Shape;231;p27"/>
          <p:cNvSpPr/>
          <p:nvPr/>
        </p:nvSpPr>
        <p:spPr>
          <a:xfrm>
            <a:off x="8740060" y="450792"/>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8740059" y="2939365"/>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8740059" y="5675669"/>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8740061" y="8222601"/>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8740061" y="7043821"/>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8740059" y="4321868"/>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8740059" y="1715229"/>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9360996" y="321866"/>
            <a:ext cx="8523059"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Establish market validation aka sign up a few paying customers</a:t>
            </a:r>
            <a:endParaRPr/>
          </a:p>
        </p:txBody>
      </p:sp>
      <p:sp>
        <p:nvSpPr>
          <p:cNvPr id="239" name="Google Shape;239;p27"/>
          <p:cNvSpPr/>
          <p:nvPr/>
        </p:nvSpPr>
        <p:spPr>
          <a:xfrm>
            <a:off x="9361667" y="1606397"/>
            <a:ext cx="583640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Commit to great customer service</a:t>
            </a:r>
            <a:endParaRPr/>
          </a:p>
        </p:txBody>
      </p:sp>
      <p:sp>
        <p:nvSpPr>
          <p:cNvPr id="240" name="Google Shape;240;p27"/>
          <p:cNvSpPr/>
          <p:nvPr/>
        </p:nvSpPr>
        <p:spPr>
          <a:xfrm>
            <a:off x="9360996" y="2623220"/>
            <a:ext cx="8321095"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Focus on daily and monthly growth rates (get to 10K, 100K, 1M, 10M users)</a:t>
            </a:r>
            <a:endParaRPr/>
          </a:p>
        </p:txBody>
      </p:sp>
      <p:sp>
        <p:nvSpPr>
          <p:cNvPr id="241" name="Google Shape;241;p27"/>
          <p:cNvSpPr/>
          <p:nvPr/>
        </p:nvSpPr>
        <p:spPr>
          <a:xfrm>
            <a:off x="9360996" y="4135388"/>
            <a:ext cx="8321095"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Within the first year we’ll be focusing on daily and monthly growth rates.</a:t>
            </a:r>
            <a:endParaRPr/>
          </a:p>
        </p:txBody>
      </p:sp>
      <p:sp>
        <p:nvSpPr>
          <p:cNvPr id="242" name="Google Shape;242;p27"/>
          <p:cNvSpPr/>
          <p:nvPr/>
        </p:nvSpPr>
        <p:spPr>
          <a:xfrm>
            <a:off x="9372012" y="5503540"/>
            <a:ext cx="8310080"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Focus on the proximity, reliability, quality, reputation and the prices.</a:t>
            </a:r>
            <a:endParaRPr/>
          </a:p>
        </p:txBody>
      </p:sp>
      <p:sp>
        <p:nvSpPr>
          <p:cNvPr id="243" name="Google Shape;243;p27"/>
          <p:cNvSpPr/>
          <p:nvPr/>
        </p:nvSpPr>
        <p:spPr>
          <a:xfrm>
            <a:off x="9398135" y="6967231"/>
            <a:ext cx="235051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Reduce risks.</a:t>
            </a:r>
            <a:endParaRPr/>
          </a:p>
        </p:txBody>
      </p:sp>
      <p:sp>
        <p:nvSpPr>
          <p:cNvPr id="244" name="Google Shape;244;p27"/>
          <p:cNvSpPr/>
          <p:nvPr/>
        </p:nvSpPr>
        <p:spPr>
          <a:xfrm>
            <a:off x="9398136" y="7951812"/>
            <a:ext cx="8485920"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Review our own product and implement the suggestions and correct the drawbacks</a:t>
            </a:r>
            <a:endParaRPr/>
          </a:p>
        </p:txBody>
      </p:sp>
      <p:pic>
        <p:nvPicPr>
          <p:cNvPr id="245" name="Google Shape;245;p27" descr="Business Growth"/>
          <p:cNvPicPr preferRelativeResize="0"/>
          <p:nvPr/>
        </p:nvPicPr>
        <p:blipFill rotWithShape="1">
          <a:blip r:embed="rId3">
            <a:alphaModFix/>
          </a:blip>
          <a:srcRect/>
          <a:stretch/>
        </p:blipFill>
        <p:spPr>
          <a:xfrm>
            <a:off x="-198970" y="3018655"/>
            <a:ext cx="5491672" cy="54916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F0EE"/>
        </a:solidFill>
        <a:effectLst/>
      </p:bgPr>
    </p:bg>
    <p:spTree>
      <p:nvGrpSpPr>
        <p:cNvPr id="1" name="Shape 249"/>
        <p:cNvGrpSpPr/>
        <p:nvPr/>
      </p:nvGrpSpPr>
      <p:grpSpPr>
        <a:xfrm>
          <a:off x="0" y="0"/>
          <a:ext cx="0" cy="0"/>
          <a:chOff x="0" y="0"/>
          <a:chExt cx="0" cy="0"/>
        </a:xfrm>
      </p:grpSpPr>
      <p:sp>
        <p:nvSpPr>
          <p:cNvPr id="250" name="Google Shape;250;p28"/>
          <p:cNvSpPr/>
          <p:nvPr/>
        </p:nvSpPr>
        <p:spPr>
          <a:xfrm>
            <a:off x="-169247" y="-61340"/>
            <a:ext cx="6153625" cy="9306528"/>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txBox="1"/>
          <p:nvPr/>
        </p:nvSpPr>
        <p:spPr>
          <a:xfrm>
            <a:off x="-433161" y="2818987"/>
            <a:ext cx="6735689" cy="2003562"/>
          </a:xfrm>
          <a:prstGeom prst="rect">
            <a:avLst/>
          </a:prstGeom>
          <a:noFill/>
          <a:ln>
            <a:noFill/>
          </a:ln>
        </p:spPr>
        <p:txBody>
          <a:bodyPr spcFirstLastPara="1" wrap="square" lIns="0" tIns="0" rIns="0" bIns="0" anchor="t" anchorCtr="0">
            <a:spAutoFit/>
          </a:bodyPr>
          <a:lstStyle/>
          <a:p>
            <a:pPr marL="0" marR="0" lvl="0" indent="0" algn="ctr" rtl="0">
              <a:lnSpc>
                <a:spcPct val="104875"/>
              </a:lnSpc>
              <a:spcBef>
                <a:spcPts val="0"/>
              </a:spcBef>
              <a:spcAft>
                <a:spcPts val="0"/>
              </a:spcAft>
              <a:buNone/>
            </a:pPr>
            <a:r>
              <a:rPr lang="en-US" sz="7200" b="1">
                <a:solidFill>
                  <a:srgbClr val="45AD7E"/>
                </a:solidFill>
                <a:latin typeface="Arial"/>
                <a:ea typeface="Arial"/>
                <a:cs typeface="Arial"/>
                <a:sym typeface="Arial"/>
              </a:rPr>
              <a:t>Organizational Plan-Team</a:t>
            </a:r>
            <a:endParaRPr/>
          </a:p>
        </p:txBody>
      </p:sp>
      <p:sp>
        <p:nvSpPr>
          <p:cNvPr id="252" name="Google Shape;252;p28"/>
          <p:cNvSpPr/>
          <p:nvPr/>
        </p:nvSpPr>
        <p:spPr>
          <a:xfrm>
            <a:off x="6623720" y="823020"/>
            <a:ext cx="11233248" cy="78483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1D1B10"/>
                </a:solidFill>
                <a:latin typeface="Calibri"/>
                <a:ea typeface="Calibri"/>
                <a:cs typeface="Calibri"/>
                <a:sym typeface="Calibri"/>
              </a:rPr>
              <a:t>Team members Expertise</a:t>
            </a:r>
            <a:endParaRPr/>
          </a:p>
          <a:p>
            <a:pPr marL="0" marR="0" lvl="0" indent="0" algn="l" rtl="0">
              <a:spcBef>
                <a:spcPts val="0"/>
              </a:spcBef>
              <a:spcAft>
                <a:spcPts val="0"/>
              </a:spcAft>
              <a:buNone/>
            </a:pPr>
            <a:r>
              <a:rPr lang="en-US" sz="2800">
                <a:solidFill>
                  <a:srgbClr val="1D1B10"/>
                </a:solidFill>
                <a:latin typeface="Calibri"/>
                <a:ea typeface="Calibri"/>
                <a:cs typeface="Calibri"/>
                <a:sym typeface="Calibri"/>
              </a:rPr>
              <a:t>Manuj Nangia          - Business Advisor &amp; Consulting</a:t>
            </a:r>
            <a:endParaRPr/>
          </a:p>
          <a:p>
            <a:pPr marL="0" marR="0" lvl="0" indent="0" algn="l" rtl="0">
              <a:spcBef>
                <a:spcPts val="0"/>
              </a:spcBef>
              <a:spcAft>
                <a:spcPts val="0"/>
              </a:spcAft>
              <a:buNone/>
            </a:pPr>
            <a:r>
              <a:rPr lang="en-US" sz="2800">
                <a:solidFill>
                  <a:srgbClr val="1D1B10"/>
                </a:solidFill>
                <a:latin typeface="Calibri"/>
                <a:ea typeface="Calibri"/>
                <a:cs typeface="Calibri"/>
                <a:sym typeface="Calibri"/>
              </a:rPr>
              <a:t>Kartik Balaji              - Branding, Marketing and social media handling expert</a:t>
            </a:r>
            <a:endParaRPr/>
          </a:p>
          <a:p>
            <a:pPr marL="0" marR="0" lvl="0" indent="0" algn="l" rtl="0">
              <a:spcBef>
                <a:spcPts val="0"/>
              </a:spcBef>
              <a:spcAft>
                <a:spcPts val="0"/>
              </a:spcAft>
              <a:buNone/>
            </a:pPr>
            <a:r>
              <a:rPr lang="en-US" sz="2800">
                <a:solidFill>
                  <a:srgbClr val="1D1B10"/>
                </a:solidFill>
                <a:latin typeface="Calibri"/>
                <a:ea typeface="Calibri"/>
                <a:cs typeface="Calibri"/>
                <a:sym typeface="Calibri"/>
              </a:rPr>
              <a:t>Nehal Jain                 - Financial Management Expertise and Accounts head</a:t>
            </a:r>
            <a:endParaRPr/>
          </a:p>
          <a:p>
            <a:pPr marL="0" marR="0" lvl="0" indent="0" algn="l" rtl="0">
              <a:spcBef>
                <a:spcPts val="0"/>
              </a:spcBef>
              <a:spcAft>
                <a:spcPts val="0"/>
              </a:spcAft>
              <a:buNone/>
            </a:pPr>
            <a:r>
              <a:rPr lang="en-US" sz="2800">
                <a:solidFill>
                  <a:srgbClr val="1D1B10"/>
                </a:solidFill>
                <a:latin typeface="Calibri"/>
                <a:ea typeface="Calibri"/>
                <a:cs typeface="Calibri"/>
                <a:sym typeface="Calibri"/>
              </a:rPr>
              <a:t>Joydeep Kaur           - Customer Relationship Management &amp; Support</a:t>
            </a:r>
            <a:endParaRPr/>
          </a:p>
          <a:p>
            <a:pPr marL="0" marR="0" lvl="0" indent="0" algn="l" rtl="0">
              <a:spcBef>
                <a:spcPts val="0"/>
              </a:spcBef>
              <a:spcAft>
                <a:spcPts val="0"/>
              </a:spcAft>
              <a:buNone/>
            </a:pPr>
            <a:r>
              <a:rPr lang="en-US" sz="2800">
                <a:solidFill>
                  <a:srgbClr val="1D1B10"/>
                </a:solidFill>
                <a:latin typeface="Calibri"/>
                <a:ea typeface="Calibri"/>
                <a:cs typeface="Calibri"/>
                <a:sym typeface="Calibri"/>
              </a:rPr>
              <a:t>Mohan Nihal            - Managerial Expertise</a:t>
            </a:r>
            <a:endParaRPr/>
          </a:p>
          <a:p>
            <a:pPr marL="0" marR="0" lvl="0" indent="0" algn="l" rtl="0">
              <a:spcBef>
                <a:spcPts val="0"/>
              </a:spcBef>
              <a:spcAft>
                <a:spcPts val="0"/>
              </a:spcAft>
              <a:buNone/>
            </a:pPr>
            <a:r>
              <a:rPr lang="en-US" sz="2800">
                <a:solidFill>
                  <a:srgbClr val="1D1B10"/>
                </a:solidFill>
                <a:latin typeface="Calibri"/>
                <a:ea typeface="Calibri"/>
                <a:cs typeface="Calibri"/>
                <a:sym typeface="Calibri"/>
              </a:rPr>
              <a:t>Aditya Saxena          - Developer</a:t>
            </a:r>
            <a:endParaRPr/>
          </a:p>
          <a:p>
            <a:pPr marL="0" marR="0" lvl="0" indent="0" algn="l" rtl="0">
              <a:spcBef>
                <a:spcPts val="0"/>
              </a:spcBef>
              <a:spcAft>
                <a:spcPts val="0"/>
              </a:spcAft>
              <a:buNone/>
            </a:pPr>
            <a:r>
              <a:rPr lang="en-US" sz="2800">
                <a:solidFill>
                  <a:srgbClr val="1D1B10"/>
                </a:solidFill>
                <a:latin typeface="Calibri"/>
                <a:ea typeface="Calibri"/>
                <a:cs typeface="Calibri"/>
                <a:sym typeface="Calibri"/>
              </a:rPr>
              <a:t>Swetha Vinjamuri    - Quality Control</a:t>
            </a:r>
            <a:endParaRPr/>
          </a:p>
          <a:p>
            <a:pPr marL="0" marR="0" lvl="0" indent="0" algn="l" rtl="0">
              <a:spcBef>
                <a:spcPts val="0"/>
              </a:spcBef>
              <a:spcAft>
                <a:spcPts val="0"/>
              </a:spcAft>
              <a:buNone/>
            </a:pPr>
            <a:r>
              <a:rPr lang="en-US" sz="2800">
                <a:solidFill>
                  <a:srgbClr val="1D1B10"/>
                </a:solidFill>
                <a:latin typeface="Calibri"/>
                <a:ea typeface="Calibri"/>
                <a:cs typeface="Calibri"/>
                <a:sym typeface="Calibri"/>
              </a:rPr>
              <a:t>Nehal Jain                 - Tech Support</a:t>
            </a:r>
            <a:endParaRPr/>
          </a:p>
          <a:p>
            <a:pPr marL="0" marR="0" lvl="0" indent="0" algn="l" rtl="0">
              <a:spcBef>
                <a:spcPts val="0"/>
              </a:spcBef>
              <a:spcAft>
                <a:spcPts val="0"/>
              </a:spcAft>
              <a:buNone/>
            </a:pPr>
            <a:r>
              <a:rPr lang="en-US" sz="2400">
                <a:solidFill>
                  <a:srgbClr val="1D1B10"/>
                </a:solidFill>
                <a:latin typeface="Calibri"/>
                <a:ea typeface="Calibri"/>
                <a:cs typeface="Calibri"/>
                <a:sym typeface="Calibri"/>
              </a:rPr>
              <a:t> </a:t>
            </a:r>
            <a:endParaRPr/>
          </a:p>
          <a:p>
            <a:pPr marL="0" marR="0" lvl="0" indent="0" algn="l" rtl="0">
              <a:spcBef>
                <a:spcPts val="0"/>
              </a:spcBef>
              <a:spcAft>
                <a:spcPts val="0"/>
              </a:spcAft>
              <a:buNone/>
            </a:pPr>
            <a:r>
              <a:rPr lang="en-US" sz="4000" b="1">
                <a:solidFill>
                  <a:srgbClr val="1D1B10"/>
                </a:solidFill>
                <a:latin typeface="Calibri"/>
                <a:ea typeface="Calibri"/>
                <a:cs typeface="Calibri"/>
                <a:sym typeface="Calibri"/>
              </a:rPr>
              <a:t>Show us your advisors / investors</a:t>
            </a:r>
            <a:endParaRPr sz="4000" b="1">
              <a:solidFill>
                <a:srgbClr val="1D1B10"/>
              </a:solidFill>
              <a:latin typeface="Calibri"/>
              <a:ea typeface="Calibri"/>
              <a:cs typeface="Calibri"/>
              <a:sym typeface="Calibri"/>
            </a:endParaRPr>
          </a:p>
          <a:p>
            <a:pPr marL="0" marR="0" lvl="0" indent="0" algn="l" rtl="0">
              <a:spcBef>
                <a:spcPts val="0"/>
              </a:spcBef>
              <a:spcAft>
                <a:spcPts val="0"/>
              </a:spcAft>
              <a:buNone/>
            </a:pPr>
            <a:r>
              <a:rPr lang="en-US" sz="2800">
                <a:solidFill>
                  <a:srgbClr val="1D1B10"/>
                </a:solidFill>
                <a:latin typeface="Calibri"/>
                <a:ea typeface="Calibri"/>
                <a:cs typeface="Calibri"/>
                <a:sym typeface="Calibri"/>
              </a:rPr>
              <a:t>Friends and family, Business Consultancy firm, Private Investors and banking institutions</a:t>
            </a:r>
            <a:endParaRPr sz="2400">
              <a:solidFill>
                <a:srgbClr val="1D1B10"/>
              </a:solidFill>
              <a:latin typeface="Calibri"/>
              <a:ea typeface="Calibri"/>
              <a:cs typeface="Calibri"/>
              <a:sym typeface="Calibri"/>
            </a:endParaRPr>
          </a:p>
          <a:p>
            <a:pPr marL="0" marR="0" lvl="0" indent="0" algn="l" rtl="0">
              <a:spcBef>
                <a:spcPts val="0"/>
              </a:spcBef>
              <a:spcAft>
                <a:spcPts val="0"/>
              </a:spcAft>
              <a:buNone/>
            </a:pPr>
            <a:endParaRPr sz="2400">
              <a:solidFill>
                <a:srgbClr val="1D1B10"/>
              </a:solidFill>
              <a:latin typeface="Calibri"/>
              <a:ea typeface="Calibri"/>
              <a:cs typeface="Calibri"/>
              <a:sym typeface="Calibri"/>
            </a:endParaRPr>
          </a:p>
          <a:p>
            <a:pPr marL="0" marR="0" lvl="0" indent="0" algn="l" rtl="0">
              <a:spcBef>
                <a:spcPts val="0"/>
              </a:spcBef>
              <a:spcAft>
                <a:spcPts val="0"/>
              </a:spcAft>
              <a:buNone/>
            </a:pPr>
            <a:r>
              <a:rPr lang="en-US" sz="4000" b="1">
                <a:solidFill>
                  <a:srgbClr val="1D1B10"/>
                </a:solidFill>
                <a:latin typeface="Calibri"/>
                <a:ea typeface="Calibri"/>
                <a:cs typeface="Calibri"/>
                <a:sym typeface="Calibri"/>
              </a:rPr>
              <a:t>Commitment:-</a:t>
            </a:r>
            <a:endParaRPr/>
          </a:p>
          <a:p>
            <a:pPr marL="0" marR="0" lvl="0" indent="0" algn="l" rtl="0">
              <a:spcBef>
                <a:spcPts val="0"/>
              </a:spcBef>
              <a:spcAft>
                <a:spcPts val="0"/>
              </a:spcAft>
              <a:buNone/>
            </a:pPr>
            <a:r>
              <a:rPr lang="en-US" sz="2400" b="1">
                <a:solidFill>
                  <a:srgbClr val="1D1B10"/>
                </a:solidFill>
                <a:latin typeface="Calibri"/>
                <a:ea typeface="Calibri"/>
                <a:cs typeface="Calibri"/>
                <a:sym typeface="Calibri"/>
              </a:rPr>
              <a:t>“</a:t>
            </a:r>
            <a:r>
              <a:rPr lang="en-US" sz="2800" b="1">
                <a:solidFill>
                  <a:srgbClr val="1D1B10"/>
                </a:solidFill>
                <a:latin typeface="Calibri"/>
                <a:ea typeface="Calibri"/>
                <a:cs typeface="Calibri"/>
                <a:sym typeface="Calibri"/>
              </a:rPr>
              <a:t>Not only we have the resources but also we have laid out business plan which will make our idea into a reality</a:t>
            </a:r>
            <a:r>
              <a:rPr lang="en-US" sz="2800">
                <a:solidFill>
                  <a:srgbClr val="1D1B10"/>
                </a:solidFill>
                <a:latin typeface="Calibri"/>
                <a:ea typeface="Calibri"/>
                <a:cs typeface="Calibri"/>
                <a:sym typeface="Calibri"/>
              </a:rPr>
              <a:t>”</a:t>
            </a:r>
            <a:endParaRPr sz="2800">
              <a:solidFill>
                <a:srgbClr val="1D1B1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256"/>
        <p:cNvGrpSpPr/>
        <p:nvPr/>
      </p:nvGrpSpPr>
      <p:grpSpPr>
        <a:xfrm>
          <a:off x="0" y="0"/>
          <a:ext cx="0" cy="0"/>
          <a:chOff x="0" y="0"/>
          <a:chExt cx="0" cy="0"/>
        </a:xfrm>
      </p:grpSpPr>
      <p:sp>
        <p:nvSpPr>
          <p:cNvPr id="257" name="Google Shape;257;p29"/>
          <p:cNvSpPr/>
          <p:nvPr/>
        </p:nvSpPr>
        <p:spPr>
          <a:xfrm>
            <a:off x="0" y="1394157"/>
            <a:ext cx="9144000" cy="8892843"/>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txBox="1"/>
          <p:nvPr/>
        </p:nvSpPr>
        <p:spPr>
          <a:xfrm>
            <a:off x="1089546" y="4351412"/>
            <a:ext cx="7046342" cy="1384995"/>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9600" b="1">
                <a:solidFill>
                  <a:srgbClr val="F0F0EE"/>
                </a:solidFill>
                <a:latin typeface="Arial"/>
                <a:ea typeface="Arial"/>
                <a:cs typeface="Arial"/>
                <a:sym typeface="Arial"/>
              </a:rPr>
              <a:t>Legal Identity</a:t>
            </a:r>
            <a:endParaRPr/>
          </a:p>
        </p:txBody>
      </p:sp>
      <p:sp>
        <p:nvSpPr>
          <p:cNvPr id="259" name="Google Shape;259;p29"/>
          <p:cNvSpPr txBox="1"/>
          <p:nvPr/>
        </p:nvSpPr>
        <p:spPr>
          <a:xfrm>
            <a:off x="10512152" y="3573840"/>
            <a:ext cx="6912768" cy="22319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chemeClr val="lt1"/>
                </a:solidFill>
                <a:latin typeface="Calibri"/>
                <a:ea typeface="Calibri"/>
                <a:cs typeface="Calibri"/>
                <a:sym typeface="Calibri"/>
              </a:rPr>
              <a:t>Legal Name- Robocop Corporation</a:t>
            </a:r>
            <a:endParaRPr/>
          </a:p>
          <a:p>
            <a:pPr marL="0" marR="0" lvl="0" indent="0" algn="ctr" rtl="0">
              <a:lnSpc>
                <a:spcPct val="150000"/>
              </a:lnSpc>
              <a:spcBef>
                <a:spcPts val="0"/>
              </a:spcBef>
              <a:spcAft>
                <a:spcPts val="0"/>
              </a:spcAft>
              <a:buNone/>
            </a:pPr>
            <a:r>
              <a:rPr lang="en-US" sz="3200">
                <a:solidFill>
                  <a:schemeClr val="lt1"/>
                </a:solidFill>
                <a:latin typeface="Calibri"/>
                <a:ea typeface="Calibri"/>
                <a:cs typeface="Calibri"/>
                <a:sym typeface="Calibri"/>
              </a:rPr>
              <a:t>Company Incorporation- ISO Certified</a:t>
            </a:r>
            <a:endParaRPr/>
          </a:p>
          <a:p>
            <a:pPr marL="0" marR="0" lvl="0" indent="0" algn="ctr" rtl="0">
              <a:lnSpc>
                <a:spcPct val="150000"/>
              </a:lnSpc>
              <a:spcBef>
                <a:spcPts val="0"/>
              </a:spcBef>
              <a:spcAft>
                <a:spcPts val="0"/>
              </a:spcAft>
              <a:buNone/>
            </a:pPr>
            <a:r>
              <a:rPr lang="en-US" sz="3200">
                <a:solidFill>
                  <a:schemeClr val="lt1"/>
                </a:solidFill>
                <a:latin typeface="Calibri"/>
                <a:ea typeface="Calibri"/>
                <a:cs typeface="Calibri"/>
                <a:sym typeface="Calibri"/>
              </a:rPr>
              <a:t>Reg. No.- 12345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0EE"/>
        </a:solidFill>
        <a:effectLst/>
      </p:bgPr>
    </p:bg>
    <p:spTree>
      <p:nvGrpSpPr>
        <p:cNvPr id="1" name="Shape 263"/>
        <p:cNvGrpSpPr/>
        <p:nvPr/>
      </p:nvGrpSpPr>
      <p:grpSpPr>
        <a:xfrm>
          <a:off x="0" y="0"/>
          <a:ext cx="0" cy="0"/>
          <a:chOff x="0" y="0"/>
          <a:chExt cx="0" cy="0"/>
        </a:xfrm>
      </p:grpSpPr>
      <p:sp>
        <p:nvSpPr>
          <p:cNvPr id="264" name="Google Shape;264;p30"/>
          <p:cNvSpPr/>
          <p:nvPr/>
        </p:nvSpPr>
        <p:spPr>
          <a:xfrm>
            <a:off x="1028700" y="4020671"/>
            <a:ext cx="5203899" cy="6266329"/>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30"/>
          <p:cNvGrpSpPr/>
          <p:nvPr/>
        </p:nvGrpSpPr>
        <p:grpSpPr>
          <a:xfrm>
            <a:off x="3176500" y="3566522"/>
            <a:ext cx="908298" cy="908298"/>
            <a:chOff x="0" y="0"/>
            <a:chExt cx="1211064" cy="1211064"/>
          </a:xfrm>
        </p:grpSpPr>
        <p:sp>
          <p:nvSpPr>
            <p:cNvPr id="266" name="Google Shape;266;p30"/>
            <p:cNvSpPr/>
            <p:nvPr/>
          </p:nvSpPr>
          <p:spPr>
            <a:xfrm>
              <a:off x="0" y="0"/>
              <a:ext cx="1211064" cy="1211064"/>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txBox="1"/>
            <p:nvPr/>
          </p:nvSpPr>
          <p:spPr>
            <a:xfrm>
              <a:off x="192738" y="308675"/>
              <a:ext cx="825588" cy="6699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80">
                  <a:solidFill>
                    <a:srgbClr val="F0F0EE"/>
                  </a:solidFill>
                  <a:latin typeface="Arial"/>
                  <a:ea typeface="Arial"/>
                  <a:cs typeface="Arial"/>
                  <a:sym typeface="Arial"/>
                </a:rPr>
                <a:t>1</a:t>
              </a:r>
              <a:endParaRPr/>
            </a:p>
          </p:txBody>
        </p:sp>
      </p:grpSp>
      <p:grpSp>
        <p:nvGrpSpPr>
          <p:cNvPr id="268" name="Google Shape;268;p30"/>
          <p:cNvGrpSpPr/>
          <p:nvPr/>
        </p:nvGrpSpPr>
        <p:grpSpPr>
          <a:xfrm>
            <a:off x="1517047" y="4469258"/>
            <a:ext cx="4060634" cy="6417393"/>
            <a:chOff x="-1" y="-28575"/>
            <a:chExt cx="5414178" cy="8556523"/>
          </a:xfrm>
        </p:grpSpPr>
        <p:sp>
          <p:nvSpPr>
            <p:cNvPr id="269" name="Google Shape;269;p30"/>
            <p:cNvSpPr txBox="1"/>
            <p:nvPr/>
          </p:nvSpPr>
          <p:spPr>
            <a:xfrm>
              <a:off x="0" y="-28575"/>
              <a:ext cx="5414177" cy="996551"/>
            </a:xfrm>
            <a:prstGeom prst="rect">
              <a:avLst/>
            </a:prstGeom>
            <a:noFill/>
            <a:ln>
              <a:noFill/>
            </a:ln>
          </p:spPr>
          <p:txBody>
            <a:bodyPr spcFirstLastPara="1" wrap="square" lIns="0" tIns="0" rIns="0" bIns="0" anchor="t" anchorCtr="0">
              <a:spAutoFit/>
            </a:bodyPr>
            <a:lstStyle/>
            <a:p>
              <a:pPr marL="0" marR="0" lvl="0" indent="0" algn="ctr" rtl="0">
                <a:lnSpc>
                  <a:spcPct val="126000"/>
                </a:lnSpc>
                <a:spcBef>
                  <a:spcPts val="0"/>
                </a:spcBef>
                <a:spcAft>
                  <a:spcPts val="0"/>
                </a:spcAft>
                <a:buNone/>
              </a:pPr>
              <a:r>
                <a:rPr lang="en-US" sz="4800">
                  <a:solidFill>
                    <a:srgbClr val="F0F0EE"/>
                  </a:solidFill>
                  <a:latin typeface="Arial"/>
                  <a:ea typeface="Arial"/>
                  <a:cs typeface="Arial"/>
                  <a:sym typeface="Arial"/>
                </a:rPr>
                <a:t>Financial Risk</a:t>
              </a:r>
              <a:endParaRPr sz="4800" u="none">
                <a:solidFill>
                  <a:srgbClr val="F0F0EE"/>
                </a:solidFill>
                <a:latin typeface="Arial"/>
                <a:ea typeface="Arial"/>
                <a:cs typeface="Arial"/>
                <a:sym typeface="Arial"/>
              </a:endParaRPr>
            </a:p>
          </p:txBody>
        </p:sp>
        <p:sp>
          <p:nvSpPr>
            <p:cNvPr id="270" name="Google Shape;270;p30"/>
            <p:cNvSpPr txBox="1"/>
            <p:nvPr/>
          </p:nvSpPr>
          <p:spPr>
            <a:xfrm>
              <a:off x="-1" y="1193034"/>
              <a:ext cx="5414177" cy="7334914"/>
            </a:xfrm>
            <a:prstGeom prst="rect">
              <a:avLst/>
            </a:prstGeom>
            <a:noFill/>
            <a:ln>
              <a:noFill/>
            </a:ln>
          </p:spPr>
          <p:txBody>
            <a:bodyPr spcFirstLastPara="1" wrap="square" lIns="0" tIns="0" rIns="0" bIns="0" anchor="t" anchorCtr="0">
              <a:spAutoFit/>
            </a:bodyPr>
            <a:lstStyle/>
            <a:p>
              <a:pPr marL="342900" marR="0" lvl="0" indent="-342900" algn="l" rtl="0">
                <a:lnSpc>
                  <a:spcPct val="107000"/>
                </a:lnSpc>
                <a:spcBef>
                  <a:spcPts val="0"/>
                </a:spcBef>
                <a:spcAft>
                  <a:spcPts val="0"/>
                </a:spcAft>
                <a:buClr>
                  <a:schemeClr val="dk1"/>
                </a:buClr>
                <a:buSzPts val="2800"/>
                <a:buFont typeface="Quattrocento Sans"/>
                <a:buChar char="❖"/>
              </a:pPr>
              <a:r>
                <a:rPr lang="en-US" sz="2800">
                  <a:solidFill>
                    <a:schemeClr val="dk1"/>
                  </a:solidFill>
                  <a:latin typeface="Calibri"/>
                  <a:ea typeface="Calibri"/>
                  <a:cs typeface="Calibri"/>
                  <a:sym typeface="Calibri"/>
                </a:rPr>
                <a:t>Availability of funds/ working capital</a:t>
              </a:r>
              <a:endParaRPr sz="2800">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2800"/>
                <a:buFont typeface="Quattrocento Sans"/>
                <a:buChar char="❖"/>
              </a:pPr>
              <a:r>
                <a:rPr lang="en-US" sz="2800">
                  <a:solidFill>
                    <a:schemeClr val="dk1"/>
                  </a:solidFill>
                  <a:latin typeface="Calibri"/>
                  <a:ea typeface="Calibri"/>
                  <a:cs typeface="Calibri"/>
                  <a:sym typeface="Calibri"/>
                </a:rPr>
                <a:t>Huge capital involved in development of technology</a:t>
              </a:r>
              <a:endParaRPr sz="2800">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2800"/>
                <a:buFont typeface="Quattrocento Sans"/>
                <a:buChar char="❖"/>
              </a:pPr>
              <a:r>
                <a:rPr lang="en-US" sz="2800">
                  <a:solidFill>
                    <a:schemeClr val="dk1"/>
                  </a:solidFill>
                  <a:latin typeface="Calibri"/>
                  <a:ea typeface="Calibri"/>
                  <a:cs typeface="Calibri"/>
                  <a:sym typeface="Calibri"/>
                </a:rPr>
                <a:t>Increase in cost of borrowing</a:t>
              </a:r>
              <a:endParaRPr sz="2800">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2800"/>
                <a:buFont typeface="Quattrocento Sans"/>
                <a:buChar char="❖"/>
              </a:pPr>
              <a:r>
                <a:rPr lang="en-US" sz="2800">
                  <a:solidFill>
                    <a:schemeClr val="dk1"/>
                  </a:solidFill>
                  <a:latin typeface="Calibri"/>
                  <a:ea typeface="Calibri"/>
                  <a:cs typeface="Calibri"/>
                  <a:sym typeface="Calibri"/>
                </a:rPr>
                <a:t>Owners’ degree of control</a:t>
              </a:r>
              <a:endParaRPr sz="28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ctr" rtl="0">
                <a:lnSpc>
                  <a:spcPct val="142016"/>
                </a:lnSpc>
                <a:spcBef>
                  <a:spcPts val="800"/>
                </a:spcBef>
                <a:spcAft>
                  <a:spcPts val="0"/>
                </a:spcAft>
                <a:buNone/>
              </a:pPr>
              <a:endParaRPr sz="2599" u="none">
                <a:solidFill>
                  <a:srgbClr val="F0F0EE"/>
                </a:solidFill>
                <a:latin typeface="Arial"/>
                <a:ea typeface="Arial"/>
                <a:cs typeface="Arial"/>
                <a:sym typeface="Arial"/>
              </a:endParaRPr>
            </a:p>
          </p:txBody>
        </p:sp>
      </p:grpSp>
      <p:sp>
        <p:nvSpPr>
          <p:cNvPr id="271" name="Google Shape;271;p30"/>
          <p:cNvSpPr/>
          <p:nvPr/>
        </p:nvSpPr>
        <p:spPr>
          <a:xfrm>
            <a:off x="6573862" y="4020671"/>
            <a:ext cx="5203899" cy="6266329"/>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30"/>
          <p:cNvGrpSpPr/>
          <p:nvPr/>
        </p:nvGrpSpPr>
        <p:grpSpPr>
          <a:xfrm>
            <a:off x="8673945" y="3566522"/>
            <a:ext cx="908298" cy="908298"/>
            <a:chOff x="0" y="0"/>
            <a:chExt cx="1211064" cy="1211064"/>
          </a:xfrm>
        </p:grpSpPr>
        <p:sp>
          <p:nvSpPr>
            <p:cNvPr id="273" name="Google Shape;273;p30"/>
            <p:cNvSpPr/>
            <p:nvPr/>
          </p:nvSpPr>
          <p:spPr>
            <a:xfrm>
              <a:off x="0" y="0"/>
              <a:ext cx="1211064" cy="1211064"/>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txBox="1"/>
            <p:nvPr/>
          </p:nvSpPr>
          <p:spPr>
            <a:xfrm>
              <a:off x="192738" y="308675"/>
              <a:ext cx="825588" cy="6699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80">
                  <a:solidFill>
                    <a:srgbClr val="F0F0EE"/>
                  </a:solidFill>
                  <a:latin typeface="Arial"/>
                  <a:ea typeface="Arial"/>
                  <a:cs typeface="Arial"/>
                  <a:sym typeface="Arial"/>
                </a:rPr>
                <a:t>2</a:t>
              </a:r>
              <a:endParaRPr/>
            </a:p>
          </p:txBody>
        </p:sp>
      </p:grpSp>
      <p:sp>
        <p:nvSpPr>
          <p:cNvPr id="275" name="Google Shape;275;p30"/>
          <p:cNvSpPr/>
          <p:nvPr/>
        </p:nvSpPr>
        <p:spPr>
          <a:xfrm>
            <a:off x="12087212" y="3998947"/>
            <a:ext cx="5203899" cy="6266329"/>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30"/>
          <p:cNvGrpSpPr/>
          <p:nvPr/>
        </p:nvGrpSpPr>
        <p:grpSpPr>
          <a:xfrm>
            <a:off x="14235013" y="3566522"/>
            <a:ext cx="908298" cy="908298"/>
            <a:chOff x="0" y="0"/>
            <a:chExt cx="1211064" cy="1211064"/>
          </a:xfrm>
        </p:grpSpPr>
        <p:sp>
          <p:nvSpPr>
            <p:cNvPr id="277" name="Google Shape;277;p30"/>
            <p:cNvSpPr/>
            <p:nvPr/>
          </p:nvSpPr>
          <p:spPr>
            <a:xfrm>
              <a:off x="0" y="0"/>
              <a:ext cx="1211064" cy="1211064"/>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txBox="1"/>
            <p:nvPr/>
          </p:nvSpPr>
          <p:spPr>
            <a:xfrm>
              <a:off x="192738" y="308675"/>
              <a:ext cx="825588" cy="6699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80">
                  <a:solidFill>
                    <a:srgbClr val="F0F0EE"/>
                  </a:solidFill>
                  <a:latin typeface="Arial"/>
                  <a:ea typeface="Arial"/>
                  <a:cs typeface="Arial"/>
                  <a:sym typeface="Arial"/>
                </a:rPr>
                <a:t>3</a:t>
              </a:r>
              <a:endParaRPr/>
            </a:p>
          </p:txBody>
        </p:sp>
      </p:grpSp>
      <p:grpSp>
        <p:nvGrpSpPr>
          <p:cNvPr id="279" name="Google Shape;279;p30"/>
          <p:cNvGrpSpPr/>
          <p:nvPr/>
        </p:nvGrpSpPr>
        <p:grpSpPr>
          <a:xfrm>
            <a:off x="6952678" y="4465697"/>
            <a:ext cx="4253449" cy="3508357"/>
            <a:chOff x="-278297" y="-778233"/>
            <a:chExt cx="5671265" cy="4677811"/>
          </a:xfrm>
        </p:grpSpPr>
        <p:sp>
          <p:nvSpPr>
            <p:cNvPr id="280" name="Google Shape;280;p30"/>
            <p:cNvSpPr txBox="1"/>
            <p:nvPr/>
          </p:nvSpPr>
          <p:spPr>
            <a:xfrm>
              <a:off x="-278297" y="-778233"/>
              <a:ext cx="5414177" cy="996551"/>
            </a:xfrm>
            <a:prstGeom prst="rect">
              <a:avLst/>
            </a:prstGeom>
            <a:noFill/>
            <a:ln>
              <a:noFill/>
            </a:ln>
          </p:spPr>
          <p:txBody>
            <a:bodyPr spcFirstLastPara="1" wrap="square" lIns="0" tIns="0" rIns="0" bIns="0" anchor="t" anchorCtr="0">
              <a:spAutoFit/>
            </a:bodyPr>
            <a:lstStyle/>
            <a:p>
              <a:pPr marL="0" marR="0" lvl="0" indent="0" algn="ctr" rtl="0">
                <a:lnSpc>
                  <a:spcPct val="126000"/>
                </a:lnSpc>
                <a:spcBef>
                  <a:spcPts val="0"/>
                </a:spcBef>
                <a:spcAft>
                  <a:spcPts val="0"/>
                </a:spcAft>
                <a:buNone/>
              </a:pPr>
              <a:r>
                <a:rPr lang="en-US" sz="4800">
                  <a:solidFill>
                    <a:srgbClr val="F0F0EE"/>
                  </a:solidFill>
                  <a:latin typeface="Arial"/>
                  <a:ea typeface="Arial"/>
                  <a:cs typeface="Arial"/>
                  <a:sym typeface="Arial"/>
                </a:rPr>
                <a:t>Strategic Risk</a:t>
              </a:r>
              <a:endParaRPr sz="4800" u="none">
                <a:solidFill>
                  <a:srgbClr val="F0F0EE"/>
                </a:solidFill>
                <a:latin typeface="Arial"/>
                <a:ea typeface="Arial"/>
                <a:cs typeface="Arial"/>
                <a:sym typeface="Arial"/>
              </a:endParaRPr>
            </a:p>
          </p:txBody>
        </p:sp>
        <p:sp>
          <p:nvSpPr>
            <p:cNvPr id="281" name="Google Shape;281;p30"/>
            <p:cNvSpPr txBox="1"/>
            <p:nvPr/>
          </p:nvSpPr>
          <p:spPr>
            <a:xfrm>
              <a:off x="-21209" y="438629"/>
              <a:ext cx="5414177" cy="3460949"/>
            </a:xfrm>
            <a:prstGeom prst="rect">
              <a:avLst/>
            </a:prstGeom>
            <a:noFill/>
            <a:ln>
              <a:noFill/>
            </a:ln>
          </p:spPr>
          <p:txBody>
            <a:bodyPr spcFirstLastPara="1" wrap="square" lIns="0" tIns="0" rIns="0" bIns="0" anchor="t" anchorCtr="0">
              <a:spAutoFit/>
            </a:bodyPr>
            <a:lstStyle/>
            <a:p>
              <a:pPr marL="342900" marR="0" lvl="0" indent="-342900" algn="l" rtl="0">
                <a:lnSpc>
                  <a:spcPct val="107000"/>
                </a:lnSpc>
                <a:spcBef>
                  <a:spcPts val="0"/>
                </a:spcBef>
                <a:spcAft>
                  <a:spcPts val="0"/>
                </a:spcAft>
                <a:buClr>
                  <a:schemeClr val="dk1"/>
                </a:buClr>
                <a:buSzPts val="2800"/>
                <a:buFont typeface="Quattrocento Sans"/>
                <a:buChar char="❖"/>
              </a:pPr>
              <a:r>
                <a:rPr lang="en-US" sz="2800">
                  <a:solidFill>
                    <a:schemeClr val="dk1"/>
                  </a:solidFill>
                  <a:latin typeface="Calibri"/>
                  <a:ea typeface="Calibri"/>
                  <a:cs typeface="Calibri"/>
                  <a:sym typeface="Calibri"/>
                </a:rPr>
                <a:t>Entry of new innovative companies</a:t>
              </a:r>
              <a:endParaRPr sz="2800">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2800"/>
                <a:buFont typeface="Quattrocento Sans"/>
                <a:buChar char="❖"/>
              </a:pPr>
              <a:r>
                <a:rPr lang="en-US" sz="2800">
                  <a:solidFill>
                    <a:schemeClr val="dk1"/>
                  </a:solidFill>
                  <a:latin typeface="Calibri"/>
                  <a:ea typeface="Calibri"/>
                  <a:cs typeface="Calibri"/>
                  <a:sym typeface="Calibri"/>
                </a:rPr>
                <a:t>Losing of License</a:t>
              </a:r>
              <a:endParaRPr sz="2800">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2800"/>
                <a:buFont typeface="Quattrocento Sans"/>
                <a:buChar char="❖"/>
              </a:pPr>
              <a:r>
                <a:rPr lang="en-US" sz="2800">
                  <a:solidFill>
                    <a:schemeClr val="dk1"/>
                  </a:solidFill>
                  <a:latin typeface="Calibri"/>
                  <a:ea typeface="Calibri"/>
                  <a:cs typeface="Calibri"/>
                  <a:sym typeface="Calibri"/>
                </a:rPr>
                <a:t>Technical Glitches</a:t>
              </a:r>
              <a:endParaRPr sz="2800">
                <a:solidFill>
                  <a:schemeClr val="dk1"/>
                </a:solidFill>
                <a:latin typeface="Calibri"/>
                <a:ea typeface="Calibri"/>
                <a:cs typeface="Calibri"/>
                <a:sym typeface="Calibri"/>
              </a:endParaRPr>
            </a:p>
            <a:p>
              <a:pPr marL="0" marR="0" lvl="0" indent="0" algn="ctr" rtl="0">
                <a:lnSpc>
                  <a:spcPct val="142016"/>
                </a:lnSpc>
                <a:spcBef>
                  <a:spcPts val="800"/>
                </a:spcBef>
                <a:spcAft>
                  <a:spcPts val="0"/>
                </a:spcAft>
                <a:buNone/>
              </a:pPr>
              <a:endParaRPr sz="2599" u="none">
                <a:solidFill>
                  <a:srgbClr val="F0F0EE"/>
                </a:solidFill>
                <a:latin typeface="Arial"/>
                <a:ea typeface="Arial"/>
                <a:cs typeface="Arial"/>
                <a:sym typeface="Arial"/>
              </a:endParaRPr>
            </a:p>
          </p:txBody>
        </p:sp>
      </p:grpSp>
      <p:grpSp>
        <p:nvGrpSpPr>
          <p:cNvPr id="282" name="Google Shape;282;p30"/>
          <p:cNvGrpSpPr/>
          <p:nvPr/>
        </p:nvGrpSpPr>
        <p:grpSpPr>
          <a:xfrm>
            <a:off x="12622758" y="4465696"/>
            <a:ext cx="4370114" cy="4524405"/>
            <a:chOff x="-48117" y="-903739"/>
            <a:chExt cx="5826818" cy="6032541"/>
          </a:xfrm>
        </p:grpSpPr>
        <p:sp>
          <p:nvSpPr>
            <p:cNvPr id="283" name="Google Shape;283;p30"/>
            <p:cNvSpPr txBox="1"/>
            <p:nvPr/>
          </p:nvSpPr>
          <p:spPr>
            <a:xfrm>
              <a:off x="-48117" y="-903739"/>
              <a:ext cx="5826818" cy="1025922"/>
            </a:xfrm>
            <a:prstGeom prst="rect">
              <a:avLst/>
            </a:prstGeom>
            <a:noFill/>
            <a:ln>
              <a:noFill/>
            </a:ln>
          </p:spPr>
          <p:txBody>
            <a:bodyPr spcFirstLastPara="1" wrap="square" lIns="0" tIns="0" rIns="0" bIns="0" anchor="t" anchorCtr="0">
              <a:spAutoFit/>
            </a:bodyPr>
            <a:lstStyle/>
            <a:p>
              <a:pPr marL="0" marR="0" lvl="0" indent="0" algn="ctr" rtl="0">
                <a:lnSpc>
                  <a:spcPct val="137454"/>
                </a:lnSpc>
                <a:spcBef>
                  <a:spcPts val="0"/>
                </a:spcBef>
                <a:spcAft>
                  <a:spcPts val="0"/>
                </a:spcAft>
                <a:buNone/>
              </a:pPr>
              <a:r>
                <a:rPr lang="en-US" sz="4400">
                  <a:solidFill>
                    <a:srgbClr val="F0F0EE"/>
                  </a:solidFill>
                  <a:latin typeface="Arial"/>
                  <a:ea typeface="Arial"/>
                  <a:cs typeface="Arial"/>
                  <a:sym typeface="Arial"/>
                </a:rPr>
                <a:t>Operational Risk</a:t>
              </a:r>
              <a:endParaRPr sz="4400" u="none">
                <a:solidFill>
                  <a:srgbClr val="F0F0EE"/>
                </a:solidFill>
                <a:latin typeface="Arial"/>
                <a:ea typeface="Arial"/>
                <a:cs typeface="Arial"/>
                <a:sym typeface="Arial"/>
              </a:endParaRPr>
            </a:p>
          </p:txBody>
        </p:sp>
        <p:sp>
          <p:nvSpPr>
            <p:cNvPr id="284" name="Google Shape;284;p30"/>
            <p:cNvSpPr txBox="1"/>
            <p:nvPr/>
          </p:nvSpPr>
          <p:spPr>
            <a:xfrm>
              <a:off x="-2" y="438457"/>
              <a:ext cx="5414177" cy="4690345"/>
            </a:xfrm>
            <a:prstGeom prst="rect">
              <a:avLst/>
            </a:prstGeom>
            <a:noFill/>
            <a:ln>
              <a:noFill/>
            </a:ln>
          </p:spPr>
          <p:txBody>
            <a:bodyPr spcFirstLastPara="1" wrap="square" lIns="0" tIns="0" rIns="0" bIns="0" anchor="t" anchorCtr="0">
              <a:spAutoFit/>
            </a:bodyPr>
            <a:lstStyle/>
            <a:p>
              <a:pPr marL="342900" marR="0" lvl="0" indent="-342900" algn="l" rtl="0">
                <a:lnSpc>
                  <a:spcPct val="107000"/>
                </a:lnSpc>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Huge operational cost </a:t>
              </a:r>
              <a:endParaRPr sz="2800">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2800"/>
                <a:buFont typeface="Quattrocento Sans"/>
                <a:buChar char="❖"/>
              </a:pPr>
              <a:r>
                <a:rPr lang="en-US" sz="2800">
                  <a:solidFill>
                    <a:schemeClr val="dk1"/>
                  </a:solidFill>
                  <a:latin typeface="Calibri"/>
                  <a:ea typeface="Calibri"/>
                  <a:cs typeface="Calibri"/>
                  <a:sym typeface="Calibri"/>
                </a:rPr>
                <a:t>Governing Bodies intervention regarding upgradation of technology</a:t>
              </a:r>
              <a:endParaRPr sz="2800">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2800"/>
                <a:buFont typeface="Quattrocento Sans"/>
                <a:buChar char="❖"/>
              </a:pPr>
              <a:r>
                <a:rPr lang="en-US" sz="2800">
                  <a:solidFill>
                    <a:schemeClr val="dk1"/>
                  </a:solidFill>
                  <a:latin typeface="Calibri"/>
                  <a:ea typeface="Calibri"/>
                  <a:cs typeface="Calibri"/>
                  <a:sym typeface="Calibri"/>
                </a:rPr>
                <a:t>Inefficient management </a:t>
              </a:r>
              <a:endParaRPr sz="2800">
                <a:solidFill>
                  <a:schemeClr val="dk1"/>
                </a:solidFill>
                <a:latin typeface="Calibri"/>
                <a:ea typeface="Calibri"/>
                <a:cs typeface="Calibri"/>
                <a:sym typeface="Calibri"/>
              </a:endParaRPr>
            </a:p>
            <a:p>
              <a:pPr marL="0" marR="0" lvl="0" indent="0" algn="ctr" rtl="0">
                <a:lnSpc>
                  <a:spcPct val="142016"/>
                </a:lnSpc>
                <a:spcBef>
                  <a:spcPts val="800"/>
                </a:spcBef>
                <a:spcAft>
                  <a:spcPts val="0"/>
                </a:spcAft>
                <a:buNone/>
              </a:pPr>
              <a:r>
                <a:rPr lang="en-US" sz="2599" u="none">
                  <a:solidFill>
                    <a:srgbClr val="F0F0EE"/>
                  </a:solidFill>
                  <a:latin typeface="Arial"/>
                  <a:ea typeface="Arial"/>
                  <a:cs typeface="Arial"/>
                  <a:sym typeface="Arial"/>
                </a:rPr>
                <a:t>.</a:t>
              </a:r>
              <a:endParaRPr/>
            </a:p>
          </p:txBody>
        </p:sp>
      </p:grpSp>
      <p:sp>
        <p:nvSpPr>
          <p:cNvPr id="285" name="Google Shape;285;p30"/>
          <p:cNvSpPr txBox="1"/>
          <p:nvPr/>
        </p:nvSpPr>
        <p:spPr>
          <a:xfrm>
            <a:off x="996888" y="1282217"/>
            <a:ext cx="16262412" cy="12483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600" b="1">
                <a:solidFill>
                  <a:srgbClr val="17242D"/>
                </a:solidFill>
                <a:latin typeface="Arial"/>
                <a:ea typeface="Arial"/>
                <a:cs typeface="Arial"/>
                <a:sym typeface="Arial"/>
              </a:rPr>
              <a:t>Risk Involved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289"/>
        <p:cNvGrpSpPr/>
        <p:nvPr/>
      </p:nvGrpSpPr>
      <p:grpSpPr>
        <a:xfrm>
          <a:off x="0" y="0"/>
          <a:ext cx="0" cy="0"/>
          <a:chOff x="0" y="0"/>
          <a:chExt cx="0" cy="0"/>
        </a:xfrm>
      </p:grpSpPr>
      <p:sp>
        <p:nvSpPr>
          <p:cNvPr id="290" name="Google Shape;290;p31"/>
          <p:cNvSpPr/>
          <p:nvPr/>
        </p:nvSpPr>
        <p:spPr>
          <a:xfrm>
            <a:off x="0" y="1394157"/>
            <a:ext cx="9144000" cy="8892843"/>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txBox="1"/>
          <p:nvPr/>
        </p:nvSpPr>
        <p:spPr>
          <a:xfrm>
            <a:off x="10076490" y="2839244"/>
            <a:ext cx="7046342" cy="4154984"/>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9600" b="1">
                <a:solidFill>
                  <a:srgbClr val="F0F0EE"/>
                </a:solidFill>
                <a:latin typeface="Arial"/>
                <a:ea typeface="Arial"/>
                <a:cs typeface="Arial"/>
                <a:sym typeface="Arial"/>
              </a:rPr>
              <a:t>Risk Management Plan</a:t>
            </a:r>
            <a:endParaRPr/>
          </a:p>
        </p:txBody>
      </p:sp>
      <p:sp>
        <p:nvSpPr>
          <p:cNvPr id="292" name="Google Shape;292;p31"/>
          <p:cNvSpPr txBox="1"/>
          <p:nvPr/>
        </p:nvSpPr>
        <p:spPr>
          <a:xfrm>
            <a:off x="1165168" y="1907450"/>
            <a:ext cx="7337973" cy="6501780"/>
          </a:xfrm>
          <a:prstGeom prst="rect">
            <a:avLst/>
          </a:prstGeom>
          <a:noFill/>
          <a:ln>
            <a:noFill/>
          </a:ln>
        </p:spPr>
        <p:txBody>
          <a:bodyPr spcFirstLastPara="1" wrap="square" lIns="0" tIns="0" rIns="0" bIns="0" anchor="t" anchorCtr="0">
            <a:spAutoFit/>
          </a:bodyPr>
          <a:lstStyle/>
          <a:p>
            <a:pPr marL="717550" marR="0" lvl="0" indent="-571500" algn="l" rtl="0">
              <a:spcBef>
                <a:spcPts val="0"/>
              </a:spcBef>
              <a:spcAft>
                <a:spcPts val="0"/>
              </a:spcAft>
              <a:buClr>
                <a:schemeClr val="dk1"/>
              </a:buClr>
              <a:buSzPts val="1300"/>
              <a:buFont typeface="Noto Sans Symbols"/>
              <a:buChar char="✔"/>
            </a:pPr>
            <a:r>
              <a:rPr lang="en-US" sz="3600">
                <a:solidFill>
                  <a:schemeClr val="lt1"/>
                </a:solidFill>
                <a:latin typeface="Libre Franklin"/>
                <a:ea typeface="Libre Franklin"/>
                <a:cs typeface="Libre Franklin"/>
                <a:sym typeface="Libre Franklin"/>
              </a:rPr>
              <a:t>Proper training of staff &amp; workers regarding working of robots</a:t>
            </a:r>
            <a:endParaRPr/>
          </a:p>
          <a:p>
            <a:pPr marL="717550" marR="0" lvl="0" indent="-571500" algn="l" rtl="0">
              <a:spcBef>
                <a:spcPts val="1000"/>
              </a:spcBef>
              <a:spcAft>
                <a:spcPts val="0"/>
              </a:spcAft>
              <a:buClr>
                <a:schemeClr val="dk1"/>
              </a:buClr>
              <a:buSzPts val="1300"/>
              <a:buFont typeface="Noto Sans Symbols"/>
              <a:buChar char="✔"/>
            </a:pPr>
            <a:r>
              <a:rPr lang="en-US" sz="3600">
                <a:solidFill>
                  <a:schemeClr val="lt1"/>
                </a:solidFill>
                <a:latin typeface="Libre Franklin"/>
                <a:ea typeface="Libre Franklin"/>
                <a:cs typeface="Libre Franklin"/>
                <a:sym typeface="Libre Franklin"/>
              </a:rPr>
              <a:t>Follow the guidelines as per the governing body</a:t>
            </a:r>
            <a:endParaRPr/>
          </a:p>
          <a:p>
            <a:pPr marL="717550" marR="0" lvl="0" indent="-571500" algn="l" rtl="0">
              <a:spcBef>
                <a:spcPts val="1000"/>
              </a:spcBef>
              <a:spcAft>
                <a:spcPts val="0"/>
              </a:spcAft>
              <a:buClr>
                <a:schemeClr val="dk1"/>
              </a:buClr>
              <a:buSzPts val="1300"/>
              <a:buFont typeface="Noto Sans Symbols"/>
              <a:buChar char="✔"/>
            </a:pPr>
            <a:r>
              <a:rPr lang="en-US" sz="3600">
                <a:solidFill>
                  <a:schemeClr val="lt1"/>
                </a:solidFill>
                <a:latin typeface="Libre Franklin"/>
                <a:ea typeface="Libre Franklin"/>
                <a:cs typeface="Libre Franklin"/>
                <a:sym typeface="Libre Franklin"/>
              </a:rPr>
              <a:t>Investment in proper equipment and </a:t>
            </a:r>
            <a:endParaRPr/>
          </a:p>
          <a:p>
            <a:pPr marL="717550" marR="0" lvl="0" indent="-571500" algn="l" rtl="0">
              <a:spcBef>
                <a:spcPts val="1000"/>
              </a:spcBef>
              <a:spcAft>
                <a:spcPts val="0"/>
              </a:spcAft>
              <a:buClr>
                <a:schemeClr val="dk1"/>
              </a:buClr>
              <a:buSzPts val="1300"/>
              <a:buFont typeface="Noto Sans Symbols"/>
              <a:buChar char="✔"/>
            </a:pPr>
            <a:r>
              <a:rPr lang="en-US" sz="3600">
                <a:solidFill>
                  <a:schemeClr val="lt1"/>
                </a:solidFill>
                <a:latin typeface="Libre Franklin"/>
                <a:ea typeface="Libre Franklin"/>
                <a:cs typeface="Libre Franklin"/>
                <a:sym typeface="Libre Franklin"/>
              </a:rPr>
              <a:t>Up-to -date technological support and security</a:t>
            </a:r>
            <a:endParaRPr/>
          </a:p>
          <a:p>
            <a:pPr marL="717550" marR="0" lvl="0" indent="-571500" algn="l" rtl="0">
              <a:spcBef>
                <a:spcPts val="1000"/>
              </a:spcBef>
              <a:spcAft>
                <a:spcPts val="0"/>
              </a:spcAft>
              <a:buClr>
                <a:schemeClr val="dk1"/>
              </a:buClr>
              <a:buSzPts val="1300"/>
              <a:buFont typeface="Noto Sans Symbols"/>
              <a:buChar char="✔"/>
            </a:pPr>
            <a:r>
              <a:rPr lang="en-US" sz="3600">
                <a:solidFill>
                  <a:schemeClr val="lt1"/>
                </a:solidFill>
                <a:latin typeface="Libre Franklin"/>
                <a:ea typeface="Libre Franklin"/>
                <a:cs typeface="Libre Franklin"/>
                <a:sym typeface="Libre Franklin"/>
              </a:rPr>
              <a:t>Adherence to health and safety codes</a:t>
            </a:r>
            <a:endParaRPr/>
          </a:p>
          <a:p>
            <a:pPr marL="0" marR="0" lvl="0" indent="0" algn="l" rtl="0">
              <a:lnSpc>
                <a:spcPct val="109375"/>
              </a:lnSpc>
              <a:spcBef>
                <a:spcPts val="0"/>
              </a:spcBef>
              <a:spcAft>
                <a:spcPts val="0"/>
              </a:spcAft>
              <a:buNone/>
            </a:pPr>
            <a:endParaRPr sz="32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99"/>
        <p:cNvGrpSpPr/>
        <p:nvPr/>
      </p:nvGrpSpPr>
      <p:grpSpPr>
        <a:xfrm>
          <a:off x="0" y="0"/>
          <a:ext cx="0" cy="0"/>
          <a:chOff x="0" y="0"/>
          <a:chExt cx="0" cy="0"/>
        </a:xfrm>
      </p:grpSpPr>
      <p:sp>
        <p:nvSpPr>
          <p:cNvPr id="100" name="Google Shape;100;p14"/>
          <p:cNvSpPr/>
          <p:nvPr/>
        </p:nvSpPr>
        <p:spPr>
          <a:xfrm>
            <a:off x="863080" y="0"/>
            <a:ext cx="16561840" cy="7735788"/>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txBox="1"/>
          <p:nvPr/>
        </p:nvSpPr>
        <p:spPr>
          <a:xfrm>
            <a:off x="1791386" y="967036"/>
            <a:ext cx="14705227" cy="609397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Robocop brings you a way to do day-to-day activities effortlessly. With increasing complexities in today’s world, a lot of difficulty is faced by households. So in order to bring efficiency our company intends to bridge the gap between work and efficiency by creating the intelligent systems for everyday devices in Robots. The robots would become the part of “internet of things” an extension of the internet in which appliances and other objects share information with each other. The company is building task oriented intelligent system for household’s activities to introduce robotics into daily life. </a:t>
            </a:r>
            <a:endParaRPr/>
          </a:p>
          <a:p>
            <a:pPr marL="0" marR="0" lvl="0" indent="0" algn="ctr" rtl="0">
              <a:spcBef>
                <a:spcPts val="0"/>
              </a:spcBef>
              <a:spcAft>
                <a:spcPts val="0"/>
              </a:spcAft>
              <a:buNone/>
            </a:pPr>
            <a:r>
              <a:rPr lang="en-US" sz="3600">
                <a:solidFill>
                  <a:schemeClr val="lt1"/>
                </a:solidFill>
                <a:latin typeface="Calibri"/>
                <a:ea typeface="Calibri"/>
                <a:cs typeface="Calibri"/>
                <a:sym typeface="Calibri"/>
              </a:rPr>
              <a:t>As the world is moving towards technology we believe that the idea has the potential to dominate the market.</a:t>
            </a:r>
            <a:endParaRPr/>
          </a:p>
          <a:p>
            <a:pPr marL="0" marR="0" lvl="0" indent="0" algn="ctr" rtl="0">
              <a:spcBef>
                <a:spcPts val="0"/>
              </a:spcBef>
              <a:spcAft>
                <a:spcPts val="0"/>
              </a:spcAft>
              <a:buNone/>
            </a:pPr>
            <a:r>
              <a:rPr lang="en-US" sz="3600">
                <a:solidFill>
                  <a:schemeClr val="lt1"/>
                </a:solidFill>
                <a:latin typeface="Calibri"/>
                <a:ea typeface="Calibri"/>
                <a:cs typeface="Calibri"/>
                <a:sym typeface="Calibri"/>
              </a:rPr>
              <a:t>We are seeking an investment of $100,000 for a 12.5% stake in the company.</a:t>
            </a:r>
            <a:endParaRPr/>
          </a:p>
        </p:txBody>
      </p:sp>
      <p:sp>
        <p:nvSpPr>
          <p:cNvPr id="102" name="Google Shape;102;p14"/>
          <p:cNvSpPr txBox="1"/>
          <p:nvPr/>
        </p:nvSpPr>
        <p:spPr>
          <a:xfrm>
            <a:off x="1028700" y="8843556"/>
            <a:ext cx="16230600" cy="764440"/>
          </a:xfrm>
          <a:prstGeom prst="rect">
            <a:avLst/>
          </a:prstGeom>
          <a:noFill/>
          <a:ln>
            <a:noFill/>
          </a:ln>
        </p:spPr>
        <p:txBody>
          <a:bodyPr spcFirstLastPara="1" wrap="square" lIns="0" tIns="0" rIns="0" bIns="0" anchor="t" anchorCtr="0">
            <a:spAutoFit/>
          </a:bodyPr>
          <a:lstStyle/>
          <a:p>
            <a:pPr marL="0" marR="0" lvl="0" indent="0" algn="ctr" rtl="0">
              <a:lnSpc>
                <a:spcPct val="34086"/>
              </a:lnSpc>
              <a:spcBef>
                <a:spcPts val="0"/>
              </a:spcBef>
              <a:spcAft>
                <a:spcPts val="0"/>
              </a:spcAft>
              <a:buNone/>
            </a:pPr>
            <a:r>
              <a:rPr lang="en-US" sz="11500" b="1">
                <a:solidFill>
                  <a:srgbClr val="F0F0EE"/>
                </a:solidFill>
                <a:latin typeface="Arial"/>
                <a:ea typeface="Arial"/>
                <a:cs typeface="Arial"/>
                <a:sym typeface="Arial"/>
              </a:rPr>
              <a:t>ELEVATOR PITCH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296"/>
        <p:cNvGrpSpPr/>
        <p:nvPr/>
      </p:nvGrpSpPr>
      <p:grpSpPr>
        <a:xfrm>
          <a:off x="0" y="0"/>
          <a:ext cx="0" cy="0"/>
          <a:chOff x="0" y="0"/>
          <a:chExt cx="0" cy="0"/>
        </a:xfrm>
      </p:grpSpPr>
      <p:sp>
        <p:nvSpPr>
          <p:cNvPr id="297" name="Google Shape;297;p32"/>
          <p:cNvSpPr/>
          <p:nvPr/>
        </p:nvSpPr>
        <p:spPr>
          <a:xfrm>
            <a:off x="1028700" y="6505028"/>
            <a:ext cx="16230600" cy="3781972"/>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txBox="1"/>
          <p:nvPr/>
        </p:nvSpPr>
        <p:spPr>
          <a:xfrm>
            <a:off x="1028700" y="2551509"/>
            <a:ext cx="16230600" cy="261610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500">
                <a:solidFill>
                  <a:srgbClr val="F0F0EE"/>
                </a:solidFill>
                <a:latin typeface="Arial"/>
                <a:ea typeface="Arial"/>
                <a:cs typeface="Arial"/>
                <a:sym typeface="Arial"/>
              </a:rPr>
              <a:t>ASK</a:t>
            </a:r>
            <a:endParaRPr/>
          </a:p>
          <a:p>
            <a:pPr marL="0" marR="0" lvl="0" indent="0" algn="ctr" rtl="0">
              <a:lnSpc>
                <a:spcPct val="120000"/>
              </a:lnSpc>
              <a:spcBef>
                <a:spcPts val="0"/>
              </a:spcBef>
              <a:spcAft>
                <a:spcPts val="0"/>
              </a:spcAft>
              <a:buNone/>
            </a:pPr>
            <a:r>
              <a:rPr lang="en-US" sz="8500">
                <a:solidFill>
                  <a:srgbClr val="F0F0EE"/>
                </a:solidFill>
                <a:latin typeface="Arial"/>
                <a:ea typeface="Arial"/>
                <a:cs typeface="Arial"/>
                <a:sym typeface="Arial"/>
              </a:rPr>
              <a:t>$100,000 for 12.5% Stake </a:t>
            </a:r>
            <a:endParaRPr/>
          </a:p>
        </p:txBody>
      </p:sp>
      <p:sp>
        <p:nvSpPr>
          <p:cNvPr id="299" name="Google Shape;299;p32"/>
          <p:cNvSpPr txBox="1"/>
          <p:nvPr/>
        </p:nvSpPr>
        <p:spPr>
          <a:xfrm>
            <a:off x="1865361" y="7320701"/>
            <a:ext cx="14557278" cy="1308050"/>
          </a:xfrm>
          <a:prstGeom prst="rect">
            <a:avLst/>
          </a:prstGeom>
          <a:noFill/>
          <a:ln>
            <a:noFill/>
          </a:ln>
        </p:spPr>
        <p:txBody>
          <a:bodyPr spcFirstLastPara="1" wrap="square" lIns="0" tIns="0" rIns="0" bIns="0" anchor="t" anchorCtr="0">
            <a:spAutoFit/>
          </a:bodyPr>
          <a:lstStyle/>
          <a:p>
            <a:pPr marL="0" marR="0" lvl="0" indent="0" algn="ctr" rtl="0">
              <a:lnSpc>
                <a:spcPct val="93305"/>
              </a:lnSpc>
              <a:spcBef>
                <a:spcPts val="0"/>
              </a:spcBef>
              <a:spcAft>
                <a:spcPts val="0"/>
              </a:spcAft>
              <a:buNone/>
            </a:pPr>
            <a:r>
              <a:rPr lang="en-US" sz="3600" b="1">
                <a:solidFill>
                  <a:srgbClr val="F0F0EE"/>
                </a:solidFill>
                <a:latin typeface="Arial"/>
                <a:ea typeface="Arial"/>
                <a:cs typeface="Arial"/>
                <a:sym typeface="Arial"/>
              </a:rPr>
              <a:t>Usage of Funds</a:t>
            </a:r>
            <a:endParaRPr/>
          </a:p>
          <a:p>
            <a:pPr marL="0" marR="0" lvl="0" indent="0" algn="ctr" rtl="0">
              <a:lnSpc>
                <a:spcPct val="104968"/>
              </a:lnSpc>
              <a:spcBef>
                <a:spcPts val="0"/>
              </a:spcBef>
              <a:spcAft>
                <a:spcPts val="0"/>
              </a:spcAft>
              <a:buNone/>
            </a:pPr>
            <a:r>
              <a:rPr lang="en-US" sz="3200">
                <a:solidFill>
                  <a:srgbClr val="F0F0EE"/>
                </a:solidFill>
                <a:latin typeface="Arial"/>
                <a:ea typeface="Arial"/>
                <a:cs typeface="Arial"/>
                <a:sym typeface="Arial"/>
              </a:rPr>
              <a:t>To purchase Computers, printers, modelling software, raw material, work space and to incorporate the company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5AD7E"/>
        </a:solidFill>
        <a:effectLst/>
      </p:bgPr>
    </p:bg>
    <p:spTree>
      <p:nvGrpSpPr>
        <p:cNvPr id="1" name="Shape 304"/>
        <p:cNvGrpSpPr/>
        <p:nvPr/>
      </p:nvGrpSpPr>
      <p:grpSpPr>
        <a:xfrm>
          <a:off x="0" y="0"/>
          <a:ext cx="0" cy="0"/>
          <a:chOff x="0" y="0"/>
          <a:chExt cx="0" cy="0"/>
        </a:xfrm>
      </p:grpSpPr>
      <p:sp>
        <p:nvSpPr>
          <p:cNvPr id="305" name="Google Shape;305;p33"/>
          <p:cNvSpPr/>
          <p:nvPr/>
        </p:nvSpPr>
        <p:spPr>
          <a:xfrm>
            <a:off x="3821657" y="4075118"/>
            <a:ext cx="3420860" cy="3691111"/>
          </a:xfrm>
          <a:custGeom>
            <a:avLst/>
            <a:gdLst/>
            <a:ahLst/>
            <a:cxnLst/>
            <a:rect l="l" t="t" r="r" b="b"/>
            <a:pathLst>
              <a:path w="1797661" h="1939678" extrusionOk="0">
                <a:moveTo>
                  <a:pt x="0" y="0"/>
                </a:moveTo>
                <a:lnTo>
                  <a:pt x="1797661" y="0"/>
                </a:lnTo>
                <a:lnTo>
                  <a:pt x="1797661" y="1939678"/>
                </a:lnTo>
                <a:lnTo>
                  <a:pt x="0" y="1939678"/>
                </a:lnTo>
                <a:close/>
              </a:path>
            </a:pathLst>
          </a:custGeom>
          <a:solidFill>
            <a:srgbClr val="F0F0EE"/>
          </a:solidFill>
          <a:ln>
            <a:noFill/>
          </a:ln>
        </p:spPr>
      </p:sp>
      <p:sp>
        <p:nvSpPr>
          <p:cNvPr id="306" name="Google Shape;306;p33"/>
          <p:cNvSpPr/>
          <p:nvPr/>
        </p:nvSpPr>
        <p:spPr>
          <a:xfrm>
            <a:off x="210553" y="216721"/>
            <a:ext cx="3420856" cy="7549507"/>
          </a:xfrm>
          <a:custGeom>
            <a:avLst/>
            <a:gdLst/>
            <a:ahLst/>
            <a:cxnLst/>
            <a:rect l="l" t="t" r="r" b="b"/>
            <a:pathLst>
              <a:path w="814219" h="1796904" extrusionOk="0">
                <a:moveTo>
                  <a:pt x="0" y="0"/>
                </a:moveTo>
                <a:lnTo>
                  <a:pt x="814219" y="0"/>
                </a:lnTo>
                <a:lnTo>
                  <a:pt x="814219" y="1796904"/>
                </a:lnTo>
                <a:lnTo>
                  <a:pt x="0" y="1796904"/>
                </a:lnTo>
                <a:close/>
              </a:path>
            </a:pathLst>
          </a:custGeom>
          <a:solidFill>
            <a:srgbClr val="F0F0EE"/>
          </a:solidFill>
          <a:ln>
            <a:noFill/>
          </a:ln>
        </p:spPr>
      </p:sp>
      <p:sp>
        <p:nvSpPr>
          <p:cNvPr id="307" name="Google Shape;307;p33"/>
          <p:cNvSpPr/>
          <p:nvPr/>
        </p:nvSpPr>
        <p:spPr>
          <a:xfrm>
            <a:off x="3821657" y="216721"/>
            <a:ext cx="3420860" cy="3642037"/>
          </a:xfrm>
          <a:custGeom>
            <a:avLst/>
            <a:gdLst/>
            <a:ahLst/>
            <a:cxnLst/>
            <a:rect l="l" t="t" r="r" b="b"/>
            <a:pathLst>
              <a:path w="1797661" h="1913890" extrusionOk="0">
                <a:moveTo>
                  <a:pt x="0" y="0"/>
                </a:moveTo>
                <a:lnTo>
                  <a:pt x="1797661" y="0"/>
                </a:lnTo>
                <a:lnTo>
                  <a:pt x="1797661" y="1913890"/>
                </a:lnTo>
                <a:lnTo>
                  <a:pt x="0" y="1913890"/>
                </a:lnTo>
                <a:close/>
              </a:path>
            </a:pathLst>
          </a:custGeom>
          <a:solidFill>
            <a:srgbClr val="F0F0EE"/>
          </a:solidFill>
          <a:ln>
            <a:noFill/>
          </a:ln>
        </p:spPr>
      </p:sp>
      <p:sp>
        <p:nvSpPr>
          <p:cNvPr id="308" name="Google Shape;308;p33"/>
          <p:cNvSpPr/>
          <p:nvPr/>
        </p:nvSpPr>
        <p:spPr>
          <a:xfrm>
            <a:off x="7432761" y="330297"/>
            <a:ext cx="3420856" cy="7549507"/>
          </a:xfrm>
          <a:custGeom>
            <a:avLst/>
            <a:gdLst/>
            <a:ahLst/>
            <a:cxnLst/>
            <a:rect l="l" t="t" r="r" b="b"/>
            <a:pathLst>
              <a:path w="814219" h="1796904" extrusionOk="0">
                <a:moveTo>
                  <a:pt x="0" y="0"/>
                </a:moveTo>
                <a:lnTo>
                  <a:pt x="814219" y="0"/>
                </a:lnTo>
                <a:lnTo>
                  <a:pt x="814219" y="1796904"/>
                </a:lnTo>
                <a:lnTo>
                  <a:pt x="0" y="1796904"/>
                </a:lnTo>
                <a:close/>
              </a:path>
            </a:pathLst>
          </a:custGeom>
          <a:solidFill>
            <a:srgbClr val="F0F0EE"/>
          </a:solidFill>
          <a:ln>
            <a:noFill/>
          </a:ln>
        </p:spPr>
      </p:sp>
      <p:sp>
        <p:nvSpPr>
          <p:cNvPr id="309" name="Google Shape;309;p33"/>
          <p:cNvSpPr/>
          <p:nvPr/>
        </p:nvSpPr>
        <p:spPr>
          <a:xfrm>
            <a:off x="11043865" y="216721"/>
            <a:ext cx="3420860" cy="3642037"/>
          </a:xfrm>
          <a:custGeom>
            <a:avLst/>
            <a:gdLst/>
            <a:ahLst/>
            <a:cxnLst/>
            <a:rect l="l" t="t" r="r" b="b"/>
            <a:pathLst>
              <a:path w="1797661" h="1913890" extrusionOk="0">
                <a:moveTo>
                  <a:pt x="0" y="0"/>
                </a:moveTo>
                <a:lnTo>
                  <a:pt x="1797661" y="0"/>
                </a:lnTo>
                <a:lnTo>
                  <a:pt x="1797661" y="1913890"/>
                </a:lnTo>
                <a:lnTo>
                  <a:pt x="0" y="1913890"/>
                </a:lnTo>
                <a:close/>
              </a:path>
            </a:pathLst>
          </a:custGeom>
          <a:solidFill>
            <a:srgbClr val="F0F0EE"/>
          </a:solidFill>
          <a:ln>
            <a:noFill/>
          </a:ln>
        </p:spPr>
      </p:sp>
      <p:sp>
        <p:nvSpPr>
          <p:cNvPr id="310" name="Google Shape;310;p33"/>
          <p:cNvSpPr/>
          <p:nvPr/>
        </p:nvSpPr>
        <p:spPr>
          <a:xfrm>
            <a:off x="11043865" y="4075118"/>
            <a:ext cx="3420860" cy="3691111"/>
          </a:xfrm>
          <a:custGeom>
            <a:avLst/>
            <a:gdLst/>
            <a:ahLst/>
            <a:cxnLst/>
            <a:rect l="l" t="t" r="r" b="b"/>
            <a:pathLst>
              <a:path w="1797661" h="1939678" extrusionOk="0">
                <a:moveTo>
                  <a:pt x="0" y="0"/>
                </a:moveTo>
                <a:lnTo>
                  <a:pt x="1797661" y="0"/>
                </a:lnTo>
                <a:lnTo>
                  <a:pt x="1797661" y="1939678"/>
                </a:lnTo>
                <a:lnTo>
                  <a:pt x="0" y="1939678"/>
                </a:lnTo>
                <a:close/>
              </a:path>
            </a:pathLst>
          </a:custGeom>
          <a:solidFill>
            <a:srgbClr val="F0F0EE"/>
          </a:solidFill>
          <a:ln>
            <a:noFill/>
          </a:ln>
        </p:spPr>
      </p:sp>
      <p:sp>
        <p:nvSpPr>
          <p:cNvPr id="311" name="Google Shape;311;p33"/>
          <p:cNvSpPr/>
          <p:nvPr/>
        </p:nvSpPr>
        <p:spPr>
          <a:xfrm>
            <a:off x="14654969" y="216721"/>
            <a:ext cx="3420856" cy="7549507"/>
          </a:xfrm>
          <a:custGeom>
            <a:avLst/>
            <a:gdLst/>
            <a:ahLst/>
            <a:cxnLst/>
            <a:rect l="l" t="t" r="r" b="b"/>
            <a:pathLst>
              <a:path w="814219" h="1796904" extrusionOk="0">
                <a:moveTo>
                  <a:pt x="0" y="0"/>
                </a:moveTo>
                <a:lnTo>
                  <a:pt x="814219" y="0"/>
                </a:lnTo>
                <a:lnTo>
                  <a:pt x="814219" y="1796904"/>
                </a:lnTo>
                <a:lnTo>
                  <a:pt x="0" y="1796904"/>
                </a:lnTo>
                <a:close/>
              </a:path>
            </a:pathLst>
          </a:custGeom>
          <a:solidFill>
            <a:srgbClr val="F0F0EE"/>
          </a:solidFill>
          <a:ln>
            <a:noFill/>
          </a:ln>
        </p:spPr>
      </p:sp>
      <p:sp>
        <p:nvSpPr>
          <p:cNvPr id="312" name="Google Shape;312;p33"/>
          <p:cNvSpPr/>
          <p:nvPr/>
        </p:nvSpPr>
        <p:spPr>
          <a:xfrm rot="-5400000">
            <a:off x="3567405" y="4629066"/>
            <a:ext cx="2074554" cy="8788259"/>
          </a:xfrm>
          <a:custGeom>
            <a:avLst/>
            <a:gdLst/>
            <a:ahLst/>
            <a:cxnLst/>
            <a:rect l="l" t="t" r="r" b="b"/>
            <a:pathLst>
              <a:path w="569569" h="2412817" extrusionOk="0">
                <a:moveTo>
                  <a:pt x="0" y="0"/>
                </a:moveTo>
                <a:lnTo>
                  <a:pt x="569569" y="0"/>
                </a:lnTo>
                <a:lnTo>
                  <a:pt x="569569" y="2412817"/>
                </a:lnTo>
                <a:lnTo>
                  <a:pt x="0" y="2412817"/>
                </a:lnTo>
                <a:close/>
              </a:path>
            </a:pathLst>
          </a:custGeom>
          <a:solidFill>
            <a:srgbClr val="F0F0EE"/>
          </a:solidFill>
          <a:ln>
            <a:noFill/>
          </a:ln>
        </p:spPr>
      </p:sp>
      <p:sp>
        <p:nvSpPr>
          <p:cNvPr id="313" name="Google Shape;313;p33"/>
          <p:cNvSpPr/>
          <p:nvPr/>
        </p:nvSpPr>
        <p:spPr>
          <a:xfrm rot="-5400000">
            <a:off x="12623925" y="4608568"/>
            <a:ext cx="2060969" cy="8842839"/>
          </a:xfrm>
          <a:custGeom>
            <a:avLst/>
            <a:gdLst/>
            <a:ahLst/>
            <a:cxnLst/>
            <a:rect l="l" t="t" r="r" b="b"/>
            <a:pathLst>
              <a:path w="588993" h="2527145" extrusionOk="0">
                <a:moveTo>
                  <a:pt x="0" y="0"/>
                </a:moveTo>
                <a:lnTo>
                  <a:pt x="588993" y="0"/>
                </a:lnTo>
                <a:lnTo>
                  <a:pt x="588993" y="2527145"/>
                </a:lnTo>
                <a:lnTo>
                  <a:pt x="0" y="2527145"/>
                </a:lnTo>
                <a:close/>
              </a:path>
            </a:pathLst>
          </a:custGeom>
          <a:solidFill>
            <a:srgbClr val="F0F0EE"/>
          </a:solidFill>
          <a:ln>
            <a:noFill/>
          </a:ln>
        </p:spPr>
      </p:sp>
      <p:grpSp>
        <p:nvGrpSpPr>
          <p:cNvPr id="314" name="Google Shape;314;p33"/>
          <p:cNvGrpSpPr/>
          <p:nvPr/>
        </p:nvGrpSpPr>
        <p:grpSpPr>
          <a:xfrm>
            <a:off x="562092" y="470267"/>
            <a:ext cx="2717782" cy="830950"/>
            <a:chOff x="0" y="-28575"/>
            <a:chExt cx="3623709" cy="1107934"/>
          </a:xfrm>
        </p:grpSpPr>
        <p:sp>
          <p:nvSpPr>
            <p:cNvPr id="315" name="Google Shape;315;p33"/>
            <p:cNvSpPr txBox="1"/>
            <p:nvPr/>
          </p:nvSpPr>
          <p:spPr>
            <a:xfrm>
              <a:off x="0" y="-28575"/>
              <a:ext cx="3623709" cy="505866"/>
            </a:xfrm>
            <a:prstGeom prst="rect">
              <a:avLst/>
            </a:prstGeom>
            <a:noFill/>
            <a:ln>
              <a:noFill/>
            </a:ln>
          </p:spPr>
          <p:txBody>
            <a:bodyPr spcFirstLastPara="1" wrap="square" lIns="0" tIns="0" rIns="0" bIns="0" anchor="t" anchorCtr="0">
              <a:spAutoFit/>
            </a:bodyPr>
            <a:lstStyle/>
            <a:p>
              <a:pPr marL="0" marR="0" lvl="0" indent="0" algn="l" rtl="0">
                <a:lnSpc>
                  <a:spcPct val="129958"/>
                </a:lnSpc>
                <a:spcBef>
                  <a:spcPts val="0"/>
                </a:spcBef>
                <a:spcAft>
                  <a:spcPts val="0"/>
                </a:spcAft>
                <a:buNone/>
              </a:pPr>
              <a:r>
                <a:rPr lang="en-US" sz="2400" b="1">
                  <a:solidFill>
                    <a:srgbClr val="17242D"/>
                  </a:solidFill>
                  <a:latin typeface="Calibri"/>
                  <a:ea typeface="Calibri"/>
                  <a:cs typeface="Calibri"/>
                  <a:sym typeface="Calibri"/>
                </a:rPr>
                <a:t>Key Partners</a:t>
              </a:r>
              <a:endParaRPr sz="2400" b="1" u="none">
                <a:solidFill>
                  <a:srgbClr val="17242D"/>
                </a:solidFill>
                <a:latin typeface="Calibri"/>
                <a:ea typeface="Calibri"/>
                <a:cs typeface="Calibri"/>
                <a:sym typeface="Calibri"/>
              </a:endParaRPr>
            </a:p>
          </p:txBody>
        </p:sp>
        <p:sp>
          <p:nvSpPr>
            <p:cNvPr id="316" name="Google Shape;316;p33"/>
            <p:cNvSpPr txBox="1"/>
            <p:nvPr/>
          </p:nvSpPr>
          <p:spPr>
            <a:xfrm>
              <a:off x="0" y="634792"/>
              <a:ext cx="3623709" cy="444567"/>
            </a:xfrm>
            <a:prstGeom prst="rect">
              <a:avLst/>
            </a:prstGeom>
            <a:noFill/>
            <a:ln>
              <a:noFill/>
            </a:ln>
          </p:spPr>
          <p:txBody>
            <a:bodyPr spcFirstLastPara="1" wrap="square" lIns="0" tIns="0" rIns="0" bIns="0" anchor="t" anchorCtr="0">
              <a:spAutoFit/>
            </a:bodyPr>
            <a:lstStyle/>
            <a:p>
              <a:pPr marL="0" marR="0" lvl="0" indent="0" algn="l" rtl="0">
                <a:lnSpc>
                  <a:spcPct val="106500"/>
                </a:lnSpc>
                <a:spcBef>
                  <a:spcPts val="0"/>
                </a:spcBef>
                <a:spcAft>
                  <a:spcPts val="0"/>
                </a:spcAft>
                <a:buNone/>
              </a:pPr>
              <a:endParaRPr sz="2400" u="none">
                <a:solidFill>
                  <a:srgbClr val="17242D"/>
                </a:solidFill>
                <a:latin typeface="Calibri"/>
                <a:ea typeface="Calibri"/>
                <a:cs typeface="Calibri"/>
                <a:sym typeface="Calibri"/>
              </a:endParaRPr>
            </a:p>
          </p:txBody>
        </p:sp>
      </p:grpSp>
      <p:sp>
        <p:nvSpPr>
          <p:cNvPr id="317" name="Google Shape;317;p33"/>
          <p:cNvSpPr txBox="1"/>
          <p:nvPr/>
        </p:nvSpPr>
        <p:spPr>
          <a:xfrm>
            <a:off x="4173196" y="470267"/>
            <a:ext cx="2717782" cy="379399"/>
          </a:xfrm>
          <a:prstGeom prst="rect">
            <a:avLst/>
          </a:prstGeom>
          <a:noFill/>
          <a:ln>
            <a:noFill/>
          </a:ln>
        </p:spPr>
        <p:txBody>
          <a:bodyPr spcFirstLastPara="1" wrap="square" lIns="0" tIns="0" rIns="0" bIns="0" anchor="t" anchorCtr="0">
            <a:spAutoFit/>
          </a:bodyPr>
          <a:lstStyle/>
          <a:p>
            <a:pPr marL="0" marR="0" lvl="0" indent="0" algn="l" rtl="0">
              <a:lnSpc>
                <a:spcPct val="129958"/>
              </a:lnSpc>
              <a:spcBef>
                <a:spcPts val="0"/>
              </a:spcBef>
              <a:spcAft>
                <a:spcPts val="0"/>
              </a:spcAft>
              <a:buNone/>
            </a:pPr>
            <a:r>
              <a:rPr lang="en-US" sz="2400" b="1">
                <a:solidFill>
                  <a:srgbClr val="17242D"/>
                </a:solidFill>
                <a:latin typeface="Calibri"/>
                <a:ea typeface="Calibri"/>
                <a:cs typeface="Calibri"/>
                <a:sym typeface="Calibri"/>
              </a:rPr>
              <a:t>Key Activities</a:t>
            </a:r>
            <a:endParaRPr sz="2400" b="1" u="none">
              <a:solidFill>
                <a:srgbClr val="17242D"/>
              </a:solidFill>
              <a:latin typeface="Calibri"/>
              <a:ea typeface="Calibri"/>
              <a:cs typeface="Calibri"/>
              <a:sym typeface="Calibri"/>
            </a:endParaRPr>
          </a:p>
        </p:txBody>
      </p:sp>
      <p:sp>
        <p:nvSpPr>
          <p:cNvPr id="318" name="Google Shape;318;p33"/>
          <p:cNvSpPr txBox="1"/>
          <p:nvPr/>
        </p:nvSpPr>
        <p:spPr>
          <a:xfrm>
            <a:off x="7785109" y="470267"/>
            <a:ext cx="2717782" cy="692497"/>
          </a:xfrm>
          <a:prstGeom prst="rect">
            <a:avLst/>
          </a:prstGeom>
          <a:noFill/>
          <a:ln>
            <a:noFill/>
          </a:ln>
        </p:spPr>
        <p:txBody>
          <a:bodyPr spcFirstLastPara="1" wrap="square" lIns="0" tIns="0" rIns="0" bIns="0" anchor="t" anchorCtr="0">
            <a:spAutoFit/>
          </a:bodyPr>
          <a:lstStyle/>
          <a:p>
            <a:pPr marL="0" marR="0" lvl="0" indent="0" algn="l" rtl="0">
              <a:lnSpc>
                <a:spcPct val="113708"/>
              </a:lnSpc>
              <a:spcBef>
                <a:spcPts val="0"/>
              </a:spcBef>
              <a:spcAft>
                <a:spcPts val="0"/>
              </a:spcAft>
              <a:buNone/>
            </a:pPr>
            <a:r>
              <a:rPr lang="en-US" sz="2400" b="1" u="none">
                <a:solidFill>
                  <a:srgbClr val="17242D"/>
                </a:solidFill>
                <a:latin typeface="Calibri"/>
                <a:ea typeface="Calibri"/>
                <a:cs typeface="Calibri"/>
                <a:sym typeface="Calibri"/>
              </a:rPr>
              <a:t>Unique Value Proposition</a:t>
            </a:r>
            <a:endParaRPr/>
          </a:p>
        </p:txBody>
      </p:sp>
      <p:sp>
        <p:nvSpPr>
          <p:cNvPr id="319" name="Google Shape;319;p33"/>
          <p:cNvSpPr txBox="1"/>
          <p:nvPr/>
        </p:nvSpPr>
        <p:spPr>
          <a:xfrm>
            <a:off x="15006508" y="488262"/>
            <a:ext cx="2717782" cy="346249"/>
          </a:xfrm>
          <a:prstGeom prst="rect">
            <a:avLst/>
          </a:prstGeom>
          <a:noFill/>
          <a:ln>
            <a:noFill/>
          </a:ln>
        </p:spPr>
        <p:txBody>
          <a:bodyPr spcFirstLastPara="1" wrap="square" lIns="0" tIns="0" rIns="0" bIns="0" anchor="t" anchorCtr="0">
            <a:spAutoFit/>
          </a:bodyPr>
          <a:lstStyle/>
          <a:p>
            <a:pPr marL="0" marR="0" lvl="0" indent="0" algn="l" rtl="0">
              <a:lnSpc>
                <a:spcPct val="113708"/>
              </a:lnSpc>
              <a:spcBef>
                <a:spcPts val="0"/>
              </a:spcBef>
              <a:spcAft>
                <a:spcPts val="0"/>
              </a:spcAft>
              <a:buNone/>
            </a:pPr>
            <a:r>
              <a:rPr lang="en-US" sz="2400" b="1" u="none">
                <a:solidFill>
                  <a:srgbClr val="17242D"/>
                </a:solidFill>
                <a:latin typeface="Calibri"/>
                <a:ea typeface="Calibri"/>
                <a:cs typeface="Calibri"/>
                <a:sym typeface="Calibri"/>
              </a:rPr>
              <a:t>Customer Segments</a:t>
            </a:r>
            <a:endParaRPr/>
          </a:p>
        </p:txBody>
      </p:sp>
      <p:sp>
        <p:nvSpPr>
          <p:cNvPr id="320" name="Google Shape;320;p33"/>
          <p:cNvSpPr txBox="1"/>
          <p:nvPr/>
        </p:nvSpPr>
        <p:spPr>
          <a:xfrm>
            <a:off x="642878" y="4357682"/>
            <a:ext cx="2717782" cy="379399"/>
          </a:xfrm>
          <a:prstGeom prst="rect">
            <a:avLst/>
          </a:prstGeom>
          <a:noFill/>
          <a:ln>
            <a:noFill/>
          </a:ln>
        </p:spPr>
        <p:txBody>
          <a:bodyPr spcFirstLastPara="1" wrap="square" lIns="0" tIns="0" rIns="0" bIns="0" anchor="t" anchorCtr="0">
            <a:spAutoFit/>
          </a:bodyPr>
          <a:lstStyle/>
          <a:p>
            <a:pPr marL="0" marR="0" lvl="0" indent="0" algn="l" rtl="0">
              <a:lnSpc>
                <a:spcPct val="129958"/>
              </a:lnSpc>
              <a:spcBef>
                <a:spcPts val="0"/>
              </a:spcBef>
              <a:spcAft>
                <a:spcPts val="0"/>
              </a:spcAft>
              <a:buNone/>
            </a:pPr>
            <a:r>
              <a:rPr lang="en-US" sz="2400" b="1" u="none">
                <a:solidFill>
                  <a:srgbClr val="17242D"/>
                </a:solidFill>
                <a:latin typeface="Calibri"/>
                <a:ea typeface="Calibri"/>
                <a:cs typeface="Calibri"/>
                <a:sym typeface="Calibri"/>
              </a:rPr>
              <a:t>Existing Alternatives</a:t>
            </a:r>
            <a:endParaRPr/>
          </a:p>
        </p:txBody>
      </p:sp>
      <p:sp>
        <p:nvSpPr>
          <p:cNvPr id="321" name="Google Shape;321;p33"/>
          <p:cNvSpPr txBox="1"/>
          <p:nvPr/>
        </p:nvSpPr>
        <p:spPr>
          <a:xfrm>
            <a:off x="4173196" y="4383104"/>
            <a:ext cx="2717782" cy="379399"/>
          </a:xfrm>
          <a:prstGeom prst="rect">
            <a:avLst/>
          </a:prstGeom>
          <a:noFill/>
          <a:ln>
            <a:noFill/>
          </a:ln>
        </p:spPr>
        <p:txBody>
          <a:bodyPr spcFirstLastPara="1" wrap="square" lIns="0" tIns="0" rIns="0" bIns="0" anchor="t" anchorCtr="0">
            <a:spAutoFit/>
          </a:bodyPr>
          <a:lstStyle/>
          <a:p>
            <a:pPr marL="0" marR="0" lvl="0" indent="0" algn="l" rtl="0">
              <a:lnSpc>
                <a:spcPct val="129958"/>
              </a:lnSpc>
              <a:spcBef>
                <a:spcPts val="0"/>
              </a:spcBef>
              <a:spcAft>
                <a:spcPts val="0"/>
              </a:spcAft>
              <a:buNone/>
            </a:pPr>
            <a:r>
              <a:rPr lang="en-US" sz="2400" b="1" u="none">
                <a:solidFill>
                  <a:srgbClr val="17242D"/>
                </a:solidFill>
                <a:latin typeface="Calibri"/>
                <a:ea typeface="Calibri"/>
                <a:cs typeface="Calibri"/>
                <a:sym typeface="Calibri"/>
              </a:rPr>
              <a:t>Key Metrics</a:t>
            </a:r>
            <a:endParaRPr/>
          </a:p>
        </p:txBody>
      </p:sp>
      <p:sp>
        <p:nvSpPr>
          <p:cNvPr id="322" name="Google Shape;322;p33"/>
          <p:cNvSpPr txBox="1"/>
          <p:nvPr/>
        </p:nvSpPr>
        <p:spPr>
          <a:xfrm>
            <a:off x="11395404" y="4383104"/>
            <a:ext cx="2717782" cy="379399"/>
          </a:xfrm>
          <a:prstGeom prst="rect">
            <a:avLst/>
          </a:prstGeom>
          <a:noFill/>
          <a:ln>
            <a:noFill/>
          </a:ln>
        </p:spPr>
        <p:txBody>
          <a:bodyPr spcFirstLastPara="1" wrap="square" lIns="0" tIns="0" rIns="0" bIns="0" anchor="t" anchorCtr="0">
            <a:spAutoFit/>
          </a:bodyPr>
          <a:lstStyle/>
          <a:p>
            <a:pPr marL="0" marR="0" lvl="0" indent="0" algn="l" rtl="0">
              <a:lnSpc>
                <a:spcPct val="129958"/>
              </a:lnSpc>
              <a:spcBef>
                <a:spcPts val="0"/>
              </a:spcBef>
              <a:spcAft>
                <a:spcPts val="0"/>
              </a:spcAft>
              <a:buNone/>
            </a:pPr>
            <a:r>
              <a:rPr lang="en-US" sz="2400" b="1" u="none">
                <a:solidFill>
                  <a:srgbClr val="17242D"/>
                </a:solidFill>
                <a:latin typeface="Calibri"/>
                <a:ea typeface="Calibri"/>
                <a:cs typeface="Calibri"/>
                <a:sym typeface="Calibri"/>
              </a:rPr>
              <a:t>Channels</a:t>
            </a:r>
            <a:endParaRPr/>
          </a:p>
        </p:txBody>
      </p:sp>
      <p:sp>
        <p:nvSpPr>
          <p:cNvPr id="323" name="Google Shape;323;p33"/>
          <p:cNvSpPr txBox="1"/>
          <p:nvPr/>
        </p:nvSpPr>
        <p:spPr>
          <a:xfrm>
            <a:off x="11501454" y="1500162"/>
            <a:ext cx="2717782" cy="1667123"/>
          </a:xfrm>
          <a:prstGeom prst="rect">
            <a:avLst/>
          </a:prstGeom>
          <a:noFill/>
          <a:ln>
            <a:noFill/>
          </a:ln>
        </p:spPr>
        <p:txBody>
          <a:bodyPr spcFirstLastPara="1" wrap="square" lIns="0" tIns="0" rIns="0" bIns="0" anchor="t" anchorCtr="0">
            <a:spAutoFit/>
          </a:bodyPr>
          <a:lstStyle/>
          <a:p>
            <a:pPr marL="0" marR="0" lvl="0" indent="0" algn="l" rtl="0">
              <a:lnSpc>
                <a:spcPct val="106500"/>
              </a:lnSpc>
              <a:spcBef>
                <a:spcPts val="0"/>
              </a:spcBef>
              <a:spcAft>
                <a:spcPts val="0"/>
              </a:spcAft>
              <a:buNone/>
            </a:pPr>
            <a:r>
              <a:rPr lang="en-US" sz="2400" u="none">
                <a:solidFill>
                  <a:srgbClr val="17242D"/>
                </a:solidFill>
                <a:latin typeface="Calibri"/>
                <a:ea typeface="Calibri"/>
                <a:cs typeface="Calibri"/>
                <a:sym typeface="Calibri"/>
              </a:rPr>
              <a:t>High income groups</a:t>
            </a:r>
            <a:endParaRPr/>
          </a:p>
          <a:p>
            <a:pPr marL="0" marR="0" lvl="0" indent="0" algn="l" rtl="0">
              <a:lnSpc>
                <a:spcPct val="106500"/>
              </a:lnSpc>
              <a:spcBef>
                <a:spcPts val="0"/>
              </a:spcBef>
              <a:spcAft>
                <a:spcPts val="0"/>
              </a:spcAft>
              <a:buNone/>
            </a:pPr>
            <a:r>
              <a:rPr lang="en-US" sz="2400">
                <a:solidFill>
                  <a:srgbClr val="17242D"/>
                </a:solidFill>
                <a:latin typeface="Calibri"/>
                <a:ea typeface="Calibri"/>
                <a:cs typeface="Calibri"/>
                <a:sym typeface="Calibri"/>
              </a:rPr>
              <a:t>People living in areas where housemaids are not easily available </a:t>
            </a:r>
            <a:endParaRPr sz="2400" u="none">
              <a:solidFill>
                <a:srgbClr val="17242D"/>
              </a:solidFill>
              <a:latin typeface="Calibri"/>
              <a:ea typeface="Calibri"/>
              <a:cs typeface="Calibri"/>
              <a:sym typeface="Calibri"/>
            </a:endParaRPr>
          </a:p>
        </p:txBody>
      </p:sp>
      <p:sp>
        <p:nvSpPr>
          <p:cNvPr id="324" name="Google Shape;324;p33"/>
          <p:cNvSpPr txBox="1"/>
          <p:nvPr/>
        </p:nvSpPr>
        <p:spPr>
          <a:xfrm>
            <a:off x="562092" y="8199833"/>
            <a:ext cx="8099034" cy="379399"/>
          </a:xfrm>
          <a:prstGeom prst="rect">
            <a:avLst/>
          </a:prstGeom>
          <a:noFill/>
          <a:ln>
            <a:noFill/>
          </a:ln>
        </p:spPr>
        <p:txBody>
          <a:bodyPr spcFirstLastPara="1" wrap="square" lIns="0" tIns="0" rIns="0" bIns="0" anchor="t" anchorCtr="0">
            <a:spAutoFit/>
          </a:bodyPr>
          <a:lstStyle/>
          <a:p>
            <a:pPr marL="0" marR="0" lvl="0" indent="0" algn="l" rtl="0">
              <a:lnSpc>
                <a:spcPct val="129958"/>
              </a:lnSpc>
              <a:spcBef>
                <a:spcPts val="0"/>
              </a:spcBef>
              <a:spcAft>
                <a:spcPts val="0"/>
              </a:spcAft>
              <a:buNone/>
            </a:pPr>
            <a:r>
              <a:rPr lang="en-US" sz="2400" b="1" u="none">
                <a:solidFill>
                  <a:srgbClr val="17242D"/>
                </a:solidFill>
                <a:latin typeface="Calibri"/>
                <a:ea typeface="Calibri"/>
                <a:cs typeface="Calibri"/>
                <a:sym typeface="Calibri"/>
              </a:rPr>
              <a:t>Cost Structure</a:t>
            </a:r>
            <a:endParaRPr/>
          </a:p>
        </p:txBody>
      </p:sp>
      <p:sp>
        <p:nvSpPr>
          <p:cNvPr id="325" name="Google Shape;325;p33"/>
          <p:cNvSpPr txBox="1"/>
          <p:nvPr/>
        </p:nvSpPr>
        <p:spPr>
          <a:xfrm>
            <a:off x="9604892" y="8199833"/>
            <a:ext cx="8099034" cy="379399"/>
          </a:xfrm>
          <a:prstGeom prst="rect">
            <a:avLst/>
          </a:prstGeom>
          <a:noFill/>
          <a:ln>
            <a:noFill/>
          </a:ln>
        </p:spPr>
        <p:txBody>
          <a:bodyPr spcFirstLastPara="1" wrap="square" lIns="0" tIns="0" rIns="0" bIns="0" anchor="t" anchorCtr="0">
            <a:spAutoFit/>
          </a:bodyPr>
          <a:lstStyle/>
          <a:p>
            <a:pPr marL="0" marR="0" lvl="0" indent="0" algn="l" rtl="0">
              <a:lnSpc>
                <a:spcPct val="129958"/>
              </a:lnSpc>
              <a:spcBef>
                <a:spcPts val="0"/>
              </a:spcBef>
              <a:spcAft>
                <a:spcPts val="0"/>
              </a:spcAft>
              <a:buNone/>
            </a:pPr>
            <a:r>
              <a:rPr lang="en-US" sz="2400" b="1" u="none">
                <a:solidFill>
                  <a:srgbClr val="17242D"/>
                </a:solidFill>
                <a:latin typeface="Calibri"/>
                <a:ea typeface="Calibri"/>
                <a:cs typeface="Calibri"/>
                <a:sym typeface="Calibri"/>
              </a:rPr>
              <a:t>Revenue Streams</a:t>
            </a:r>
            <a:endParaRPr/>
          </a:p>
        </p:txBody>
      </p:sp>
      <p:sp>
        <p:nvSpPr>
          <p:cNvPr id="326" name="Google Shape;326;p33"/>
          <p:cNvSpPr txBox="1"/>
          <p:nvPr/>
        </p:nvSpPr>
        <p:spPr>
          <a:xfrm>
            <a:off x="571440" y="1142972"/>
            <a:ext cx="2953034" cy="184665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Investors</a:t>
            </a:r>
            <a:endParaRPr/>
          </a:p>
          <a:p>
            <a:pPr marL="0" marR="0" lvl="0" indent="0" algn="l" rtl="0">
              <a:spcBef>
                <a:spcPts val="0"/>
              </a:spcBef>
              <a:spcAft>
                <a:spcPts val="0"/>
              </a:spcAft>
              <a:buNone/>
            </a:pPr>
            <a:r>
              <a:rPr lang="en-US" sz="2400" u="none">
                <a:solidFill>
                  <a:schemeClr val="dk1"/>
                </a:solidFill>
                <a:latin typeface="Calibri"/>
                <a:ea typeface="Calibri"/>
                <a:cs typeface="Calibri"/>
                <a:sym typeface="Calibri"/>
              </a:rPr>
              <a:t>Distributor</a:t>
            </a:r>
            <a:endParaRPr/>
          </a:p>
          <a:p>
            <a:pPr marL="0" marR="0" lvl="0" indent="0" algn="l" rtl="0">
              <a:spcBef>
                <a:spcPts val="0"/>
              </a:spcBef>
              <a:spcAft>
                <a:spcPts val="0"/>
              </a:spcAft>
              <a:buNone/>
            </a:pPr>
            <a:r>
              <a:rPr lang="en-US" sz="2400" u="none">
                <a:solidFill>
                  <a:schemeClr val="dk1"/>
                </a:solidFill>
                <a:latin typeface="Calibri"/>
                <a:ea typeface="Calibri"/>
                <a:cs typeface="Calibri"/>
                <a:sym typeface="Calibri"/>
              </a:rPr>
              <a:t>Channel Partner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Robotics Industries Association</a:t>
            </a:r>
            <a:endParaRPr sz="2400" u="none">
              <a:solidFill>
                <a:schemeClr val="dk1"/>
              </a:solidFill>
              <a:latin typeface="Calibri"/>
              <a:ea typeface="Calibri"/>
              <a:cs typeface="Calibri"/>
              <a:sym typeface="Calibri"/>
            </a:endParaRPr>
          </a:p>
        </p:txBody>
      </p:sp>
      <p:sp>
        <p:nvSpPr>
          <p:cNvPr id="327" name="Google Shape;327;p33"/>
          <p:cNvSpPr txBox="1"/>
          <p:nvPr/>
        </p:nvSpPr>
        <p:spPr>
          <a:xfrm>
            <a:off x="642878" y="5143500"/>
            <a:ext cx="2953034"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FLIPPY</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SALLY</a:t>
            </a:r>
            <a:endParaRPr/>
          </a:p>
        </p:txBody>
      </p:sp>
      <p:sp>
        <p:nvSpPr>
          <p:cNvPr id="328" name="Google Shape;328;p33"/>
          <p:cNvSpPr txBox="1"/>
          <p:nvPr/>
        </p:nvSpPr>
        <p:spPr>
          <a:xfrm>
            <a:off x="4000464" y="1071534"/>
            <a:ext cx="3080758"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Design manufacturing</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Artificial Intelligence</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Software Development</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Systems engineering</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Distribution</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Logistics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Marketing and Sales</a:t>
            </a:r>
            <a:endParaRPr/>
          </a:p>
        </p:txBody>
      </p:sp>
      <p:sp>
        <p:nvSpPr>
          <p:cNvPr id="329" name="Google Shape;329;p33"/>
          <p:cNvSpPr txBox="1"/>
          <p:nvPr/>
        </p:nvSpPr>
        <p:spPr>
          <a:xfrm>
            <a:off x="4071902" y="5000624"/>
            <a:ext cx="250033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Technology expertise spanning robotics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Skilled professionals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Required software</a:t>
            </a:r>
            <a:endParaRPr/>
          </a:p>
        </p:txBody>
      </p:sp>
      <p:sp>
        <p:nvSpPr>
          <p:cNvPr id="330" name="Google Shape;330;p33"/>
          <p:cNvSpPr txBox="1"/>
          <p:nvPr/>
        </p:nvSpPr>
        <p:spPr>
          <a:xfrm>
            <a:off x="7786678" y="1428724"/>
            <a:ext cx="2953034" cy="184665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One single robot can do all household activities from cooking to gardening.</a:t>
            </a:r>
            <a:endParaRPr/>
          </a:p>
          <a:p>
            <a:pPr marL="0" marR="0" lvl="0" indent="0" algn="l" rtl="0">
              <a:spcBef>
                <a:spcPts val="0"/>
              </a:spcBef>
              <a:spcAft>
                <a:spcPts val="0"/>
              </a:spcAft>
              <a:buNone/>
            </a:pPr>
            <a:endParaRPr sz="2400" b="1" u="none">
              <a:solidFill>
                <a:srgbClr val="302B70"/>
              </a:solidFill>
              <a:latin typeface="Calibri"/>
              <a:ea typeface="Calibri"/>
              <a:cs typeface="Calibri"/>
              <a:sym typeface="Calibri"/>
            </a:endParaRPr>
          </a:p>
        </p:txBody>
      </p:sp>
      <p:sp>
        <p:nvSpPr>
          <p:cNvPr id="331" name="Google Shape;331;p33"/>
          <p:cNvSpPr txBox="1"/>
          <p:nvPr/>
        </p:nvSpPr>
        <p:spPr>
          <a:xfrm>
            <a:off x="11358578" y="5072062"/>
            <a:ext cx="2953034" cy="221599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Distributors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Website</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Press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Social networks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Blog</a:t>
            </a:r>
            <a:endParaRPr/>
          </a:p>
          <a:p>
            <a:pPr marL="0" marR="0" lvl="0" indent="0" algn="l" rtl="0">
              <a:spcBef>
                <a:spcPts val="0"/>
              </a:spcBef>
              <a:spcAft>
                <a:spcPts val="0"/>
              </a:spcAft>
              <a:buNone/>
            </a:pPr>
            <a:endParaRPr sz="2400" b="1" u="none">
              <a:solidFill>
                <a:srgbClr val="302B70"/>
              </a:solidFill>
              <a:latin typeface="Calibri"/>
              <a:ea typeface="Calibri"/>
              <a:cs typeface="Calibri"/>
              <a:sym typeface="Calibri"/>
            </a:endParaRPr>
          </a:p>
        </p:txBody>
      </p:sp>
      <p:sp>
        <p:nvSpPr>
          <p:cNvPr id="332" name="Google Shape;332;p33"/>
          <p:cNvSpPr txBox="1"/>
          <p:nvPr/>
        </p:nvSpPr>
        <p:spPr>
          <a:xfrm>
            <a:off x="14859041" y="1428724"/>
            <a:ext cx="2953034"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Households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Older people living alone</a:t>
            </a:r>
            <a:endParaRPr/>
          </a:p>
          <a:p>
            <a:pPr marL="0" marR="0" lvl="0" indent="0" algn="l" rtl="0">
              <a:spcBef>
                <a:spcPts val="0"/>
              </a:spcBef>
              <a:spcAft>
                <a:spcPts val="0"/>
              </a:spcAft>
              <a:buNone/>
            </a:pPr>
            <a:endParaRPr sz="2400" b="1" u="none">
              <a:solidFill>
                <a:srgbClr val="302B70"/>
              </a:solidFill>
              <a:latin typeface="Calibri"/>
              <a:ea typeface="Calibri"/>
              <a:cs typeface="Calibri"/>
              <a:sym typeface="Calibri"/>
            </a:endParaRPr>
          </a:p>
        </p:txBody>
      </p:sp>
      <p:sp>
        <p:nvSpPr>
          <p:cNvPr id="333" name="Google Shape;333;p33"/>
          <p:cNvSpPr txBox="1"/>
          <p:nvPr/>
        </p:nvSpPr>
        <p:spPr>
          <a:xfrm>
            <a:off x="2928894" y="8358210"/>
            <a:ext cx="8308025" cy="223138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R&amp;D  </a:t>
            </a:r>
            <a:r>
              <a:rPr lang="en-US" sz="2400" b="1">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Licenses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Manufacturing </a:t>
            </a:r>
            <a:r>
              <a:rPr lang="en-US" sz="2400" b="1">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Hardware</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Maintenance </a:t>
            </a:r>
            <a:r>
              <a:rPr lang="en-US" sz="2400" b="1">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Marketing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Software  </a:t>
            </a:r>
            <a:r>
              <a:rPr lang="en-US" sz="2400" b="1">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2400" b="1" u="none">
                <a:solidFill>
                  <a:schemeClr val="dk1"/>
                </a:solidFill>
                <a:latin typeface="Calibri"/>
                <a:ea typeface="Calibri"/>
                <a:cs typeface="Calibri"/>
                <a:sym typeface="Calibri"/>
              </a:rPr>
              <a:t>.</a:t>
            </a:r>
            <a:endParaRPr/>
          </a:p>
        </p:txBody>
      </p:sp>
      <p:sp>
        <p:nvSpPr>
          <p:cNvPr id="334" name="Google Shape;334;p33"/>
          <p:cNvSpPr txBox="1"/>
          <p:nvPr/>
        </p:nvSpPr>
        <p:spPr>
          <a:xfrm>
            <a:off x="9572628" y="8715400"/>
            <a:ext cx="8308025"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Sales of robots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Maintenance and service fee</a:t>
            </a:r>
            <a:endParaRPr/>
          </a:p>
        </p:txBody>
      </p:sp>
      <p:sp>
        <p:nvSpPr>
          <p:cNvPr id="335" name="Google Shape;335;p33"/>
          <p:cNvSpPr/>
          <p:nvPr/>
        </p:nvSpPr>
        <p:spPr>
          <a:xfrm>
            <a:off x="11930082" y="571468"/>
            <a:ext cx="2014654" cy="438582"/>
          </a:xfrm>
          <a:prstGeom prst="rect">
            <a:avLst/>
          </a:prstGeom>
          <a:noFill/>
          <a:ln>
            <a:noFill/>
          </a:ln>
        </p:spPr>
        <p:txBody>
          <a:bodyPr spcFirstLastPara="1" wrap="square" lIns="91425" tIns="45700" rIns="91425" bIns="45700" anchor="t" anchorCtr="0">
            <a:noAutofit/>
          </a:bodyPr>
          <a:lstStyle/>
          <a:p>
            <a:pPr marL="0" marR="0" lvl="0" indent="0" algn="l" rtl="0">
              <a:lnSpc>
                <a:spcPct val="113708"/>
              </a:lnSpc>
              <a:spcBef>
                <a:spcPts val="0"/>
              </a:spcBef>
              <a:spcAft>
                <a:spcPts val="0"/>
              </a:spcAft>
              <a:buNone/>
            </a:pPr>
            <a:r>
              <a:rPr lang="en-US" sz="2400" b="1">
                <a:solidFill>
                  <a:srgbClr val="17242D"/>
                </a:solidFill>
                <a:latin typeface="Calibri"/>
                <a:ea typeface="Calibri"/>
                <a:cs typeface="Calibri"/>
                <a:sym typeface="Calibri"/>
              </a:rPr>
              <a:t>Early Adopters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0F0EE"/>
        </a:solidFill>
        <a:effectLst/>
      </p:bgPr>
    </p:bg>
    <p:spTree>
      <p:nvGrpSpPr>
        <p:cNvPr id="1" name="Shape 339"/>
        <p:cNvGrpSpPr/>
        <p:nvPr/>
      </p:nvGrpSpPr>
      <p:grpSpPr>
        <a:xfrm>
          <a:off x="0" y="0"/>
          <a:ext cx="0" cy="0"/>
          <a:chOff x="0" y="0"/>
          <a:chExt cx="0" cy="0"/>
        </a:xfrm>
      </p:grpSpPr>
      <p:sp>
        <p:nvSpPr>
          <p:cNvPr id="340" name="Google Shape;340;p34"/>
          <p:cNvSpPr/>
          <p:nvPr/>
        </p:nvSpPr>
        <p:spPr>
          <a:xfrm>
            <a:off x="0" y="0"/>
            <a:ext cx="4919854" cy="10287000"/>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4"/>
          <p:cNvSpPr txBox="1"/>
          <p:nvPr/>
        </p:nvSpPr>
        <p:spPr>
          <a:xfrm>
            <a:off x="719064" y="3271292"/>
            <a:ext cx="4032448"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F0F0EE"/>
                </a:solidFill>
                <a:latin typeface="Arial"/>
                <a:ea typeface="Arial"/>
                <a:cs typeface="Arial"/>
                <a:sym typeface="Arial"/>
              </a:rPr>
              <a:t>Industry Expert’s</a:t>
            </a:r>
            <a:r>
              <a:rPr lang="en-US" sz="5400">
                <a:solidFill>
                  <a:schemeClr val="lt1"/>
                </a:solidFill>
                <a:latin typeface="Calibri"/>
                <a:ea typeface="Calibri"/>
                <a:cs typeface="Calibri"/>
                <a:sym typeface="Calibri"/>
              </a:rPr>
              <a:t> </a:t>
            </a:r>
            <a:r>
              <a:rPr lang="en-US" sz="7200" b="1">
                <a:solidFill>
                  <a:srgbClr val="F0F0EE"/>
                </a:solidFill>
                <a:latin typeface="Arial"/>
                <a:ea typeface="Arial"/>
                <a:cs typeface="Arial"/>
                <a:sym typeface="Arial"/>
              </a:rPr>
              <a:t>Feedback</a:t>
            </a:r>
            <a:endParaRPr/>
          </a:p>
        </p:txBody>
      </p:sp>
      <p:pic>
        <p:nvPicPr>
          <p:cNvPr id="342" name="Google Shape;342;p34" descr="A person wearing glasses&#10;&#10;Description automatically generated with medium confidence"/>
          <p:cNvPicPr preferRelativeResize="0"/>
          <p:nvPr/>
        </p:nvPicPr>
        <p:blipFill rotWithShape="1">
          <a:blip r:embed="rId3">
            <a:alphaModFix/>
          </a:blip>
          <a:srcRect l="19606"/>
          <a:stretch/>
        </p:blipFill>
        <p:spPr>
          <a:xfrm>
            <a:off x="5658638" y="3055268"/>
            <a:ext cx="3351672" cy="4176464"/>
          </a:xfrm>
          <a:prstGeom prst="rect">
            <a:avLst/>
          </a:prstGeom>
          <a:noFill/>
          <a:ln>
            <a:noFill/>
          </a:ln>
        </p:spPr>
      </p:pic>
      <p:sp>
        <p:nvSpPr>
          <p:cNvPr id="343" name="Google Shape;343;p34"/>
          <p:cNvSpPr txBox="1"/>
          <p:nvPr/>
        </p:nvSpPr>
        <p:spPr>
          <a:xfrm>
            <a:off x="5658638" y="7231732"/>
            <a:ext cx="3351672"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Akhil Asokan</a:t>
            </a:r>
            <a:endParaRPr sz="20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COO, Founder</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Sastra Robotics</a:t>
            </a:r>
            <a:endParaRPr/>
          </a:p>
        </p:txBody>
      </p:sp>
      <p:sp>
        <p:nvSpPr>
          <p:cNvPr id="344" name="Google Shape;344;p34"/>
          <p:cNvSpPr txBox="1"/>
          <p:nvPr/>
        </p:nvSpPr>
        <p:spPr>
          <a:xfrm>
            <a:off x="10368136" y="2188845"/>
            <a:ext cx="7128792" cy="65556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7F7F7F"/>
                </a:solidFill>
                <a:latin typeface="Calibri"/>
                <a:ea typeface="Calibri"/>
                <a:cs typeface="Calibri"/>
                <a:sym typeface="Calibri"/>
              </a:rPr>
              <a:t>“ </a:t>
            </a:r>
            <a:r>
              <a:rPr lang="en-US" sz="2000" i="1">
                <a:solidFill>
                  <a:srgbClr val="7F7F7F"/>
                </a:solidFill>
                <a:latin typeface="Calibri"/>
                <a:ea typeface="Calibri"/>
                <a:cs typeface="Calibri"/>
                <a:sym typeface="Calibri"/>
              </a:rPr>
              <a:t>Our company Sastra Robotics too started with the vision of a future where man and machine coexist. Robots in home is something that almost everyone has been wondering of since their very childhoods but bringing that into work would be a great achievement since people will be reluctant to buy expensive machines for household chores, but again relentless pursuit of perfection and assurance of quality will garner you  the customer base. Building and working on developing and delivering scalable robotic solutions for things that have not been automated till now in India is a great thought and if executed correctly buy you guys, it might as well turn into one of greatest and most promising start ups. The secret to success in this is know what your customer wants because every household requires different work at different time, but the basics are always the same. So, all that you need to focus is on what the customer wants and how far are you willing to experiment since you need to make it possible to conduct rigorous testing beyond the human capacity and capability. Such exhaustive and extensive testing ensures the supreme quality of your customer’s products and empowers you to retain your market leadership in this ever more competitive world. Best of luck for your future and the machines’ too</a:t>
            </a:r>
            <a:r>
              <a:rPr lang="en-US" sz="2000">
                <a:solidFill>
                  <a:srgbClr val="7F7F7F"/>
                </a:solidFill>
                <a:latin typeface="Calibri"/>
                <a:ea typeface="Calibri"/>
                <a:cs typeface="Calibri"/>
                <a:sym typeface="Calibri"/>
              </a:rPr>
              <a:t>.”</a:t>
            </a:r>
            <a:endParaRPr sz="2000">
              <a:solidFill>
                <a:srgbClr val="7F7F7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0F0EE"/>
        </a:solidFill>
        <a:effectLst/>
      </p:bgPr>
    </p:bg>
    <p:spTree>
      <p:nvGrpSpPr>
        <p:cNvPr id="1" name="Shape 348"/>
        <p:cNvGrpSpPr/>
        <p:nvPr/>
      </p:nvGrpSpPr>
      <p:grpSpPr>
        <a:xfrm>
          <a:off x="0" y="0"/>
          <a:ext cx="0" cy="0"/>
          <a:chOff x="0" y="0"/>
          <a:chExt cx="0" cy="0"/>
        </a:xfrm>
      </p:grpSpPr>
      <p:sp>
        <p:nvSpPr>
          <p:cNvPr id="349" name="Google Shape;349;p35"/>
          <p:cNvSpPr/>
          <p:nvPr/>
        </p:nvSpPr>
        <p:spPr>
          <a:xfrm>
            <a:off x="0" y="0"/>
            <a:ext cx="4919854" cy="10287000"/>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txBox="1"/>
          <p:nvPr/>
        </p:nvSpPr>
        <p:spPr>
          <a:xfrm>
            <a:off x="719064" y="3271292"/>
            <a:ext cx="403244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F0F0EE"/>
                </a:solidFill>
                <a:latin typeface="Arial"/>
                <a:ea typeface="Arial"/>
                <a:cs typeface="Arial"/>
                <a:sym typeface="Arial"/>
              </a:rPr>
              <a:t>Customer</a:t>
            </a:r>
            <a:r>
              <a:rPr lang="en-US" sz="5400">
                <a:solidFill>
                  <a:schemeClr val="lt1"/>
                </a:solidFill>
                <a:latin typeface="Calibri"/>
                <a:ea typeface="Calibri"/>
                <a:cs typeface="Calibri"/>
                <a:sym typeface="Calibri"/>
              </a:rPr>
              <a:t> </a:t>
            </a:r>
            <a:r>
              <a:rPr lang="en-US" sz="7200" b="1">
                <a:solidFill>
                  <a:srgbClr val="F0F0EE"/>
                </a:solidFill>
                <a:latin typeface="Arial"/>
                <a:ea typeface="Arial"/>
                <a:cs typeface="Arial"/>
                <a:sym typeface="Arial"/>
              </a:rPr>
              <a:t>Feedback</a:t>
            </a:r>
            <a:endParaRPr/>
          </a:p>
        </p:txBody>
      </p:sp>
      <p:pic>
        <p:nvPicPr>
          <p:cNvPr id="351" name="Google Shape;351;p35" descr="WhatsApp Image 2021-04-07 at 10.55.09 AM.jpeg"/>
          <p:cNvPicPr preferRelativeResize="0"/>
          <p:nvPr/>
        </p:nvPicPr>
        <p:blipFill rotWithShape="1">
          <a:blip r:embed="rId3">
            <a:alphaModFix/>
          </a:blip>
          <a:srcRect l="7602" t="7519" r="19298" b="24365"/>
          <a:stretch/>
        </p:blipFill>
        <p:spPr>
          <a:xfrm>
            <a:off x="5214910" y="1643038"/>
            <a:ext cx="3571900" cy="6643734"/>
          </a:xfrm>
          <a:prstGeom prst="rect">
            <a:avLst/>
          </a:prstGeom>
          <a:noFill/>
          <a:ln>
            <a:noFill/>
          </a:ln>
        </p:spPr>
      </p:pic>
      <p:sp>
        <p:nvSpPr>
          <p:cNvPr id="352" name="Google Shape;352;p35"/>
          <p:cNvSpPr txBox="1"/>
          <p:nvPr/>
        </p:nvSpPr>
        <p:spPr>
          <a:xfrm>
            <a:off x="10001256" y="2428856"/>
            <a:ext cx="7215238"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We interviewed one of  our potential customers Kanika Khandelwal.</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She is  a working individual living alone who has to manage everything all by herself.</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When we explained her  our business plan she seemed excited about it. She felt it will ease work burden on her and will help her to focus on  her work life in a better manner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5AD7E"/>
        </a:solidFill>
        <a:effectLst/>
      </p:bgPr>
    </p:bg>
    <p:spTree>
      <p:nvGrpSpPr>
        <p:cNvPr id="1" name="Shape 356"/>
        <p:cNvGrpSpPr/>
        <p:nvPr/>
      </p:nvGrpSpPr>
      <p:grpSpPr>
        <a:xfrm>
          <a:off x="0" y="0"/>
          <a:ext cx="0" cy="0"/>
          <a:chOff x="0" y="0"/>
          <a:chExt cx="0" cy="0"/>
        </a:xfrm>
      </p:grpSpPr>
      <p:sp>
        <p:nvSpPr>
          <p:cNvPr id="357" name="Google Shape;357;p36"/>
          <p:cNvSpPr txBox="1"/>
          <p:nvPr/>
        </p:nvSpPr>
        <p:spPr>
          <a:xfrm>
            <a:off x="5399584" y="4567436"/>
            <a:ext cx="8907663" cy="728982"/>
          </a:xfrm>
          <a:prstGeom prst="rect">
            <a:avLst/>
          </a:prstGeom>
          <a:noFill/>
          <a:ln>
            <a:noFill/>
          </a:ln>
        </p:spPr>
        <p:txBody>
          <a:bodyPr spcFirstLastPara="1" wrap="square" lIns="0" tIns="0" rIns="0" bIns="0" anchor="t" anchorCtr="0">
            <a:spAutoFit/>
          </a:bodyPr>
          <a:lstStyle/>
          <a:p>
            <a:pPr marL="0" marR="0" lvl="0" indent="0" algn="l" rtl="0">
              <a:lnSpc>
                <a:spcPct val="43322"/>
              </a:lnSpc>
              <a:spcBef>
                <a:spcPts val="0"/>
              </a:spcBef>
              <a:spcAft>
                <a:spcPts val="0"/>
              </a:spcAft>
              <a:buNone/>
            </a:pPr>
            <a:r>
              <a:rPr lang="en-US" sz="9600">
                <a:solidFill>
                  <a:srgbClr val="17242D"/>
                </a:solidFill>
                <a:latin typeface="Arial"/>
                <a:ea typeface="Arial"/>
                <a:cs typeface="Arial"/>
                <a:sym typeface="Arial"/>
              </a:rPr>
              <a:t>THANKYOU!</a:t>
            </a:r>
            <a:endParaRPr sz="9600" u="none">
              <a:solidFill>
                <a:srgbClr val="17242D"/>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106"/>
        <p:cNvGrpSpPr/>
        <p:nvPr/>
      </p:nvGrpSpPr>
      <p:grpSpPr>
        <a:xfrm>
          <a:off x="0" y="0"/>
          <a:ext cx="0" cy="0"/>
          <a:chOff x="0" y="0"/>
          <a:chExt cx="0" cy="0"/>
        </a:xfrm>
      </p:grpSpPr>
      <p:sp>
        <p:nvSpPr>
          <p:cNvPr id="107" name="Google Shape;107;p15"/>
          <p:cNvSpPr/>
          <p:nvPr/>
        </p:nvSpPr>
        <p:spPr>
          <a:xfrm>
            <a:off x="0" y="1028700"/>
            <a:ext cx="10311679" cy="9258300"/>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txBox="1"/>
          <p:nvPr/>
        </p:nvSpPr>
        <p:spPr>
          <a:xfrm>
            <a:off x="1843854" y="3732857"/>
            <a:ext cx="8313213" cy="2821285"/>
          </a:xfrm>
          <a:prstGeom prst="rect">
            <a:avLst/>
          </a:prstGeom>
          <a:noFill/>
          <a:ln>
            <a:noFill/>
          </a:ln>
        </p:spPr>
        <p:txBody>
          <a:bodyPr spcFirstLastPara="1" wrap="square" lIns="0" tIns="0" rIns="0" bIns="0" anchor="t" anchorCtr="0">
            <a:spAutoFit/>
          </a:bodyPr>
          <a:lstStyle/>
          <a:p>
            <a:pPr marL="0" marR="0" lvl="0" indent="0" algn="ctr" rtl="0">
              <a:lnSpc>
                <a:spcPct val="114583"/>
              </a:lnSpc>
              <a:spcBef>
                <a:spcPts val="0"/>
              </a:spcBef>
              <a:spcAft>
                <a:spcPts val="0"/>
              </a:spcAft>
              <a:buNone/>
            </a:pPr>
            <a:r>
              <a:rPr lang="en-US" sz="9600" b="1">
                <a:solidFill>
                  <a:srgbClr val="F0F0EE"/>
                </a:solidFill>
                <a:latin typeface="Arial"/>
                <a:ea typeface="Arial"/>
                <a:cs typeface="Arial"/>
                <a:sym typeface="Arial"/>
              </a:rPr>
              <a:t>Genesis of the Idea</a:t>
            </a:r>
            <a:endParaRPr/>
          </a:p>
        </p:txBody>
      </p:sp>
      <p:sp>
        <p:nvSpPr>
          <p:cNvPr id="109" name="Google Shape;109;p15"/>
          <p:cNvSpPr txBox="1"/>
          <p:nvPr/>
        </p:nvSpPr>
        <p:spPr>
          <a:xfrm>
            <a:off x="11145689" y="1884575"/>
            <a:ext cx="6467365" cy="692907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800" b="1">
                <a:solidFill>
                  <a:schemeClr val="lt1"/>
                </a:solidFill>
                <a:latin typeface="Arial"/>
                <a:ea typeface="Arial"/>
                <a:cs typeface="Arial"/>
                <a:sym typeface="Arial"/>
              </a:rPr>
              <a:t>Our research on the robotics shows that with increasing complexities in today’s world a lot of difficulty is faced by households. So, in order to bring the efficiency our Company intends to bridge the gap between work and efficiency by creating intelligent systems for everyday devices in Robots. The robots would become part of the "internet of things," an extension of the internet in which appliances and other objects share information with each other. The Company is building task-oriented intelligent system for household’s activities to introduce robotics into daily life.</a:t>
            </a:r>
            <a:endParaRPr sz="2800" b="1">
              <a:solidFill>
                <a:schemeClr val="lt1"/>
              </a:solidFill>
              <a:latin typeface="Arial"/>
              <a:ea typeface="Arial"/>
              <a:cs typeface="Arial"/>
              <a:sym typeface="Arial"/>
            </a:endParaRPr>
          </a:p>
          <a:p>
            <a:pPr marL="0" marR="0" lvl="0" indent="0" algn="l" rtl="0">
              <a:lnSpc>
                <a:spcPct val="101111"/>
              </a:lnSpc>
              <a:spcBef>
                <a:spcPts val="0"/>
              </a:spcBef>
              <a:spcAft>
                <a:spcPts val="0"/>
              </a:spcAft>
              <a:buNone/>
            </a:pPr>
            <a:endParaRPr sz="3600" b="1">
              <a:solidFill>
                <a:schemeClr val="lt1"/>
              </a:solidFill>
              <a:latin typeface="Arial"/>
              <a:ea typeface="Arial"/>
              <a:cs typeface="Arial"/>
              <a:sym typeface="Arial"/>
            </a:endParaRPr>
          </a:p>
        </p:txBody>
      </p:sp>
      <p:pic>
        <p:nvPicPr>
          <p:cNvPr id="110" name="Google Shape;110;p15" descr="Lightbulb"/>
          <p:cNvPicPr preferRelativeResize="0"/>
          <p:nvPr/>
        </p:nvPicPr>
        <p:blipFill rotWithShape="1">
          <a:blip r:embed="rId3">
            <a:alphaModFix/>
          </a:blip>
          <a:srcRect/>
          <a:stretch/>
        </p:blipFill>
        <p:spPr>
          <a:xfrm>
            <a:off x="-615336" y="3127276"/>
            <a:ext cx="3625552" cy="3625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114"/>
        <p:cNvGrpSpPr/>
        <p:nvPr/>
      </p:nvGrpSpPr>
      <p:grpSpPr>
        <a:xfrm>
          <a:off x="0" y="0"/>
          <a:ext cx="0" cy="0"/>
          <a:chOff x="0" y="0"/>
          <a:chExt cx="0" cy="0"/>
        </a:xfrm>
      </p:grpSpPr>
      <p:sp>
        <p:nvSpPr>
          <p:cNvPr id="115" name="Google Shape;115;p16"/>
          <p:cNvSpPr/>
          <p:nvPr/>
        </p:nvSpPr>
        <p:spPr>
          <a:xfrm>
            <a:off x="431032" y="5701869"/>
            <a:ext cx="17259300" cy="3610837"/>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txBox="1"/>
          <p:nvPr/>
        </p:nvSpPr>
        <p:spPr>
          <a:xfrm>
            <a:off x="1028700" y="2592009"/>
            <a:ext cx="16230600" cy="1384995"/>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9600" b="1">
                <a:solidFill>
                  <a:srgbClr val="F0F0EE"/>
                </a:solidFill>
                <a:latin typeface="Arial"/>
                <a:ea typeface="Arial"/>
                <a:cs typeface="Arial"/>
                <a:sym typeface="Arial"/>
              </a:rPr>
              <a:t>Problem Statement</a:t>
            </a:r>
            <a:endParaRPr/>
          </a:p>
        </p:txBody>
      </p:sp>
      <p:sp>
        <p:nvSpPr>
          <p:cNvPr id="117" name="Google Shape;117;p16"/>
          <p:cNvSpPr txBox="1"/>
          <p:nvPr/>
        </p:nvSpPr>
        <p:spPr>
          <a:xfrm>
            <a:off x="1614730" y="6295628"/>
            <a:ext cx="15090109" cy="240065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a:solidFill>
                  <a:schemeClr val="lt1"/>
                </a:solidFill>
                <a:latin typeface="Arial"/>
                <a:ea typeface="Arial"/>
                <a:cs typeface="Arial"/>
                <a:sym typeface="Arial"/>
              </a:rPr>
              <a:t>How can Inefficiency and ineffectiveness of humans in complex tasks be resolved or made easier? </a:t>
            </a:r>
            <a:endParaRPr sz="5400">
              <a:solidFill>
                <a:schemeClr val="lt1"/>
              </a:solidFill>
              <a:latin typeface="Arial"/>
              <a:ea typeface="Arial"/>
              <a:cs typeface="Arial"/>
              <a:sym typeface="Arial"/>
            </a:endParaRPr>
          </a:p>
          <a:p>
            <a:pPr marL="0" marR="0" lvl="0" indent="0" algn="ctr" rtl="0">
              <a:spcBef>
                <a:spcPts val="0"/>
              </a:spcBef>
              <a:spcAft>
                <a:spcPts val="0"/>
              </a:spcAft>
              <a:buNone/>
            </a:pPr>
            <a:endParaRPr sz="4800">
              <a:solidFill>
                <a:schemeClr val="lt1"/>
              </a:solidFill>
              <a:latin typeface="Arial"/>
              <a:ea typeface="Arial"/>
              <a:cs typeface="Arial"/>
              <a:sym typeface="Arial"/>
            </a:endParaRPr>
          </a:p>
        </p:txBody>
      </p:sp>
      <p:pic>
        <p:nvPicPr>
          <p:cNvPr id="118" name="Google Shape;118;p16" descr="Question mark"/>
          <p:cNvPicPr preferRelativeResize="0"/>
          <p:nvPr/>
        </p:nvPicPr>
        <p:blipFill rotWithShape="1">
          <a:blip r:embed="rId3">
            <a:alphaModFix/>
          </a:blip>
          <a:srcRect/>
          <a:stretch/>
        </p:blipFill>
        <p:spPr>
          <a:xfrm flipH="1">
            <a:off x="12961272" y="697078"/>
            <a:ext cx="4489648" cy="44896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0EE"/>
        </a:solidFill>
        <a:effectLst/>
      </p:bgPr>
    </p:bg>
    <p:spTree>
      <p:nvGrpSpPr>
        <p:cNvPr id="1" name="Shape 122"/>
        <p:cNvGrpSpPr/>
        <p:nvPr/>
      </p:nvGrpSpPr>
      <p:grpSpPr>
        <a:xfrm>
          <a:off x="0" y="0"/>
          <a:ext cx="0" cy="0"/>
          <a:chOff x="0" y="0"/>
          <a:chExt cx="0" cy="0"/>
        </a:xfrm>
      </p:grpSpPr>
      <p:sp>
        <p:nvSpPr>
          <p:cNvPr id="123" name="Google Shape;123;p17"/>
          <p:cNvSpPr/>
          <p:nvPr/>
        </p:nvSpPr>
        <p:spPr>
          <a:xfrm>
            <a:off x="0" y="0"/>
            <a:ext cx="8942032" cy="9258300"/>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txBox="1"/>
          <p:nvPr/>
        </p:nvSpPr>
        <p:spPr>
          <a:xfrm>
            <a:off x="-475231" y="3049305"/>
            <a:ext cx="9821201" cy="2156360"/>
          </a:xfrm>
          <a:prstGeom prst="rect">
            <a:avLst/>
          </a:prstGeom>
          <a:noFill/>
          <a:ln>
            <a:noFill/>
          </a:ln>
        </p:spPr>
        <p:txBody>
          <a:bodyPr spcFirstLastPara="1" wrap="square" lIns="0" tIns="0" rIns="0" bIns="0" anchor="t" anchorCtr="0">
            <a:spAutoFit/>
          </a:bodyPr>
          <a:lstStyle/>
          <a:p>
            <a:pPr marL="0" marR="0" lvl="0" indent="0" algn="ctr" rtl="0">
              <a:lnSpc>
                <a:spcPct val="113055"/>
              </a:lnSpc>
              <a:spcBef>
                <a:spcPts val="0"/>
              </a:spcBef>
              <a:spcAft>
                <a:spcPts val="0"/>
              </a:spcAft>
              <a:buNone/>
            </a:pPr>
            <a:r>
              <a:rPr lang="en-US" sz="7200" b="1">
                <a:solidFill>
                  <a:srgbClr val="F0F0EE"/>
                </a:solidFill>
                <a:latin typeface="Arial"/>
                <a:ea typeface="Arial"/>
                <a:cs typeface="Arial"/>
                <a:sym typeface="Arial"/>
              </a:rPr>
              <a:t>Product / Solution</a:t>
            </a:r>
            <a:endParaRPr/>
          </a:p>
          <a:p>
            <a:pPr marL="0" marR="0" lvl="0" indent="0" algn="ctr" rtl="0">
              <a:lnSpc>
                <a:spcPct val="113055"/>
              </a:lnSpc>
              <a:spcBef>
                <a:spcPts val="0"/>
              </a:spcBef>
              <a:spcAft>
                <a:spcPts val="0"/>
              </a:spcAft>
              <a:buNone/>
            </a:pPr>
            <a:r>
              <a:rPr lang="en-US" sz="7200" b="1">
                <a:solidFill>
                  <a:srgbClr val="F0F0EE"/>
                </a:solidFill>
                <a:latin typeface="Arial"/>
                <a:ea typeface="Arial"/>
                <a:cs typeface="Arial"/>
                <a:sym typeface="Arial"/>
              </a:rPr>
              <a:t>(Intended Benefits)</a:t>
            </a:r>
            <a:endParaRPr/>
          </a:p>
        </p:txBody>
      </p:sp>
      <p:sp>
        <p:nvSpPr>
          <p:cNvPr id="125" name="Google Shape;125;p17"/>
          <p:cNvSpPr/>
          <p:nvPr/>
        </p:nvSpPr>
        <p:spPr>
          <a:xfrm>
            <a:off x="8740065" y="679004"/>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txBox="1"/>
          <p:nvPr/>
        </p:nvSpPr>
        <p:spPr>
          <a:xfrm>
            <a:off x="9775962" y="462980"/>
            <a:ext cx="7483338" cy="1731243"/>
          </a:xfrm>
          <a:prstGeom prst="rect">
            <a:avLst/>
          </a:prstGeom>
          <a:noFill/>
          <a:ln>
            <a:noFill/>
          </a:ln>
        </p:spPr>
        <p:txBody>
          <a:bodyPr spcFirstLastPara="1" wrap="square" lIns="0" tIns="0" rIns="0" bIns="0" anchor="t" anchorCtr="0">
            <a:spAutoFit/>
          </a:bodyPr>
          <a:lstStyle/>
          <a:p>
            <a:pPr marL="0" marR="0" lvl="0" indent="0" algn="l" rtl="0">
              <a:lnSpc>
                <a:spcPct val="103090"/>
              </a:lnSpc>
              <a:spcBef>
                <a:spcPts val="0"/>
              </a:spcBef>
              <a:spcAft>
                <a:spcPts val="0"/>
              </a:spcAft>
              <a:buNone/>
            </a:pPr>
            <a:r>
              <a:rPr lang="en-US" sz="4400">
                <a:solidFill>
                  <a:srgbClr val="17242D"/>
                </a:solidFill>
                <a:latin typeface="Arial"/>
                <a:ea typeface="Arial"/>
                <a:cs typeface="Arial"/>
                <a:sym typeface="Arial"/>
              </a:rPr>
              <a:t>Will</a:t>
            </a:r>
            <a:r>
              <a:rPr lang="en-US" sz="4400">
                <a:solidFill>
                  <a:schemeClr val="dk1"/>
                </a:solidFill>
                <a:latin typeface="Calibri"/>
                <a:ea typeface="Calibri"/>
                <a:cs typeface="Calibri"/>
                <a:sym typeface="Calibri"/>
              </a:rPr>
              <a:t> </a:t>
            </a:r>
            <a:r>
              <a:rPr lang="en-US" sz="4400">
                <a:solidFill>
                  <a:srgbClr val="17242D"/>
                </a:solidFill>
                <a:latin typeface="Arial"/>
                <a:ea typeface="Arial"/>
                <a:cs typeface="Arial"/>
                <a:sym typeface="Arial"/>
              </a:rPr>
              <a:t>bring</a:t>
            </a:r>
            <a:r>
              <a:rPr lang="en-US" sz="4400">
                <a:solidFill>
                  <a:schemeClr val="dk1"/>
                </a:solidFill>
                <a:latin typeface="Calibri"/>
                <a:ea typeface="Calibri"/>
                <a:cs typeface="Calibri"/>
                <a:sym typeface="Calibri"/>
              </a:rPr>
              <a:t> </a:t>
            </a:r>
            <a:r>
              <a:rPr lang="en-US" sz="4400">
                <a:solidFill>
                  <a:srgbClr val="17242D"/>
                </a:solidFill>
                <a:latin typeface="Arial"/>
                <a:ea typeface="Arial"/>
                <a:cs typeface="Arial"/>
                <a:sym typeface="Arial"/>
              </a:rPr>
              <a:t>efficiency</a:t>
            </a:r>
            <a:r>
              <a:rPr lang="en-US" sz="4400">
                <a:solidFill>
                  <a:schemeClr val="dk1"/>
                </a:solidFill>
                <a:latin typeface="Calibri"/>
                <a:ea typeface="Calibri"/>
                <a:cs typeface="Calibri"/>
                <a:sym typeface="Calibri"/>
              </a:rPr>
              <a:t> in the </a:t>
            </a:r>
            <a:r>
              <a:rPr lang="en-US" sz="4400">
                <a:solidFill>
                  <a:srgbClr val="17242D"/>
                </a:solidFill>
                <a:latin typeface="Arial"/>
                <a:ea typeface="Arial"/>
                <a:cs typeface="Arial"/>
                <a:sym typeface="Arial"/>
              </a:rPr>
              <a:t>household</a:t>
            </a:r>
            <a:r>
              <a:rPr lang="en-US" sz="4400">
                <a:solidFill>
                  <a:schemeClr val="dk1"/>
                </a:solidFill>
                <a:latin typeface="Calibri"/>
                <a:ea typeface="Calibri"/>
                <a:cs typeface="Calibri"/>
                <a:sym typeface="Calibri"/>
              </a:rPr>
              <a:t> </a:t>
            </a:r>
            <a:r>
              <a:rPr lang="en-US" sz="4400">
                <a:solidFill>
                  <a:srgbClr val="17242D"/>
                </a:solidFill>
                <a:latin typeface="Arial"/>
                <a:ea typeface="Arial"/>
                <a:cs typeface="Arial"/>
                <a:sym typeface="Arial"/>
              </a:rPr>
              <a:t>chores</a:t>
            </a:r>
            <a:endParaRPr/>
          </a:p>
          <a:p>
            <a:pPr marL="0" marR="0" lvl="0" indent="0" algn="l" rtl="0">
              <a:lnSpc>
                <a:spcPct val="103090"/>
              </a:lnSpc>
              <a:spcBef>
                <a:spcPts val="0"/>
              </a:spcBef>
              <a:spcAft>
                <a:spcPts val="0"/>
              </a:spcAft>
              <a:buNone/>
            </a:pPr>
            <a:endParaRPr sz="4400" u="none">
              <a:solidFill>
                <a:srgbClr val="17242D"/>
              </a:solidFill>
              <a:latin typeface="Arial"/>
              <a:ea typeface="Arial"/>
              <a:cs typeface="Arial"/>
              <a:sym typeface="Arial"/>
            </a:endParaRPr>
          </a:p>
        </p:txBody>
      </p:sp>
      <p:sp>
        <p:nvSpPr>
          <p:cNvPr id="127" name="Google Shape;127;p17"/>
          <p:cNvSpPr txBox="1"/>
          <p:nvPr/>
        </p:nvSpPr>
        <p:spPr>
          <a:xfrm>
            <a:off x="9775962" y="1903140"/>
            <a:ext cx="7483338" cy="1731243"/>
          </a:xfrm>
          <a:prstGeom prst="rect">
            <a:avLst/>
          </a:prstGeom>
          <a:noFill/>
          <a:ln>
            <a:noFill/>
          </a:ln>
        </p:spPr>
        <p:txBody>
          <a:bodyPr spcFirstLastPara="1" wrap="square" lIns="0" tIns="0" rIns="0" bIns="0" anchor="t" anchorCtr="0">
            <a:spAutoFit/>
          </a:bodyPr>
          <a:lstStyle/>
          <a:p>
            <a:pPr marL="0" marR="0" lvl="0" indent="0" algn="l" rtl="0">
              <a:lnSpc>
                <a:spcPct val="103090"/>
              </a:lnSpc>
              <a:spcBef>
                <a:spcPts val="0"/>
              </a:spcBef>
              <a:spcAft>
                <a:spcPts val="0"/>
              </a:spcAft>
              <a:buNone/>
            </a:pPr>
            <a:r>
              <a:rPr lang="en-US" sz="4400">
                <a:solidFill>
                  <a:schemeClr val="dk1"/>
                </a:solidFill>
                <a:latin typeface="Calibri"/>
                <a:ea typeface="Calibri"/>
                <a:cs typeface="Calibri"/>
                <a:sym typeface="Calibri"/>
              </a:rPr>
              <a:t>Helping elderly in performing their routine activities </a:t>
            </a:r>
            <a:endParaRPr/>
          </a:p>
          <a:p>
            <a:pPr marL="0" marR="0" lvl="0" indent="0" algn="l" rtl="0">
              <a:lnSpc>
                <a:spcPct val="103090"/>
              </a:lnSpc>
              <a:spcBef>
                <a:spcPts val="0"/>
              </a:spcBef>
              <a:spcAft>
                <a:spcPts val="0"/>
              </a:spcAft>
              <a:buNone/>
            </a:pPr>
            <a:endParaRPr sz="4400" u="none">
              <a:solidFill>
                <a:srgbClr val="17242D"/>
              </a:solidFill>
              <a:latin typeface="Arial"/>
              <a:ea typeface="Arial"/>
              <a:cs typeface="Arial"/>
              <a:sym typeface="Arial"/>
            </a:endParaRPr>
          </a:p>
        </p:txBody>
      </p:sp>
      <p:sp>
        <p:nvSpPr>
          <p:cNvPr id="128" name="Google Shape;128;p17"/>
          <p:cNvSpPr txBox="1"/>
          <p:nvPr/>
        </p:nvSpPr>
        <p:spPr>
          <a:xfrm>
            <a:off x="9775962" y="3343300"/>
            <a:ext cx="7483338" cy="1731243"/>
          </a:xfrm>
          <a:prstGeom prst="rect">
            <a:avLst/>
          </a:prstGeom>
          <a:noFill/>
          <a:ln>
            <a:noFill/>
          </a:ln>
        </p:spPr>
        <p:txBody>
          <a:bodyPr spcFirstLastPara="1" wrap="square" lIns="0" tIns="0" rIns="0" bIns="0" anchor="t" anchorCtr="0">
            <a:spAutoFit/>
          </a:bodyPr>
          <a:lstStyle/>
          <a:p>
            <a:pPr marL="0" marR="0" lvl="0" indent="0" algn="l" rtl="0">
              <a:lnSpc>
                <a:spcPct val="103090"/>
              </a:lnSpc>
              <a:spcBef>
                <a:spcPts val="0"/>
              </a:spcBef>
              <a:spcAft>
                <a:spcPts val="0"/>
              </a:spcAft>
              <a:buNone/>
            </a:pPr>
            <a:r>
              <a:rPr lang="en-US" sz="4400">
                <a:solidFill>
                  <a:schemeClr val="dk1"/>
                </a:solidFill>
                <a:latin typeface="Calibri"/>
                <a:ea typeface="Calibri"/>
                <a:cs typeface="Calibri"/>
                <a:sym typeface="Calibri"/>
              </a:rPr>
              <a:t>Will help people to manage their work life in a better manner</a:t>
            </a:r>
            <a:endParaRPr/>
          </a:p>
          <a:p>
            <a:pPr marL="0" marR="0" lvl="0" indent="0" algn="l" rtl="0">
              <a:lnSpc>
                <a:spcPct val="103090"/>
              </a:lnSpc>
              <a:spcBef>
                <a:spcPts val="0"/>
              </a:spcBef>
              <a:spcAft>
                <a:spcPts val="0"/>
              </a:spcAft>
              <a:buNone/>
            </a:pPr>
            <a:endParaRPr sz="4400" u="none">
              <a:solidFill>
                <a:srgbClr val="17242D"/>
              </a:solidFill>
              <a:latin typeface="Arial"/>
              <a:ea typeface="Arial"/>
              <a:cs typeface="Arial"/>
              <a:sym typeface="Arial"/>
            </a:endParaRPr>
          </a:p>
        </p:txBody>
      </p:sp>
      <p:sp>
        <p:nvSpPr>
          <p:cNvPr id="129" name="Google Shape;129;p17"/>
          <p:cNvSpPr txBox="1"/>
          <p:nvPr/>
        </p:nvSpPr>
        <p:spPr>
          <a:xfrm>
            <a:off x="9775962" y="4783460"/>
            <a:ext cx="7483338" cy="1731243"/>
          </a:xfrm>
          <a:prstGeom prst="rect">
            <a:avLst/>
          </a:prstGeom>
          <a:noFill/>
          <a:ln>
            <a:noFill/>
          </a:ln>
        </p:spPr>
        <p:txBody>
          <a:bodyPr spcFirstLastPara="1" wrap="square" lIns="0" tIns="0" rIns="0" bIns="0" anchor="t" anchorCtr="0">
            <a:spAutoFit/>
          </a:bodyPr>
          <a:lstStyle/>
          <a:p>
            <a:pPr marL="0" marR="0" lvl="0" indent="0" algn="l" rtl="0">
              <a:lnSpc>
                <a:spcPct val="103090"/>
              </a:lnSpc>
              <a:spcBef>
                <a:spcPts val="0"/>
              </a:spcBef>
              <a:spcAft>
                <a:spcPts val="0"/>
              </a:spcAft>
              <a:buNone/>
            </a:pPr>
            <a:r>
              <a:rPr lang="en-US" sz="4400">
                <a:solidFill>
                  <a:schemeClr val="dk1"/>
                </a:solidFill>
                <a:latin typeface="Calibri"/>
                <a:ea typeface="Calibri"/>
                <a:cs typeface="Calibri"/>
                <a:sym typeface="Calibri"/>
              </a:rPr>
              <a:t>Help people in taking care of their children</a:t>
            </a:r>
            <a:endParaRPr/>
          </a:p>
          <a:p>
            <a:pPr marL="0" marR="0" lvl="0" indent="0" algn="l" rtl="0">
              <a:lnSpc>
                <a:spcPct val="103090"/>
              </a:lnSpc>
              <a:spcBef>
                <a:spcPts val="0"/>
              </a:spcBef>
              <a:spcAft>
                <a:spcPts val="0"/>
              </a:spcAft>
              <a:buNone/>
            </a:pPr>
            <a:endParaRPr sz="4400" u="none">
              <a:solidFill>
                <a:srgbClr val="17242D"/>
              </a:solidFill>
              <a:latin typeface="Arial"/>
              <a:ea typeface="Arial"/>
              <a:cs typeface="Arial"/>
              <a:sym typeface="Arial"/>
            </a:endParaRPr>
          </a:p>
        </p:txBody>
      </p:sp>
      <p:sp>
        <p:nvSpPr>
          <p:cNvPr id="130" name="Google Shape;130;p17"/>
          <p:cNvSpPr/>
          <p:nvPr/>
        </p:nvSpPr>
        <p:spPr>
          <a:xfrm>
            <a:off x="8740065" y="2047156"/>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8740065" y="3631332"/>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8740065" y="4999484"/>
            <a:ext cx="403935" cy="403935"/>
          </a:xfrm>
          <a:prstGeom prst="rect">
            <a:avLst/>
          </a:prstGeom>
          <a:solidFill>
            <a:srgbClr val="172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17" descr="Converting a problem into an actionable solution - Brian Crowley Coaching"/>
          <p:cNvPicPr preferRelativeResize="0"/>
          <p:nvPr/>
        </p:nvPicPr>
        <p:blipFill rotWithShape="1">
          <a:blip r:embed="rId3">
            <a:alphaModFix/>
          </a:blip>
          <a:srcRect/>
          <a:stretch/>
        </p:blipFill>
        <p:spPr>
          <a:xfrm>
            <a:off x="6623720" y="6455236"/>
            <a:ext cx="7575026" cy="34820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137"/>
        <p:cNvGrpSpPr/>
        <p:nvPr/>
      </p:nvGrpSpPr>
      <p:grpSpPr>
        <a:xfrm>
          <a:off x="0" y="0"/>
          <a:ext cx="0" cy="0"/>
          <a:chOff x="0" y="0"/>
          <a:chExt cx="0" cy="0"/>
        </a:xfrm>
      </p:grpSpPr>
      <p:sp>
        <p:nvSpPr>
          <p:cNvPr id="138" name="Google Shape;138;p18"/>
          <p:cNvSpPr/>
          <p:nvPr/>
        </p:nvSpPr>
        <p:spPr>
          <a:xfrm>
            <a:off x="1028700" y="0"/>
            <a:ext cx="16230600" cy="7519764"/>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txBox="1"/>
          <p:nvPr/>
        </p:nvSpPr>
        <p:spPr>
          <a:xfrm>
            <a:off x="1028700" y="8358863"/>
            <a:ext cx="16230600" cy="673069"/>
          </a:xfrm>
          <a:prstGeom prst="rect">
            <a:avLst/>
          </a:prstGeom>
          <a:noFill/>
          <a:ln>
            <a:noFill/>
          </a:ln>
        </p:spPr>
        <p:txBody>
          <a:bodyPr spcFirstLastPara="1" wrap="square" lIns="0" tIns="0" rIns="0" bIns="0" anchor="t" anchorCtr="0">
            <a:spAutoFit/>
          </a:bodyPr>
          <a:lstStyle/>
          <a:p>
            <a:pPr marL="0" marR="0" lvl="0" indent="0" algn="ctr" rtl="0">
              <a:lnSpc>
                <a:spcPct val="44545"/>
              </a:lnSpc>
              <a:spcBef>
                <a:spcPts val="0"/>
              </a:spcBef>
              <a:spcAft>
                <a:spcPts val="0"/>
              </a:spcAft>
              <a:buNone/>
            </a:pPr>
            <a:r>
              <a:rPr lang="en-US" sz="8800" b="1">
                <a:solidFill>
                  <a:srgbClr val="F0F0EE"/>
                </a:solidFill>
                <a:latin typeface="Arial"/>
                <a:ea typeface="Arial"/>
                <a:cs typeface="Arial"/>
                <a:sym typeface="Arial"/>
              </a:rPr>
              <a:t>PROTOTYPE</a:t>
            </a:r>
            <a:endParaRPr/>
          </a:p>
        </p:txBody>
      </p:sp>
      <p:pic>
        <p:nvPicPr>
          <p:cNvPr id="140" name="Google Shape;140;p18"/>
          <p:cNvPicPr preferRelativeResize="0"/>
          <p:nvPr/>
        </p:nvPicPr>
        <p:blipFill rotWithShape="1">
          <a:blip r:embed="rId3">
            <a:alphaModFix/>
          </a:blip>
          <a:srcRect/>
          <a:stretch/>
        </p:blipFill>
        <p:spPr>
          <a:xfrm rot="-5400000">
            <a:off x="5307823" y="-1383618"/>
            <a:ext cx="7446186" cy="10287000"/>
          </a:xfrm>
          <a:prstGeom prst="rect">
            <a:avLst/>
          </a:prstGeom>
          <a:noFill/>
          <a:ln>
            <a:noFill/>
          </a:ln>
        </p:spPr>
      </p:pic>
      <p:sp>
        <p:nvSpPr>
          <p:cNvPr id="141" name="Google Shape;141;p18"/>
          <p:cNvSpPr txBox="1"/>
          <p:nvPr/>
        </p:nvSpPr>
        <p:spPr>
          <a:xfrm>
            <a:off x="4391472" y="534988"/>
            <a:ext cx="4608512" cy="267765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Cooking</a:t>
            </a:r>
            <a:endParaRPr/>
          </a:p>
          <a:p>
            <a:pPr marL="457200" marR="0" lvl="0" indent="-4572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Washing</a:t>
            </a:r>
            <a:endParaRPr/>
          </a:p>
          <a:p>
            <a:pPr marL="457200" marR="0" lvl="0" indent="-4572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Cleaning</a:t>
            </a:r>
            <a:endParaRPr/>
          </a:p>
          <a:p>
            <a:pPr marL="457200" marR="0" lvl="0" indent="-4572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Ironing &amp; folding clothes</a:t>
            </a:r>
            <a:endParaRPr/>
          </a:p>
          <a:p>
            <a:pPr marL="457200" marR="0" lvl="0" indent="-4572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And all other household work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145"/>
        <p:cNvGrpSpPr/>
        <p:nvPr/>
      </p:nvGrpSpPr>
      <p:grpSpPr>
        <a:xfrm>
          <a:off x="0" y="0"/>
          <a:ext cx="0" cy="0"/>
          <a:chOff x="0" y="0"/>
          <a:chExt cx="0" cy="0"/>
        </a:xfrm>
      </p:grpSpPr>
      <p:sp>
        <p:nvSpPr>
          <p:cNvPr id="146" name="Google Shape;146;p19"/>
          <p:cNvSpPr/>
          <p:nvPr/>
        </p:nvSpPr>
        <p:spPr>
          <a:xfrm>
            <a:off x="8690348" y="606996"/>
            <a:ext cx="9597652" cy="9680005"/>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txBox="1"/>
          <p:nvPr/>
        </p:nvSpPr>
        <p:spPr>
          <a:xfrm>
            <a:off x="575048" y="2695228"/>
            <a:ext cx="8115300" cy="3986476"/>
          </a:xfrm>
          <a:prstGeom prst="rect">
            <a:avLst/>
          </a:prstGeom>
          <a:noFill/>
          <a:ln>
            <a:noFill/>
          </a:ln>
        </p:spPr>
        <p:txBody>
          <a:bodyPr spcFirstLastPara="1" wrap="square" lIns="0" tIns="0" rIns="0" bIns="0" anchor="t" anchorCtr="0">
            <a:spAutoFit/>
          </a:bodyPr>
          <a:lstStyle/>
          <a:p>
            <a:pPr marL="0" marR="0" lvl="0" indent="0" algn="ctr" rtl="0">
              <a:lnSpc>
                <a:spcPct val="106250"/>
              </a:lnSpc>
              <a:spcBef>
                <a:spcPts val="0"/>
              </a:spcBef>
              <a:spcAft>
                <a:spcPts val="0"/>
              </a:spcAft>
              <a:buNone/>
            </a:pPr>
            <a:r>
              <a:rPr lang="en-US" sz="9600" b="1">
                <a:solidFill>
                  <a:srgbClr val="F0F0EE"/>
                </a:solidFill>
                <a:latin typeface="Arial"/>
                <a:ea typeface="Arial"/>
                <a:cs typeface="Arial"/>
                <a:sym typeface="Arial"/>
              </a:rPr>
              <a:t>Market and Product Positioning</a:t>
            </a:r>
            <a:endParaRPr/>
          </a:p>
        </p:txBody>
      </p:sp>
      <p:sp>
        <p:nvSpPr>
          <p:cNvPr id="148" name="Google Shape;148;p19"/>
          <p:cNvSpPr txBox="1"/>
          <p:nvPr/>
        </p:nvSpPr>
        <p:spPr>
          <a:xfrm>
            <a:off x="9576048" y="679004"/>
            <a:ext cx="7449191" cy="96957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i="1">
                <a:solidFill>
                  <a:schemeClr val="lt1"/>
                </a:solidFill>
                <a:latin typeface="Calibri"/>
                <a:ea typeface="Calibri"/>
                <a:cs typeface="Calibri"/>
                <a:sym typeface="Calibri"/>
              </a:rPr>
              <a:t>Market Type – Domestic</a:t>
            </a:r>
            <a:endParaRPr/>
          </a:p>
          <a:p>
            <a:pPr marL="0" marR="0" lvl="0" indent="0" algn="l" rtl="0">
              <a:spcBef>
                <a:spcPts val="0"/>
              </a:spcBef>
              <a:spcAft>
                <a:spcPts val="0"/>
              </a:spcAft>
              <a:buNone/>
            </a:pPr>
            <a:endParaRPr sz="4000" i="1">
              <a:solidFill>
                <a:schemeClr val="lt1"/>
              </a:solidFill>
              <a:latin typeface="Calibri"/>
              <a:ea typeface="Calibri"/>
              <a:cs typeface="Calibri"/>
              <a:sym typeface="Calibri"/>
            </a:endParaRPr>
          </a:p>
          <a:p>
            <a:pPr marL="0" marR="0" lvl="0" indent="0" algn="l" rtl="0">
              <a:spcBef>
                <a:spcPts val="0"/>
              </a:spcBef>
              <a:spcAft>
                <a:spcPts val="0"/>
              </a:spcAft>
              <a:buNone/>
            </a:pPr>
            <a:r>
              <a:rPr lang="en-US" sz="4000">
                <a:solidFill>
                  <a:schemeClr val="lt1"/>
                </a:solidFill>
                <a:latin typeface="Calibri"/>
                <a:ea typeface="Calibri"/>
                <a:cs typeface="Calibri"/>
                <a:sym typeface="Calibri"/>
              </a:rPr>
              <a:t>Target customers - Households and elderly people who face difficulty in day-to-day tasks.</a:t>
            </a:r>
            <a:endParaRPr/>
          </a:p>
          <a:p>
            <a:pPr marL="0" marR="0" lvl="0" indent="0" algn="l" rtl="0">
              <a:spcBef>
                <a:spcPts val="0"/>
              </a:spcBef>
              <a:spcAft>
                <a:spcPts val="0"/>
              </a:spcAft>
              <a:buNone/>
            </a:pPr>
            <a:r>
              <a:rPr lang="en-US" sz="4000">
                <a:solidFill>
                  <a:schemeClr val="lt1"/>
                </a:solidFill>
                <a:latin typeface="Calibri"/>
                <a:ea typeface="Calibri"/>
                <a:cs typeface="Calibri"/>
                <a:sym typeface="Calibri"/>
              </a:rPr>
              <a:t>Industry expected to grow to $9.5 billion in 2024.</a:t>
            </a:r>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a:p>
            <a:pPr marL="0" marR="0" lvl="0" indent="0" algn="l" rtl="0">
              <a:spcBef>
                <a:spcPts val="0"/>
              </a:spcBef>
              <a:spcAft>
                <a:spcPts val="0"/>
              </a:spcAft>
              <a:buNone/>
            </a:pPr>
            <a:r>
              <a:rPr lang="en-US" sz="4000" u="sng">
                <a:solidFill>
                  <a:schemeClr val="lt1"/>
                </a:solidFill>
                <a:latin typeface="Calibri"/>
                <a:ea typeface="Calibri"/>
                <a:cs typeface="Calibri"/>
                <a:sym typeface="Calibri"/>
              </a:rPr>
              <a:t>Reach</a:t>
            </a:r>
            <a:endParaRPr/>
          </a:p>
          <a:p>
            <a:pPr marL="1028700" marR="0" lvl="1" indent="-571500" algn="l" rtl="0">
              <a:spcBef>
                <a:spcPts val="0"/>
              </a:spcBef>
              <a:spcAft>
                <a:spcPts val="0"/>
              </a:spcAft>
              <a:buClr>
                <a:schemeClr val="lt1"/>
              </a:buClr>
              <a:buSzPts val="4000"/>
              <a:buFont typeface="Arial"/>
              <a:buChar char="•"/>
            </a:pPr>
            <a:r>
              <a:rPr lang="en-US" sz="4000" b="0" i="0" u="none" strike="noStrike" cap="none">
                <a:solidFill>
                  <a:schemeClr val="lt1"/>
                </a:solidFill>
                <a:latin typeface="Calibri"/>
                <a:ea typeface="Calibri"/>
                <a:cs typeface="Calibri"/>
                <a:sym typeface="Calibri"/>
              </a:rPr>
              <a:t>Advertisement on social media</a:t>
            </a:r>
            <a:endParaRPr/>
          </a:p>
          <a:p>
            <a:pPr marL="1028700" marR="0" lvl="1" indent="-571500" algn="l" rtl="0">
              <a:spcBef>
                <a:spcPts val="0"/>
              </a:spcBef>
              <a:spcAft>
                <a:spcPts val="0"/>
              </a:spcAft>
              <a:buClr>
                <a:schemeClr val="lt1"/>
              </a:buClr>
              <a:buSzPts val="4000"/>
              <a:buFont typeface="Arial"/>
              <a:buChar char="•"/>
            </a:pPr>
            <a:r>
              <a:rPr lang="en-US" sz="4000" b="0" i="0" u="none" strike="noStrike" cap="none">
                <a:solidFill>
                  <a:schemeClr val="lt1"/>
                </a:solidFill>
                <a:latin typeface="Calibri"/>
                <a:ea typeface="Calibri"/>
                <a:cs typeface="Calibri"/>
                <a:sym typeface="Calibri"/>
              </a:rPr>
              <a:t>Conduct Workshop</a:t>
            </a:r>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a:p>
            <a:pPr marL="0" marR="0" lvl="0" indent="0" algn="l" rtl="0">
              <a:spcBef>
                <a:spcPts val="0"/>
              </a:spcBef>
              <a:spcAft>
                <a:spcPts val="0"/>
              </a:spcAft>
              <a:buNone/>
            </a:pPr>
            <a:r>
              <a:rPr lang="en-US" sz="4000" u="sng">
                <a:solidFill>
                  <a:schemeClr val="lt1"/>
                </a:solidFill>
                <a:latin typeface="Calibri"/>
                <a:ea typeface="Calibri"/>
                <a:cs typeface="Calibri"/>
                <a:sym typeface="Calibri"/>
              </a:rPr>
              <a:t>Sell Through</a:t>
            </a:r>
            <a:endParaRPr/>
          </a:p>
          <a:p>
            <a:pPr marL="1028700" marR="0" lvl="1" indent="-571500" algn="l" rtl="0">
              <a:spcBef>
                <a:spcPts val="0"/>
              </a:spcBef>
              <a:spcAft>
                <a:spcPts val="0"/>
              </a:spcAft>
              <a:buClr>
                <a:schemeClr val="lt1"/>
              </a:buClr>
              <a:buSzPts val="4000"/>
              <a:buFont typeface="Arial"/>
              <a:buChar char="•"/>
            </a:pPr>
            <a:r>
              <a:rPr lang="en-US" sz="4000" b="0" i="0" u="none" strike="noStrike" cap="none">
                <a:solidFill>
                  <a:schemeClr val="lt1"/>
                </a:solidFill>
                <a:latin typeface="Calibri"/>
                <a:ea typeface="Calibri"/>
                <a:cs typeface="Calibri"/>
                <a:sym typeface="Calibri"/>
              </a:rPr>
              <a:t>Website</a:t>
            </a:r>
            <a:endParaRPr/>
          </a:p>
          <a:p>
            <a:pPr marL="1028700" marR="0" lvl="1" indent="-571500" algn="l" rtl="0">
              <a:spcBef>
                <a:spcPts val="0"/>
              </a:spcBef>
              <a:spcAft>
                <a:spcPts val="0"/>
              </a:spcAft>
              <a:buClr>
                <a:schemeClr val="lt1"/>
              </a:buClr>
              <a:buSzPts val="4000"/>
              <a:buFont typeface="Arial"/>
              <a:buChar char="•"/>
            </a:pPr>
            <a:r>
              <a:rPr lang="en-US" sz="4000" b="0" i="0" u="none" strike="noStrike" cap="none">
                <a:solidFill>
                  <a:schemeClr val="lt1"/>
                </a:solidFill>
                <a:latin typeface="Calibri"/>
                <a:ea typeface="Calibri"/>
                <a:cs typeface="Calibri"/>
                <a:sym typeface="Calibri"/>
              </a:rPr>
              <a:t>Owned Retail Shops</a:t>
            </a:r>
            <a:endParaRPr/>
          </a:p>
          <a:p>
            <a:pPr marL="0" marR="0" lvl="0" indent="0" algn="l" rtl="0">
              <a:lnSpc>
                <a:spcPct val="83975"/>
              </a:lnSpc>
              <a:spcBef>
                <a:spcPts val="0"/>
              </a:spcBef>
              <a:spcAft>
                <a:spcPts val="0"/>
              </a:spcAft>
              <a:buNone/>
            </a:pPr>
            <a:endParaRPr sz="40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242D"/>
        </a:solidFill>
        <a:effectLst/>
      </p:bgPr>
    </p:bg>
    <p:spTree>
      <p:nvGrpSpPr>
        <p:cNvPr id="1" name="Shape 152"/>
        <p:cNvGrpSpPr/>
        <p:nvPr/>
      </p:nvGrpSpPr>
      <p:grpSpPr>
        <a:xfrm>
          <a:off x="0" y="0"/>
          <a:ext cx="0" cy="0"/>
          <a:chOff x="0" y="0"/>
          <a:chExt cx="0" cy="0"/>
        </a:xfrm>
      </p:grpSpPr>
      <p:sp>
        <p:nvSpPr>
          <p:cNvPr id="153" name="Google Shape;153;p20"/>
          <p:cNvSpPr/>
          <p:nvPr/>
        </p:nvSpPr>
        <p:spPr>
          <a:xfrm>
            <a:off x="0" y="1394157"/>
            <a:ext cx="9144000" cy="8892843"/>
          </a:xfrm>
          <a:prstGeom prst="rect">
            <a:avLst/>
          </a:prstGeom>
          <a:solidFill>
            <a:srgbClr val="45A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txBox="1"/>
          <p:nvPr/>
        </p:nvSpPr>
        <p:spPr>
          <a:xfrm>
            <a:off x="999373" y="3066008"/>
            <a:ext cx="7046342" cy="4154984"/>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9600" b="1">
                <a:solidFill>
                  <a:srgbClr val="F0F0EE"/>
                </a:solidFill>
                <a:latin typeface="Arial"/>
                <a:ea typeface="Arial"/>
                <a:cs typeface="Arial"/>
                <a:sym typeface="Arial"/>
              </a:rPr>
              <a:t>Industry </a:t>
            </a:r>
            <a:endParaRPr/>
          </a:p>
          <a:p>
            <a:pPr marL="0" marR="0" lvl="0" indent="0" algn="ctr" rtl="0">
              <a:lnSpc>
                <a:spcPct val="112500"/>
              </a:lnSpc>
              <a:spcBef>
                <a:spcPts val="0"/>
              </a:spcBef>
              <a:spcAft>
                <a:spcPts val="0"/>
              </a:spcAft>
              <a:buNone/>
            </a:pPr>
            <a:r>
              <a:rPr lang="en-US" sz="9600" b="1">
                <a:solidFill>
                  <a:srgbClr val="F0F0EE"/>
                </a:solidFill>
                <a:latin typeface="Arial"/>
                <a:ea typeface="Arial"/>
                <a:cs typeface="Arial"/>
                <a:sym typeface="Arial"/>
              </a:rPr>
              <a:t>and Ecosystem</a:t>
            </a:r>
            <a:endParaRPr/>
          </a:p>
        </p:txBody>
      </p:sp>
      <p:sp>
        <p:nvSpPr>
          <p:cNvPr id="155" name="Google Shape;155;p20"/>
          <p:cNvSpPr txBox="1"/>
          <p:nvPr/>
        </p:nvSpPr>
        <p:spPr>
          <a:xfrm>
            <a:off x="9864080" y="1327076"/>
            <a:ext cx="7857611" cy="90390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 </a:t>
            </a:r>
            <a:r>
              <a:rPr lang="en-US" sz="2800" b="1">
                <a:solidFill>
                  <a:schemeClr val="lt1"/>
                </a:solidFill>
                <a:latin typeface="Calibri"/>
                <a:ea typeface="Calibri"/>
                <a:cs typeface="Calibri"/>
                <a:sym typeface="Calibri"/>
              </a:rPr>
              <a:t>Key growth trends</a:t>
            </a:r>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The </a:t>
            </a:r>
            <a:r>
              <a:rPr lang="en-US" sz="2800" b="1">
                <a:solidFill>
                  <a:schemeClr val="lt1"/>
                </a:solidFill>
                <a:latin typeface="Calibri"/>
                <a:ea typeface="Calibri"/>
                <a:cs typeface="Calibri"/>
                <a:sym typeface="Calibri"/>
              </a:rPr>
              <a:t>household robots market</a:t>
            </a:r>
            <a:r>
              <a:rPr lang="en-US" sz="2800">
                <a:solidFill>
                  <a:schemeClr val="lt1"/>
                </a:solidFill>
                <a:latin typeface="Calibri"/>
                <a:ea typeface="Calibri"/>
                <a:cs typeface="Calibri"/>
                <a:sym typeface="Calibri"/>
              </a:rPr>
              <a:t> is expected to grow from USD 3.3 billion in 2019 to USD 9.1 billion by 2024; it is expected to grow at a CAGR of 22.4%.</a:t>
            </a:r>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r>
              <a:rPr lang="en-US" sz="2800" b="1">
                <a:solidFill>
                  <a:schemeClr val="lt1"/>
                </a:solidFill>
                <a:latin typeface="Calibri"/>
                <a:ea typeface="Calibri"/>
                <a:cs typeface="Calibri"/>
                <a:sym typeface="Calibri"/>
              </a:rPr>
              <a:t>Major players and key suppliers</a:t>
            </a:r>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FLIPPY</a:t>
            </a:r>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SALLY</a:t>
            </a:r>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Recon Robtics</a:t>
            </a:r>
            <a:endParaRPr sz="2800">
              <a:solidFill>
                <a:schemeClr val="lt1"/>
              </a:solidFill>
              <a:latin typeface="Calibri"/>
              <a:ea typeface="Calibri"/>
              <a:cs typeface="Calibri"/>
              <a:sym typeface="Calibri"/>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FANUC India</a:t>
            </a:r>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ABB Robotics</a:t>
            </a:r>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YASKAWA India</a:t>
            </a:r>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r>
              <a:rPr lang="en-US" sz="2800" b="1">
                <a:solidFill>
                  <a:schemeClr val="lt1"/>
                </a:solidFill>
                <a:latin typeface="Calibri"/>
                <a:ea typeface="Calibri"/>
                <a:cs typeface="Calibri"/>
                <a:sym typeface="Calibri"/>
              </a:rPr>
              <a:t>Key connections</a:t>
            </a:r>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There are no key connections that founders have.</a:t>
            </a:r>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r>
              <a:rPr lang="en-US" sz="2800" b="1">
                <a:solidFill>
                  <a:schemeClr val="lt1"/>
                </a:solidFill>
                <a:latin typeface="Calibri"/>
                <a:ea typeface="Calibri"/>
                <a:cs typeface="Calibri"/>
                <a:sym typeface="Calibri"/>
              </a:rPr>
              <a:t>Key connections they need to establish</a:t>
            </a:r>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Suppliers of parts and components </a:t>
            </a:r>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Investors and banks </a:t>
            </a:r>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lnSpc>
                <a:spcPct val="140000"/>
              </a:lnSpc>
              <a:spcBef>
                <a:spcPts val="0"/>
              </a:spcBef>
              <a:spcAft>
                <a:spcPts val="0"/>
              </a:spcAft>
              <a:buNone/>
            </a:pPr>
            <a:endParaRPr sz="25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5AD7E"/>
        </a:solidFill>
        <a:effectLst/>
      </p:bgPr>
    </p:bg>
    <p:spTree>
      <p:nvGrpSpPr>
        <p:cNvPr id="1" name="Shape 159"/>
        <p:cNvGrpSpPr/>
        <p:nvPr/>
      </p:nvGrpSpPr>
      <p:grpSpPr>
        <a:xfrm>
          <a:off x="0" y="0"/>
          <a:ext cx="0" cy="0"/>
          <a:chOff x="0" y="0"/>
          <a:chExt cx="0" cy="0"/>
        </a:xfrm>
      </p:grpSpPr>
      <p:sp>
        <p:nvSpPr>
          <p:cNvPr id="160" name="Google Shape;160;p21"/>
          <p:cNvSpPr txBox="1"/>
          <p:nvPr/>
        </p:nvSpPr>
        <p:spPr>
          <a:xfrm>
            <a:off x="1012794" y="318964"/>
            <a:ext cx="16262412" cy="122574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a:solidFill>
                  <a:srgbClr val="F0F0EE"/>
                </a:solidFill>
                <a:latin typeface="Arial"/>
                <a:ea typeface="Arial"/>
                <a:cs typeface="Arial"/>
                <a:sym typeface="Arial"/>
              </a:rPr>
              <a:t>PESTE Analysis</a:t>
            </a:r>
            <a:endParaRPr/>
          </a:p>
        </p:txBody>
      </p:sp>
      <p:graphicFrame>
        <p:nvGraphicFramePr>
          <p:cNvPr id="161" name="Google Shape;161;p21"/>
          <p:cNvGraphicFramePr/>
          <p:nvPr/>
        </p:nvGraphicFramePr>
        <p:xfrm>
          <a:off x="-1015" y="2059068"/>
          <a:ext cx="3000000" cy="3000000"/>
        </p:xfrm>
        <a:graphic>
          <a:graphicData uri="http://schemas.openxmlformats.org/drawingml/2006/table">
            <a:tbl>
              <a:tblPr firstRow="1" bandRow="1">
                <a:gradFill>
                  <a:gsLst>
                    <a:gs pos="0">
                      <a:srgbClr val="DAFEA4"/>
                    </a:gs>
                    <a:gs pos="35000">
                      <a:srgbClr val="E3FEBF"/>
                    </a:gs>
                    <a:gs pos="100000">
                      <a:srgbClr val="F4FEE6"/>
                    </a:gs>
                  </a:gsLst>
                  <a:lin ang="16200000" scaled="0"/>
                </a:gradFill>
                <a:tableStyleId>{00F9C99F-D475-455C-8E33-5233502A26C3}</a:tableStyleId>
              </a:tblPr>
              <a:tblGrid>
                <a:gridCol w="2304250">
                  <a:extLst>
                    <a:ext uri="{9D8B030D-6E8A-4147-A177-3AD203B41FA5}">
                      <a16:colId xmlns:a16="http://schemas.microsoft.com/office/drawing/2014/main" val="20000"/>
                    </a:ext>
                  </a:extLst>
                </a:gridCol>
                <a:gridCol w="3024325">
                  <a:extLst>
                    <a:ext uri="{9D8B030D-6E8A-4147-A177-3AD203B41FA5}">
                      <a16:colId xmlns:a16="http://schemas.microsoft.com/office/drawing/2014/main" val="20001"/>
                    </a:ext>
                  </a:extLst>
                </a:gridCol>
                <a:gridCol w="3096350">
                  <a:extLst>
                    <a:ext uri="{9D8B030D-6E8A-4147-A177-3AD203B41FA5}">
                      <a16:colId xmlns:a16="http://schemas.microsoft.com/office/drawing/2014/main" val="20002"/>
                    </a:ext>
                  </a:extLst>
                </a:gridCol>
                <a:gridCol w="3672400">
                  <a:extLst>
                    <a:ext uri="{9D8B030D-6E8A-4147-A177-3AD203B41FA5}">
                      <a16:colId xmlns:a16="http://schemas.microsoft.com/office/drawing/2014/main" val="20003"/>
                    </a:ext>
                  </a:extLst>
                </a:gridCol>
                <a:gridCol w="3096350">
                  <a:extLst>
                    <a:ext uri="{9D8B030D-6E8A-4147-A177-3AD203B41FA5}">
                      <a16:colId xmlns:a16="http://schemas.microsoft.com/office/drawing/2014/main" val="20004"/>
                    </a:ext>
                  </a:extLst>
                </a:gridCol>
                <a:gridCol w="3095325">
                  <a:extLst>
                    <a:ext uri="{9D8B030D-6E8A-4147-A177-3AD203B41FA5}">
                      <a16:colId xmlns:a16="http://schemas.microsoft.com/office/drawing/2014/main" val="20005"/>
                    </a:ext>
                  </a:extLst>
                </a:gridCol>
              </a:tblGrid>
              <a:tr h="648975">
                <a:tc>
                  <a:txBody>
                    <a:bodyPr/>
                    <a:lstStyle/>
                    <a:p>
                      <a:pPr marL="0" marR="0" lvl="0" indent="0" algn="l" rtl="0">
                        <a:spcBef>
                          <a:spcPts val="0"/>
                        </a:spcBef>
                        <a:spcAft>
                          <a:spcPts val="0"/>
                        </a:spcAft>
                        <a:buClr>
                          <a:schemeClr val="dk1"/>
                        </a:buClr>
                        <a:buSzPts val="1800"/>
                        <a:buFont typeface="Calibri"/>
                        <a:buNone/>
                      </a:pPr>
                      <a:endParaRPr sz="1800" b="1" u="none" strike="noStrike" cap="none"/>
                    </a:p>
                  </a:txBody>
                  <a:tcPr marL="91450" marR="91450" marT="45725" marB="45725"/>
                </a:tc>
                <a:tc>
                  <a:txBody>
                    <a:bodyPr/>
                    <a:lstStyle/>
                    <a:p>
                      <a:pPr marL="0" marR="0" lvl="0" indent="0" algn="ctr" rtl="0">
                        <a:spcBef>
                          <a:spcPts val="0"/>
                        </a:spcBef>
                        <a:spcAft>
                          <a:spcPts val="0"/>
                        </a:spcAft>
                        <a:buClr>
                          <a:schemeClr val="dk1"/>
                        </a:buClr>
                        <a:buSzPts val="1800"/>
                        <a:buFont typeface="Calibri"/>
                        <a:buNone/>
                      </a:pPr>
                      <a:r>
                        <a:rPr lang="en-US" sz="1800" u="none" strike="noStrike" cap="none"/>
                        <a:t>POLITICAL (Govt. Policy/ Regulatory)</a:t>
                      </a:r>
                      <a:endParaRPr sz="1800" u="none" strike="noStrike" cap="none"/>
                    </a:p>
                  </a:txBody>
                  <a:tcPr marL="91450" marR="91450" marT="45725" marB="45725"/>
                </a:tc>
                <a:tc>
                  <a:txBody>
                    <a:bodyPr/>
                    <a:lstStyle/>
                    <a:p>
                      <a:pPr marL="0" marR="0" lvl="0" indent="0" algn="ctr" rtl="0">
                        <a:spcBef>
                          <a:spcPts val="0"/>
                        </a:spcBef>
                        <a:spcAft>
                          <a:spcPts val="0"/>
                        </a:spcAft>
                        <a:buClr>
                          <a:schemeClr val="dk1"/>
                        </a:buClr>
                        <a:buSzPts val="1800"/>
                        <a:buFont typeface="Calibri"/>
                        <a:buNone/>
                      </a:pPr>
                      <a:r>
                        <a:rPr lang="en-US" sz="1800" u="none" strike="noStrike" cap="none"/>
                        <a:t>ECONOMIC (Growth, Inflation, interest rates etc.)</a:t>
                      </a:r>
                      <a:endParaRPr sz="1800" u="none" strike="noStrike" cap="none"/>
                    </a:p>
                  </a:txBody>
                  <a:tcPr marL="91450" marR="91450" marT="45725" marB="45725"/>
                </a:tc>
                <a:tc>
                  <a:txBody>
                    <a:bodyPr/>
                    <a:lstStyle/>
                    <a:p>
                      <a:pPr marL="0" marR="0" lvl="0" indent="0" algn="ctr" rtl="0">
                        <a:spcBef>
                          <a:spcPts val="0"/>
                        </a:spcBef>
                        <a:spcAft>
                          <a:spcPts val="0"/>
                        </a:spcAft>
                        <a:buClr>
                          <a:schemeClr val="dk1"/>
                        </a:buClr>
                        <a:buSzPts val="1800"/>
                        <a:buFont typeface="Calibri"/>
                        <a:buNone/>
                      </a:pPr>
                      <a:r>
                        <a:rPr lang="en-US" sz="1800" u="none" strike="noStrike" cap="none"/>
                        <a:t>SOCIAL ( Behavior changes, Buying patterns)</a:t>
                      </a:r>
                      <a:endParaRPr sz="1800" u="none" strike="noStrike" cap="none"/>
                    </a:p>
                  </a:txBody>
                  <a:tcPr marL="91450" marR="91450" marT="45725" marB="45725"/>
                </a:tc>
                <a:tc>
                  <a:txBody>
                    <a:bodyPr/>
                    <a:lstStyle/>
                    <a:p>
                      <a:pPr marL="0" marR="0" lvl="0" indent="0" algn="ctr" rtl="0">
                        <a:spcBef>
                          <a:spcPts val="0"/>
                        </a:spcBef>
                        <a:spcAft>
                          <a:spcPts val="0"/>
                        </a:spcAft>
                        <a:buClr>
                          <a:schemeClr val="dk1"/>
                        </a:buClr>
                        <a:buSzPts val="1800"/>
                        <a:buFont typeface="Calibri"/>
                        <a:buNone/>
                      </a:pPr>
                      <a:r>
                        <a:rPr lang="en-US" sz="1800" u="none" strike="noStrike" cap="none"/>
                        <a:t>TECHNICAL (R&amp;D, Automation, Digitization)</a:t>
                      </a:r>
                      <a:endParaRPr sz="1800" u="none" strike="noStrike" cap="none"/>
                    </a:p>
                  </a:txBody>
                  <a:tcPr marL="91450" marR="91450" marT="45725" marB="45725"/>
                </a:tc>
                <a:tc>
                  <a:txBody>
                    <a:bodyPr/>
                    <a:lstStyle/>
                    <a:p>
                      <a:pPr marL="0" marR="0" lvl="0" indent="0" algn="ctr" rtl="0">
                        <a:spcBef>
                          <a:spcPts val="0"/>
                        </a:spcBef>
                        <a:spcAft>
                          <a:spcPts val="0"/>
                        </a:spcAft>
                        <a:buClr>
                          <a:schemeClr val="dk1"/>
                        </a:buClr>
                        <a:buSzPts val="1800"/>
                        <a:buFont typeface="Calibri"/>
                        <a:buNone/>
                      </a:pPr>
                      <a:r>
                        <a:rPr lang="en-US" sz="1800" u="none" strike="noStrike" cap="none"/>
                        <a:t>ENVIRONMENTAL (Ecological &amp; Environmental changes)</a:t>
                      </a:r>
                      <a:endParaRPr sz="1800" u="none" strike="noStrike" cap="none"/>
                    </a:p>
                  </a:txBody>
                  <a:tcPr marL="91450" marR="91450" marT="45725" marB="45725"/>
                </a:tc>
                <a:extLst>
                  <a:ext uri="{0D108BD9-81ED-4DB2-BD59-A6C34878D82A}">
                    <a16:rowId xmlns:a16="http://schemas.microsoft.com/office/drawing/2014/main" val="10000"/>
                  </a:ext>
                </a:extLst>
              </a:tr>
              <a:tr h="3731600">
                <a:tc>
                  <a:txBody>
                    <a:bodyPr/>
                    <a:lstStyle/>
                    <a:p>
                      <a:pPr marL="0" marR="0" lvl="0" indent="0" algn="ctr" rtl="0">
                        <a:spcBef>
                          <a:spcPts val="0"/>
                        </a:spcBef>
                        <a:spcAft>
                          <a:spcPts val="0"/>
                        </a:spcAft>
                        <a:buClr>
                          <a:schemeClr val="dk1"/>
                        </a:buClr>
                        <a:buSzPts val="2400"/>
                        <a:buFont typeface="Calibri"/>
                        <a:buNone/>
                      </a:pPr>
                      <a:r>
                        <a:rPr lang="en-US" sz="2400" b="1" u="none" strike="noStrike" cap="none"/>
                        <a:t>FAVOURABLE</a:t>
                      </a:r>
                      <a:endParaRPr sz="2400" b="1" u="none" strike="noStrike" cap="none"/>
                    </a:p>
                    <a:p>
                      <a:pPr marL="0" marR="0" lvl="0" indent="0" algn="l" rtl="0">
                        <a:spcBef>
                          <a:spcPts val="0"/>
                        </a:spcBef>
                        <a:spcAft>
                          <a:spcPts val="0"/>
                        </a:spcAft>
                        <a:buClr>
                          <a:schemeClr val="dk1"/>
                        </a:buClr>
                        <a:buSzPts val="2400"/>
                        <a:buFont typeface="Calibri"/>
                        <a:buNone/>
                      </a:pPr>
                      <a:endParaRPr sz="2400" b="1" u="none" strike="noStrike" cap="none"/>
                    </a:p>
                    <a:p>
                      <a:pPr marL="0" marR="0" lvl="0" indent="0" algn="l" rtl="0">
                        <a:spcBef>
                          <a:spcPts val="0"/>
                        </a:spcBef>
                        <a:spcAft>
                          <a:spcPts val="0"/>
                        </a:spcAft>
                        <a:buClr>
                          <a:schemeClr val="dk1"/>
                        </a:buClr>
                        <a:buSzPts val="2400"/>
                        <a:buFont typeface="Calibri"/>
                        <a:buNone/>
                      </a:pPr>
                      <a:endParaRPr sz="2400" b="1" u="none" strike="noStrike" cap="none"/>
                    </a:p>
                  </a:txBody>
                  <a:tcPr marL="91450" marR="91450" marT="45725" marB="45725"/>
                </a:tc>
                <a:tc>
                  <a:txBody>
                    <a:bodyPr/>
                    <a:lstStyle/>
                    <a:p>
                      <a:pPr marL="457200" marR="0" lvl="0" indent="-342900" algn="l" rtl="0">
                        <a:spcBef>
                          <a:spcPts val="0"/>
                        </a:spcBef>
                        <a:spcAft>
                          <a:spcPts val="0"/>
                        </a:spcAft>
                        <a:buClr>
                          <a:schemeClr val="dk1"/>
                        </a:buClr>
                        <a:buSzPts val="1800"/>
                        <a:buFont typeface="Arial"/>
                        <a:buChar char="●"/>
                      </a:pPr>
                      <a:r>
                        <a:rPr lang="en-US" sz="2000" u="none" strike="noStrike" cap="none">
                          <a:solidFill>
                            <a:schemeClr val="dk1"/>
                          </a:solidFill>
                          <a:latin typeface="Calibri"/>
                          <a:ea typeface="Calibri"/>
                          <a:cs typeface="Calibri"/>
                          <a:sym typeface="Calibri"/>
                        </a:rPr>
                        <a:t>Stepping in where humans should not- useful in many government agencies. (COVID-19)</a:t>
                      </a:r>
                      <a:endParaRPr/>
                    </a:p>
                    <a:p>
                      <a:pPr marL="457200" marR="0" lvl="0" indent="-342900" algn="l" rtl="0">
                        <a:spcBef>
                          <a:spcPts val="0"/>
                        </a:spcBef>
                        <a:spcAft>
                          <a:spcPts val="0"/>
                        </a:spcAft>
                        <a:buClr>
                          <a:schemeClr val="dk1"/>
                        </a:buClr>
                        <a:buSzPts val="1800"/>
                        <a:buFont typeface="Arial"/>
                        <a:buChar char="●"/>
                      </a:pPr>
                      <a:r>
                        <a:rPr lang="en-US" sz="2000" u="none" strike="noStrike" cap="none">
                          <a:solidFill>
                            <a:schemeClr val="dk1"/>
                          </a:solidFill>
                          <a:latin typeface="Calibri"/>
                          <a:ea typeface="Calibri"/>
                          <a:cs typeface="Calibri"/>
                          <a:sym typeface="Calibri"/>
                        </a:rPr>
                        <a:t>Sometimes can be used primarily for handling improvised explosive devices.</a:t>
                      </a:r>
                      <a:endParaRPr/>
                    </a:p>
                  </a:txBody>
                  <a:tcPr marL="91450" marR="91450" marT="45725" marB="45725"/>
                </a:tc>
                <a:tc>
                  <a:txBody>
                    <a:bodyPr/>
                    <a:lstStyle/>
                    <a:p>
                      <a:pPr marL="457200" marR="0" lvl="0" indent="-342900" algn="l" rtl="0">
                        <a:spcBef>
                          <a:spcPts val="0"/>
                        </a:spcBef>
                        <a:spcAft>
                          <a:spcPts val="0"/>
                        </a:spcAft>
                        <a:buClr>
                          <a:schemeClr val="dk1"/>
                        </a:buClr>
                        <a:buSzPts val="1800"/>
                        <a:buFont typeface="Calibri"/>
                        <a:buChar char="●"/>
                      </a:pPr>
                      <a:r>
                        <a:rPr lang="en-US" sz="2000" b="0" u="none" strike="noStrike" cap="none"/>
                        <a:t>India being a developing country, a boost of income can help India grow at faster pace and robots can do it. </a:t>
                      </a:r>
                      <a:endParaRPr/>
                    </a:p>
                    <a:p>
                      <a:pPr marL="457200" marR="0" lvl="0" indent="-342900" algn="l" rtl="0">
                        <a:spcBef>
                          <a:spcPts val="0"/>
                        </a:spcBef>
                        <a:spcAft>
                          <a:spcPts val="0"/>
                        </a:spcAft>
                        <a:buClr>
                          <a:schemeClr val="dk1"/>
                        </a:buClr>
                        <a:buSzPts val="1800"/>
                        <a:buFont typeface="Calibri"/>
                        <a:buChar char="●"/>
                      </a:pPr>
                      <a:r>
                        <a:rPr lang="en-US" sz="2000" b="0" u="none" strike="noStrike" cap="none"/>
                        <a:t>Since literacy rate is also on rise, there will be more people in future who can understand the working of robots.</a:t>
                      </a:r>
                      <a:endParaRPr/>
                    </a:p>
                    <a:p>
                      <a:pPr marL="457200" marR="0" lvl="0" indent="-228600" algn="l" rtl="0">
                        <a:spcBef>
                          <a:spcPts val="0"/>
                        </a:spcBef>
                        <a:spcAft>
                          <a:spcPts val="0"/>
                        </a:spcAft>
                        <a:buClr>
                          <a:schemeClr val="dk1"/>
                        </a:buClr>
                        <a:buSzPts val="1800"/>
                        <a:buFont typeface="Calibri"/>
                        <a:buNone/>
                      </a:pPr>
                      <a:endParaRPr sz="2000" u="none" strike="noStrike" cap="none"/>
                    </a:p>
                  </a:txBody>
                  <a:tcPr marL="91450" marR="91450" marT="45725" marB="45725"/>
                </a:tc>
                <a:tc>
                  <a:txBody>
                    <a:bodyPr/>
                    <a:lstStyle/>
                    <a:p>
                      <a:pPr marL="457200" marR="0" lvl="0" indent="-342900" algn="l" rtl="0">
                        <a:spcBef>
                          <a:spcPts val="0"/>
                        </a:spcBef>
                        <a:spcAft>
                          <a:spcPts val="0"/>
                        </a:spcAft>
                        <a:buClr>
                          <a:schemeClr val="dk1"/>
                        </a:buClr>
                        <a:buSzPts val="1800"/>
                        <a:buFont typeface="Calibri"/>
                        <a:buChar char="●"/>
                      </a:pPr>
                      <a:r>
                        <a:rPr lang="en-US" sz="2000" b="0" u="none" strike="noStrike" cap="none"/>
                        <a:t>Since more usage of  robots is expected in future, robots can generate good returns. </a:t>
                      </a:r>
                      <a:endParaRPr/>
                    </a:p>
                    <a:p>
                      <a:pPr marL="457200" marR="0" lvl="0" indent="-342900" algn="l" rtl="0">
                        <a:spcBef>
                          <a:spcPts val="0"/>
                        </a:spcBef>
                        <a:spcAft>
                          <a:spcPts val="0"/>
                        </a:spcAft>
                        <a:buClr>
                          <a:schemeClr val="dk1"/>
                        </a:buClr>
                        <a:buSzPts val="1800"/>
                        <a:buFont typeface="Calibri"/>
                        <a:buChar char="●"/>
                      </a:pPr>
                      <a:r>
                        <a:rPr lang="en-US" sz="2000" b="0" u="none" strike="noStrike" cap="none"/>
                        <a:t>When it comes to class statement, robots can be flashy</a:t>
                      </a:r>
                      <a:endParaRPr/>
                    </a:p>
                    <a:p>
                      <a:pPr marL="457200" marR="0" lvl="0" indent="-228600" algn="l" rtl="0">
                        <a:spcBef>
                          <a:spcPts val="0"/>
                        </a:spcBef>
                        <a:spcAft>
                          <a:spcPts val="0"/>
                        </a:spcAft>
                        <a:buClr>
                          <a:schemeClr val="dk1"/>
                        </a:buClr>
                        <a:buSzPts val="1800"/>
                        <a:buFont typeface="Calibri"/>
                        <a:buNone/>
                      </a:pPr>
                      <a:endParaRPr sz="2000" u="none" strike="noStrike" cap="none"/>
                    </a:p>
                  </a:txBody>
                  <a:tcPr marL="91450" marR="91450" marT="45725" marB="45725"/>
                </a:tc>
                <a:tc>
                  <a:txBody>
                    <a:bodyPr/>
                    <a:lstStyle/>
                    <a:p>
                      <a:pPr marL="457200" marR="0" lvl="0" indent="-342900" algn="l" rtl="0">
                        <a:spcBef>
                          <a:spcPts val="0"/>
                        </a:spcBef>
                        <a:spcAft>
                          <a:spcPts val="0"/>
                        </a:spcAft>
                        <a:buClr>
                          <a:schemeClr val="dk1"/>
                        </a:buClr>
                        <a:buSzPts val="1800"/>
                        <a:buFont typeface="Calibri"/>
                        <a:buChar char="●"/>
                      </a:pPr>
                      <a:r>
                        <a:rPr lang="en-US" sz="2000" u="none" strike="noStrike" cap="none"/>
                        <a:t>Govt is spending a huge amount of money in R&amp;D </a:t>
                      </a:r>
                      <a:endParaRPr sz="2000" u="none" strike="noStrike" cap="none"/>
                    </a:p>
                    <a:p>
                      <a:pPr marL="457200" marR="0" lvl="0" indent="-342900" algn="l" rtl="0">
                        <a:spcBef>
                          <a:spcPts val="0"/>
                        </a:spcBef>
                        <a:spcAft>
                          <a:spcPts val="0"/>
                        </a:spcAft>
                        <a:buClr>
                          <a:schemeClr val="dk1"/>
                        </a:buClr>
                        <a:buSzPts val="1800"/>
                        <a:buFont typeface="Calibri"/>
                        <a:buChar char="●"/>
                      </a:pPr>
                      <a:r>
                        <a:rPr lang="en-US" sz="2000" u="none" strike="noStrike" cap="none"/>
                        <a:t>Automation will lead to more such inventions</a:t>
                      </a:r>
                      <a:endParaRPr sz="2000" u="none" strike="noStrike" cap="none"/>
                    </a:p>
                    <a:p>
                      <a:pPr marL="0" marR="0" lvl="0" indent="0" algn="l" rtl="0">
                        <a:spcBef>
                          <a:spcPts val="0"/>
                        </a:spcBef>
                        <a:spcAft>
                          <a:spcPts val="0"/>
                        </a:spcAft>
                        <a:buClr>
                          <a:schemeClr val="dk1"/>
                        </a:buClr>
                        <a:buSzPts val="2000"/>
                        <a:buFont typeface="Calibri"/>
                        <a:buNone/>
                      </a:pPr>
                      <a:endParaRPr sz="2000" u="none" strike="noStrike" cap="none"/>
                    </a:p>
                    <a:p>
                      <a:pPr marL="0" marR="0" lvl="0" indent="0" algn="l" rtl="0">
                        <a:spcBef>
                          <a:spcPts val="0"/>
                        </a:spcBef>
                        <a:spcAft>
                          <a:spcPts val="0"/>
                        </a:spcAft>
                        <a:buClr>
                          <a:schemeClr val="dk1"/>
                        </a:buClr>
                        <a:buSzPts val="2000"/>
                        <a:buFont typeface="Calibri"/>
                        <a:buNone/>
                      </a:pPr>
                      <a:endParaRPr sz="2000" u="none" strike="noStrike" cap="none"/>
                    </a:p>
                  </a:txBody>
                  <a:tcPr marL="91450" marR="91450" marT="45725" marB="45725"/>
                </a:tc>
                <a:tc>
                  <a:txBody>
                    <a:bodyPr/>
                    <a:lstStyle/>
                    <a:p>
                      <a:pPr marL="457200" marR="0" lvl="0" indent="-342900" algn="l" rtl="0">
                        <a:spcBef>
                          <a:spcPts val="0"/>
                        </a:spcBef>
                        <a:spcAft>
                          <a:spcPts val="0"/>
                        </a:spcAft>
                        <a:buClr>
                          <a:schemeClr val="dk1"/>
                        </a:buClr>
                        <a:buSzPts val="1800"/>
                        <a:buFont typeface="Calibri"/>
                        <a:buChar char="●"/>
                      </a:pPr>
                      <a:r>
                        <a:rPr lang="en-US" sz="2000" u="none" strike="noStrike" cap="none"/>
                        <a:t>Will lead to less wastage as compared to humans</a:t>
                      </a:r>
                      <a:endParaRPr sz="2000" u="none" strike="noStrike" cap="none"/>
                    </a:p>
                    <a:p>
                      <a:pPr marL="0" marR="0" lvl="0" indent="0" algn="l" rtl="0">
                        <a:spcBef>
                          <a:spcPts val="0"/>
                        </a:spcBef>
                        <a:spcAft>
                          <a:spcPts val="0"/>
                        </a:spcAft>
                        <a:buClr>
                          <a:schemeClr val="dk1"/>
                        </a:buClr>
                        <a:buSzPts val="2000"/>
                        <a:buFont typeface="Calibri"/>
                        <a:buNone/>
                      </a:pPr>
                      <a:endParaRPr sz="2000" u="none" strike="noStrike" cap="none"/>
                    </a:p>
                  </a:txBody>
                  <a:tcPr marL="91450" marR="91450" marT="45725" marB="45725"/>
                </a:tc>
                <a:extLst>
                  <a:ext uri="{0D108BD9-81ED-4DB2-BD59-A6C34878D82A}">
                    <a16:rowId xmlns:a16="http://schemas.microsoft.com/office/drawing/2014/main" val="10001"/>
                  </a:ext>
                </a:extLst>
              </a:tr>
              <a:tr h="4317000">
                <a:tc>
                  <a:txBody>
                    <a:bodyPr/>
                    <a:lstStyle/>
                    <a:p>
                      <a:pPr marL="0" marR="0" lvl="0" indent="0" algn="ctr" rtl="0">
                        <a:spcBef>
                          <a:spcPts val="0"/>
                        </a:spcBef>
                        <a:spcAft>
                          <a:spcPts val="0"/>
                        </a:spcAft>
                        <a:buClr>
                          <a:schemeClr val="dk1"/>
                        </a:buClr>
                        <a:buSzPts val="2400"/>
                        <a:buFont typeface="Calibri"/>
                        <a:buNone/>
                      </a:pPr>
                      <a:r>
                        <a:rPr lang="en-US" sz="2400" b="1" u="none" strike="noStrike" cap="none"/>
                        <a:t>UNFAVOURABLE</a:t>
                      </a:r>
                      <a:endParaRPr sz="2400" b="1" u="none" strike="noStrike" cap="none"/>
                    </a:p>
                    <a:p>
                      <a:pPr marL="0" marR="0" lvl="0" indent="0" algn="l" rtl="0">
                        <a:spcBef>
                          <a:spcPts val="0"/>
                        </a:spcBef>
                        <a:spcAft>
                          <a:spcPts val="0"/>
                        </a:spcAft>
                        <a:buClr>
                          <a:schemeClr val="dk1"/>
                        </a:buClr>
                        <a:buSzPts val="2400"/>
                        <a:buFont typeface="Calibri"/>
                        <a:buNone/>
                      </a:pPr>
                      <a:endParaRPr sz="2400" b="1" u="none" strike="noStrike" cap="none"/>
                    </a:p>
                    <a:p>
                      <a:pPr marL="0" marR="0" lvl="0" indent="0" algn="l" rtl="0">
                        <a:spcBef>
                          <a:spcPts val="0"/>
                        </a:spcBef>
                        <a:spcAft>
                          <a:spcPts val="0"/>
                        </a:spcAft>
                        <a:buClr>
                          <a:schemeClr val="dk1"/>
                        </a:buClr>
                        <a:buSzPts val="2400"/>
                        <a:buFont typeface="Calibri"/>
                        <a:buNone/>
                      </a:pPr>
                      <a:endParaRPr sz="2400" b="1" u="none" strike="noStrike" cap="none"/>
                    </a:p>
                  </a:txBody>
                  <a:tcPr marL="91450" marR="91450" marT="45725" marB="45725"/>
                </a:tc>
                <a:tc>
                  <a:txBody>
                    <a:bodyPr/>
                    <a:lstStyle/>
                    <a:p>
                      <a:pPr marL="457200" marR="0" lvl="0" indent="-342900" algn="l" rtl="0">
                        <a:spcBef>
                          <a:spcPts val="0"/>
                        </a:spcBef>
                        <a:spcAft>
                          <a:spcPts val="0"/>
                        </a:spcAft>
                        <a:buClr>
                          <a:schemeClr val="dk1"/>
                        </a:buClr>
                        <a:buSzPts val="1800"/>
                        <a:buFont typeface="Arial"/>
                        <a:buChar char="●"/>
                      </a:pPr>
                      <a:r>
                        <a:rPr lang="en-US" sz="2000" u="none" strike="noStrike" cap="none">
                          <a:solidFill>
                            <a:schemeClr val="dk1"/>
                          </a:solidFill>
                          <a:latin typeface="Calibri"/>
                          <a:ea typeface="Calibri"/>
                          <a:cs typeface="Calibri"/>
                          <a:sym typeface="Calibri"/>
                        </a:rPr>
                        <a:t>Government institutions should start collaborating with the service sector so that industry specific and futuristic courses are introduced for employees.</a:t>
                      </a:r>
                      <a:endParaRPr/>
                    </a:p>
                    <a:p>
                      <a:pPr marL="457200" marR="0" lvl="0" indent="-342900" algn="l" rtl="0">
                        <a:spcBef>
                          <a:spcPts val="0"/>
                        </a:spcBef>
                        <a:spcAft>
                          <a:spcPts val="0"/>
                        </a:spcAft>
                        <a:buClr>
                          <a:schemeClr val="dk1"/>
                        </a:buClr>
                        <a:buSzPts val="1800"/>
                        <a:buFont typeface="Arial"/>
                        <a:buChar char="●"/>
                      </a:pPr>
                      <a:r>
                        <a:rPr lang="en-US" sz="2000" u="none" strike="noStrike" cap="none">
                          <a:solidFill>
                            <a:schemeClr val="dk1"/>
                          </a:solidFill>
                          <a:latin typeface="Calibri"/>
                          <a:ea typeface="Calibri"/>
                          <a:cs typeface="Calibri"/>
                          <a:sym typeface="Calibri"/>
                        </a:rPr>
                        <a:t>Bad decisions towards poor people will also lead to a decline in products growth</a:t>
                      </a: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457200" marR="0" lvl="0" indent="-342900" algn="l" rtl="0">
                        <a:spcBef>
                          <a:spcPts val="0"/>
                        </a:spcBef>
                        <a:spcAft>
                          <a:spcPts val="0"/>
                        </a:spcAft>
                        <a:buClr>
                          <a:schemeClr val="dk1"/>
                        </a:buClr>
                        <a:buSzPts val="1800"/>
                        <a:buFont typeface="Arial"/>
                        <a:buChar char="●"/>
                      </a:pPr>
                      <a:r>
                        <a:rPr lang="en-US" sz="2000" u="none" strike="noStrike" cap="none">
                          <a:solidFill>
                            <a:schemeClr val="dk1"/>
                          </a:solidFill>
                          <a:latin typeface="Calibri"/>
                          <a:ea typeface="Calibri"/>
                          <a:cs typeface="Calibri"/>
                          <a:sym typeface="Calibri"/>
                        </a:rPr>
                        <a:t>Being in a more labour oriented working environment, it can be difficult for people to switch to machines.</a:t>
                      </a:r>
                      <a:endParaRPr/>
                    </a:p>
                    <a:p>
                      <a:pPr marL="457200" marR="0" lvl="0" indent="-342900" algn="l" rtl="0">
                        <a:spcBef>
                          <a:spcPts val="0"/>
                        </a:spcBef>
                        <a:spcAft>
                          <a:spcPts val="0"/>
                        </a:spcAft>
                        <a:buClr>
                          <a:schemeClr val="dk1"/>
                        </a:buClr>
                        <a:buSzPts val="1800"/>
                        <a:buFont typeface="Arial"/>
                        <a:buChar char="●"/>
                      </a:pPr>
                      <a:r>
                        <a:rPr lang="en-US" sz="2000" u="none" strike="noStrike" cap="none">
                          <a:solidFill>
                            <a:schemeClr val="dk1"/>
                          </a:solidFill>
                          <a:latin typeface="Calibri"/>
                          <a:ea typeface="Calibri"/>
                          <a:cs typeface="Calibri"/>
                          <a:sym typeface="Calibri"/>
                        </a:rPr>
                        <a:t>Unemployment is already high, and introduction of robots will make matter worse</a:t>
                      </a:r>
                      <a:endParaRPr/>
                    </a:p>
                    <a:p>
                      <a:pPr marL="0" marR="0" lvl="0" indent="0" algn="l" rtl="0">
                        <a:spcBef>
                          <a:spcPts val="0"/>
                        </a:spcBef>
                        <a:spcAft>
                          <a:spcPts val="0"/>
                        </a:spcAft>
                        <a:buClr>
                          <a:schemeClr val="dk1"/>
                        </a:buClr>
                        <a:buSzPts val="2000"/>
                        <a:buFont typeface="Arial"/>
                        <a:buNone/>
                      </a:pPr>
                      <a:endParaRPr sz="2000" u="none" strike="noStrike" cap="none"/>
                    </a:p>
                  </a:txBody>
                  <a:tcPr marL="91450" marR="91450" marT="45725" marB="45725"/>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US" sz="2000" b="0" u="none" strike="noStrike" cap="none"/>
                        <a:t>Introduction of robots will take us to a futuristic world, thus basic or simple lifestyle will no longer be needed.</a:t>
                      </a:r>
                      <a:endParaRPr/>
                    </a:p>
                    <a:p>
                      <a:pPr marL="457200" marR="0" lvl="0" indent="-228600" algn="l" rtl="0">
                        <a:spcBef>
                          <a:spcPts val="0"/>
                        </a:spcBef>
                        <a:spcAft>
                          <a:spcPts val="0"/>
                        </a:spcAft>
                        <a:buClr>
                          <a:schemeClr val="dk1"/>
                        </a:buClr>
                        <a:buSzPts val="1800"/>
                        <a:buFont typeface="Calibri"/>
                        <a:buNone/>
                      </a:pPr>
                      <a:endParaRPr sz="2000" u="none" strike="noStrike" cap="none"/>
                    </a:p>
                  </a:txBody>
                  <a:tcPr marL="91450" marR="91450" marT="45725" marB="45725"/>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US" sz="2000" b="0" u="none" strike="noStrike" cap="none">
                          <a:solidFill>
                            <a:schemeClr val="dk1"/>
                          </a:solidFill>
                          <a:latin typeface="Calibri"/>
                          <a:ea typeface="Calibri"/>
                          <a:cs typeface="Calibri"/>
                          <a:sym typeface="Calibri"/>
                        </a:rPr>
                        <a:t>Robotics being a disruptive technology, people will take time to adjust to robots in the short run</a:t>
                      </a:r>
                      <a:endParaRPr/>
                    </a:p>
                  </a:txBody>
                  <a:tcPr marL="91450" marR="91450" marT="45725" marB="45725"/>
                </a:tc>
                <a:tc>
                  <a:txBody>
                    <a:bodyPr/>
                    <a:lstStyle/>
                    <a:p>
                      <a:pPr marL="457200" marR="0" lvl="0" indent="-342900" algn="l" rtl="0">
                        <a:spcBef>
                          <a:spcPts val="0"/>
                        </a:spcBef>
                        <a:spcAft>
                          <a:spcPts val="0"/>
                        </a:spcAft>
                        <a:buClr>
                          <a:schemeClr val="dk1"/>
                        </a:buClr>
                        <a:buSzPts val="1800"/>
                        <a:buFont typeface="Arial"/>
                        <a:buChar char="●"/>
                      </a:pPr>
                      <a:r>
                        <a:rPr lang="en-US" sz="2000" u="none" strike="noStrike" cap="none">
                          <a:solidFill>
                            <a:schemeClr val="dk1"/>
                          </a:solidFill>
                          <a:latin typeface="Calibri"/>
                          <a:ea typeface="Calibri"/>
                          <a:cs typeface="Calibri"/>
                          <a:sym typeface="Calibri"/>
                        </a:rPr>
                        <a:t>Excessive usage will lead to increase in Co2 emissions</a:t>
                      </a:r>
                      <a:endParaRPr sz="20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1803</Words>
  <Application>Microsoft Office PowerPoint</Application>
  <PresentationFormat>Custom</PresentationFormat>
  <Paragraphs>249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Libre Franklin</vt:lpstr>
      <vt:lpstr>Noto Sans Symbols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modified xsi:type="dcterms:W3CDTF">2021-10-19T05:52:04Z</dcterms:modified>
</cp:coreProperties>
</file>