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9144000" cy="6858000"/>
  <p:embeddedFontLst>
    <p:embeddedFont>
      <p:font typeface="Calibri" panose="020F0502020204030204" pitchFamily="34" charset="0"/>
      <p:regular r:id="rId25"/>
      <p:bold r:id="rId26"/>
      <p:italic r:id="rId27"/>
      <p:boldItalic r:id="rId28"/>
    </p:embeddedFont>
    <p:embeddedFont>
      <p:font typeface="Libre Franklin"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588C6B-C90A-43F5-94B0-D2745D16B4A0}">
  <a:tblStyle styleId="{06588C6B-C90A-43F5-94B0-D2745D16B4A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0332B5A-42BC-4E59-B200-447D2B1F1B1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32"/>
      </p:cViewPr>
      <p:guideLst>
        <p:guide orient="horz" pos="288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 name="Google Shape;19;p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 name="Google Shape;20;p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2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3">
            <a:alphaModFix/>
          </a:blip>
          <a:srcRect/>
          <a:stretch/>
        </p:blipFill>
        <p:spPr>
          <a:xfrm>
            <a:off x="0" y="6095"/>
            <a:ext cx="12192000" cy="6851904"/>
          </a:xfrm>
          <a:prstGeom prst="rect">
            <a:avLst/>
          </a:prstGeom>
          <a:noFill/>
          <a:ln>
            <a:noFill/>
          </a:ln>
        </p:spPr>
      </p:pic>
      <p:sp>
        <p:nvSpPr>
          <p:cNvPr id="23" name="Google Shape;23;p4"/>
          <p:cNvSpPr txBox="1"/>
          <p:nvPr/>
        </p:nvSpPr>
        <p:spPr>
          <a:xfrm>
            <a:off x="10332975" y="6499244"/>
            <a:ext cx="15196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a:solidFill>
                  <a:srgbClr val="9B9B9B"/>
                </a:solidFill>
                <a:latin typeface="Libre Franklin"/>
                <a:ea typeface="Libre Franklin"/>
                <a:cs typeface="Libre Franklin"/>
                <a:sym typeface="Libre Franklin"/>
              </a:rPr>
              <a:t>1</a:t>
            </a:r>
            <a:endParaRPr sz="2000">
              <a:solidFill>
                <a:schemeClr val="dk1"/>
              </a:solidFill>
              <a:latin typeface="Libre Franklin"/>
              <a:ea typeface="Libre Franklin"/>
              <a:cs typeface="Libre Franklin"/>
              <a:sym typeface="Libre Franklin"/>
            </a:endParaRPr>
          </a:p>
        </p:txBody>
      </p:sp>
      <p:sp>
        <p:nvSpPr>
          <p:cNvPr id="24" name="Google Shape;24;p4"/>
          <p:cNvSpPr txBox="1"/>
          <p:nvPr/>
        </p:nvSpPr>
        <p:spPr>
          <a:xfrm>
            <a:off x="4038600" y="342971"/>
            <a:ext cx="3059171"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FFFFF"/>
                </a:solidFill>
                <a:latin typeface="Libre Franklin"/>
                <a:ea typeface="Libre Franklin"/>
                <a:cs typeface="Libre Franklin"/>
                <a:sym typeface="Libre Franklin"/>
              </a:rPr>
              <a:t>Business Plan</a:t>
            </a:r>
            <a:endParaRPr sz="4000">
              <a:solidFill>
                <a:schemeClr val="dk1"/>
              </a:solidFill>
              <a:latin typeface="Libre Franklin"/>
              <a:ea typeface="Libre Franklin"/>
              <a:cs typeface="Libre Franklin"/>
              <a:sym typeface="Libre Franklin"/>
            </a:endParaRPr>
          </a:p>
        </p:txBody>
      </p:sp>
      <p:sp>
        <p:nvSpPr>
          <p:cNvPr id="25" name="Google Shape;25;p4"/>
          <p:cNvSpPr/>
          <p:nvPr/>
        </p:nvSpPr>
        <p:spPr>
          <a:xfrm>
            <a:off x="838200" y="1295400"/>
            <a:ext cx="8915400" cy="137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4"/>
          <p:cNvSpPr/>
          <p:nvPr/>
        </p:nvSpPr>
        <p:spPr>
          <a:xfrm>
            <a:off x="7467600" y="3429000"/>
            <a:ext cx="4495800" cy="33780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4"/>
          <p:cNvSpPr txBox="1"/>
          <p:nvPr/>
        </p:nvSpPr>
        <p:spPr>
          <a:xfrm>
            <a:off x="8610600" y="4044077"/>
            <a:ext cx="3910818"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Priya Thukral 20DM160</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Rohan Agarwal 20DM179</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Shagun 20DM193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Shashank Dhruva 20DM194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Shaurya Rajput 20DM195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Shrenik Jain 20DM201</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Shrivriddhi Jaiswal 20DM203</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Suhail Larzoo 20DM219</a:t>
            </a:r>
            <a:endParaRPr/>
          </a:p>
        </p:txBody>
      </p:sp>
      <p:sp>
        <p:nvSpPr>
          <p:cNvPr id="28" name="Google Shape;28;p4"/>
          <p:cNvSpPr/>
          <p:nvPr/>
        </p:nvSpPr>
        <p:spPr>
          <a:xfrm>
            <a:off x="4446468" y="2438400"/>
            <a:ext cx="248773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a:solidFill>
                  <a:schemeClr val="dk1"/>
                </a:solidFill>
                <a:latin typeface="Calibri"/>
                <a:ea typeface="Calibri"/>
                <a:cs typeface="Calibri"/>
                <a:sym typeface="Calibri"/>
              </a:rPr>
              <a:t>Group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3"/>
          <p:cNvPicPr preferRelativeResize="0"/>
          <p:nvPr/>
        </p:nvPicPr>
        <p:blipFill rotWithShape="1">
          <a:blip r:embed="rId3">
            <a:alphaModFix/>
          </a:blip>
          <a:srcRect/>
          <a:stretch/>
        </p:blipFill>
        <p:spPr>
          <a:xfrm>
            <a:off x="1524000" y="1"/>
            <a:ext cx="9144000" cy="6857999"/>
          </a:xfrm>
          <a:prstGeom prst="rect">
            <a:avLst/>
          </a:prstGeom>
          <a:noFill/>
          <a:ln>
            <a:noFill/>
          </a:ln>
        </p:spPr>
      </p:pic>
      <p:pic>
        <p:nvPicPr>
          <p:cNvPr id="107" name="Google Shape;107;p13"/>
          <p:cNvPicPr preferRelativeResize="0"/>
          <p:nvPr/>
        </p:nvPicPr>
        <p:blipFill rotWithShape="1">
          <a:blip r:embed="rId4">
            <a:alphaModFix/>
          </a:blip>
          <a:srcRect/>
          <a:stretch/>
        </p:blipFill>
        <p:spPr>
          <a:xfrm>
            <a:off x="0" y="6096"/>
            <a:ext cx="12192000" cy="908163"/>
          </a:xfrm>
          <a:prstGeom prst="rect">
            <a:avLst/>
          </a:prstGeom>
          <a:noFill/>
          <a:ln>
            <a:noFill/>
          </a:ln>
        </p:spPr>
      </p:pic>
      <p:sp>
        <p:nvSpPr>
          <p:cNvPr id="108" name="Google Shape;108;p13"/>
          <p:cNvSpPr txBox="1"/>
          <p:nvPr/>
        </p:nvSpPr>
        <p:spPr>
          <a:xfrm>
            <a:off x="3234351" y="152401"/>
            <a:ext cx="5723298"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COMPETITION ANALYSIS</a:t>
            </a:r>
            <a:endParaRPr sz="4400" b="1">
              <a:solidFill>
                <a:schemeClr val="dk1"/>
              </a:solidFill>
              <a:latin typeface="Calibri"/>
              <a:ea typeface="Calibri"/>
              <a:cs typeface="Calibri"/>
              <a:sym typeface="Calibri"/>
            </a:endParaRPr>
          </a:p>
        </p:txBody>
      </p:sp>
      <p:graphicFrame>
        <p:nvGraphicFramePr>
          <p:cNvPr id="109" name="Google Shape;109;p13"/>
          <p:cNvGraphicFramePr/>
          <p:nvPr/>
        </p:nvGraphicFramePr>
        <p:xfrm>
          <a:off x="0" y="914257"/>
          <a:ext cx="3000000" cy="3000000"/>
        </p:xfrm>
        <a:graphic>
          <a:graphicData uri="http://schemas.openxmlformats.org/drawingml/2006/table">
            <a:tbl>
              <a:tblPr firstRow="1" firstCol="1" bandRow="1">
                <a:noFill/>
                <a:tableStyleId>{06588C6B-C90A-43F5-94B0-D2745D16B4A0}</a:tableStyleId>
              </a:tblPr>
              <a:tblGrid>
                <a:gridCol w="2110150">
                  <a:extLst>
                    <a:ext uri="{9D8B030D-6E8A-4147-A177-3AD203B41FA5}">
                      <a16:colId xmlns:a16="http://schemas.microsoft.com/office/drawing/2014/main" val="20000"/>
                    </a:ext>
                  </a:extLst>
                </a:gridCol>
                <a:gridCol w="3399700">
                  <a:extLst>
                    <a:ext uri="{9D8B030D-6E8A-4147-A177-3AD203B41FA5}">
                      <a16:colId xmlns:a16="http://schemas.microsoft.com/office/drawing/2014/main" val="20001"/>
                    </a:ext>
                  </a:extLst>
                </a:gridCol>
                <a:gridCol w="363415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54125">
                <a:tc>
                  <a:txBody>
                    <a:bodyPr/>
                    <a:lstStyle/>
                    <a:p>
                      <a:pPr marL="0" marR="0" lvl="0" indent="0" algn="ctr" rtl="0">
                        <a:lnSpc>
                          <a:spcPct val="107000"/>
                        </a:lnSpc>
                        <a:spcBef>
                          <a:spcPts val="0"/>
                        </a:spcBef>
                        <a:spcAft>
                          <a:spcPts val="0"/>
                        </a:spcAft>
                        <a:buNone/>
                      </a:pPr>
                      <a:endParaRPr sz="1800">
                        <a:solidFill>
                          <a:schemeClr val="dk1"/>
                        </a:solidFill>
                        <a:latin typeface="Calibri"/>
                        <a:ea typeface="Calibri"/>
                        <a:cs typeface="Calibri"/>
                        <a:sym typeface="Calibri"/>
                      </a:endParaRPr>
                    </a:p>
                  </a:txBody>
                  <a:tcPr marL="51425" marR="51425" marT="0" marB="0" anchor="ctr">
                    <a:solidFill>
                      <a:srgbClr val="366092"/>
                    </a:solidFill>
                  </a:tcPr>
                </a:tc>
                <a:tc>
                  <a:txBody>
                    <a:bodyPr/>
                    <a:lstStyle/>
                    <a:p>
                      <a:pPr marL="0" marR="0" lvl="0" indent="0" algn="ctr" rtl="0">
                        <a:lnSpc>
                          <a:spcPct val="107000"/>
                        </a:lnSpc>
                        <a:spcBef>
                          <a:spcPts val="0"/>
                        </a:spcBef>
                        <a:spcAft>
                          <a:spcPts val="0"/>
                        </a:spcAft>
                        <a:buNone/>
                      </a:pPr>
                      <a:r>
                        <a:rPr lang="en-US" sz="1800">
                          <a:solidFill>
                            <a:schemeClr val="lt1"/>
                          </a:solidFill>
                        </a:rPr>
                        <a:t>Competitor 1</a:t>
                      </a:r>
                      <a:endParaRPr sz="1800">
                        <a:solidFill>
                          <a:schemeClr val="lt1"/>
                        </a:solidFill>
                        <a:latin typeface="Calibri"/>
                        <a:ea typeface="Calibri"/>
                        <a:cs typeface="Calibri"/>
                        <a:sym typeface="Calibri"/>
                      </a:endParaRPr>
                    </a:p>
                  </a:txBody>
                  <a:tcPr marL="51425" marR="51425" marT="0" marB="0" anchor="ctr">
                    <a:solidFill>
                      <a:srgbClr val="366092"/>
                    </a:solidFill>
                  </a:tcPr>
                </a:tc>
                <a:tc>
                  <a:txBody>
                    <a:bodyPr/>
                    <a:lstStyle/>
                    <a:p>
                      <a:pPr marL="0" marR="0" lvl="0" indent="0" algn="ctr" rtl="0">
                        <a:spcBef>
                          <a:spcPts val="0"/>
                        </a:spcBef>
                        <a:spcAft>
                          <a:spcPts val="0"/>
                        </a:spcAft>
                        <a:buNone/>
                      </a:pPr>
                      <a:r>
                        <a:rPr lang="en-US" sz="1800">
                          <a:solidFill>
                            <a:schemeClr val="lt1"/>
                          </a:solidFill>
                        </a:rPr>
                        <a:t>Competitor 2</a:t>
                      </a:r>
                      <a:endParaRPr sz="1800">
                        <a:solidFill>
                          <a:schemeClr val="lt1"/>
                        </a:solidFill>
                        <a:latin typeface="Calibri"/>
                        <a:ea typeface="Calibri"/>
                        <a:cs typeface="Calibri"/>
                        <a:sym typeface="Calibri"/>
                      </a:endParaRPr>
                    </a:p>
                  </a:txBody>
                  <a:tcPr marL="51425" marR="51425" marT="0" marB="0" anchor="ctr">
                    <a:solidFill>
                      <a:srgbClr val="366092"/>
                    </a:solidFill>
                  </a:tcPr>
                </a:tc>
                <a:tc>
                  <a:txBody>
                    <a:bodyPr/>
                    <a:lstStyle/>
                    <a:p>
                      <a:pPr marL="0" marR="0" lvl="0" indent="0" algn="ctr" rtl="0">
                        <a:lnSpc>
                          <a:spcPct val="107000"/>
                        </a:lnSpc>
                        <a:spcBef>
                          <a:spcPts val="0"/>
                        </a:spcBef>
                        <a:spcAft>
                          <a:spcPts val="0"/>
                        </a:spcAft>
                        <a:buNone/>
                      </a:pPr>
                      <a:r>
                        <a:rPr lang="en-US" sz="1800">
                          <a:solidFill>
                            <a:schemeClr val="lt1"/>
                          </a:solidFill>
                          <a:latin typeface="Calibri"/>
                          <a:ea typeface="Calibri"/>
                          <a:cs typeface="Calibri"/>
                          <a:sym typeface="Calibri"/>
                        </a:rPr>
                        <a:t>You</a:t>
                      </a:r>
                      <a:endParaRPr sz="1800">
                        <a:solidFill>
                          <a:schemeClr val="lt1"/>
                        </a:solidFill>
                        <a:latin typeface="Calibri"/>
                        <a:ea typeface="Calibri"/>
                        <a:cs typeface="Calibri"/>
                        <a:sym typeface="Calibri"/>
                      </a:endParaRPr>
                    </a:p>
                  </a:txBody>
                  <a:tcPr marL="51425" marR="51425" marT="0" marB="0" anchor="ctr">
                    <a:solidFill>
                      <a:srgbClr val="366092"/>
                    </a:solidFill>
                  </a:tcPr>
                </a:tc>
                <a:extLst>
                  <a:ext uri="{0D108BD9-81ED-4DB2-BD59-A6C34878D82A}">
                    <a16:rowId xmlns:a16="http://schemas.microsoft.com/office/drawing/2014/main" val="10000"/>
                  </a:ext>
                </a:extLst>
              </a:tr>
              <a:tr h="1408325">
                <a:tc>
                  <a:txBody>
                    <a:bodyPr/>
                    <a:lstStyle/>
                    <a:p>
                      <a:pPr marL="0" marR="0" lvl="0" indent="0" algn="ctr" rtl="0">
                        <a:lnSpc>
                          <a:spcPct val="107000"/>
                        </a:lnSpc>
                        <a:spcBef>
                          <a:spcPts val="0"/>
                        </a:spcBef>
                        <a:spcAft>
                          <a:spcPts val="0"/>
                        </a:spcAft>
                        <a:buNone/>
                      </a:pPr>
                      <a:r>
                        <a:rPr lang="en-US" sz="1800">
                          <a:solidFill>
                            <a:schemeClr val="lt1"/>
                          </a:solidFill>
                        </a:rPr>
                        <a:t>Strengths</a:t>
                      </a:r>
                      <a:endParaRPr sz="1800">
                        <a:solidFill>
                          <a:schemeClr val="lt1"/>
                        </a:solidFill>
                        <a:latin typeface="Calibri"/>
                        <a:ea typeface="Calibri"/>
                        <a:cs typeface="Calibri"/>
                        <a:sym typeface="Calibri"/>
                      </a:endParaRPr>
                    </a:p>
                  </a:txBody>
                  <a:tcPr marL="51425" marR="51425" marT="0" marB="0" anchor="ctr">
                    <a:solidFill>
                      <a:srgbClr val="366092"/>
                    </a:solidFill>
                  </a:tcPr>
                </a:tc>
                <a:tc>
                  <a:txBody>
                    <a:bodyPr/>
                    <a:lstStyle/>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Sufficient reserves of iron ore</a:t>
                      </a:r>
                      <a:endParaRPr/>
                    </a:p>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High tensile strength</a:t>
                      </a:r>
                      <a:endParaRPr sz="1800" b="0" i="0" u="none" strike="noStrike">
                        <a:solidFill>
                          <a:schemeClr val="dk1"/>
                        </a:solidFill>
                        <a:latin typeface="Arial"/>
                        <a:ea typeface="Arial"/>
                        <a:cs typeface="Arial"/>
                        <a:sym typeface="Arial"/>
                      </a:endParaRPr>
                    </a:p>
                  </a:txBody>
                  <a:tcPr marL="38100" marR="38100" marT="45725" marB="45725"/>
                </a:tc>
                <a:tc>
                  <a:txBody>
                    <a:bodyPr/>
                    <a:lstStyle/>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Increasing demand </a:t>
                      </a:r>
                      <a:endParaRPr/>
                    </a:p>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Weather resistant</a:t>
                      </a:r>
                      <a:endParaRPr sz="1800" b="0" i="0" u="none" strike="noStrike">
                        <a:solidFill>
                          <a:schemeClr val="dk1"/>
                        </a:solidFill>
                        <a:latin typeface="Arial"/>
                        <a:ea typeface="Arial"/>
                        <a:cs typeface="Arial"/>
                        <a:sym typeface="Arial"/>
                      </a:endParaRPr>
                    </a:p>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Low cost as compared to metal barriers</a:t>
                      </a:r>
                      <a:endParaRPr sz="1800" b="0" i="0" u="none" strike="noStrike">
                        <a:solidFill>
                          <a:schemeClr val="dk1"/>
                        </a:solidFill>
                        <a:latin typeface="Arial"/>
                        <a:ea typeface="Arial"/>
                        <a:cs typeface="Arial"/>
                        <a:sym typeface="Arial"/>
                      </a:endParaRPr>
                    </a:p>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Flexible designing</a:t>
                      </a:r>
                      <a:endParaRPr sz="1800" b="0" i="0" u="none" strike="noStrike">
                        <a:solidFill>
                          <a:schemeClr val="dk1"/>
                        </a:solidFill>
                        <a:latin typeface="Arial"/>
                        <a:ea typeface="Arial"/>
                        <a:cs typeface="Arial"/>
                        <a:sym typeface="Arial"/>
                      </a:endParaRPr>
                    </a:p>
                  </a:txBody>
                  <a:tcPr marL="38100" marR="38100" marT="45725" marB="45725"/>
                </a:tc>
                <a:tc>
                  <a:txBody>
                    <a:bodyPr/>
                    <a:lstStyle/>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Sensors</a:t>
                      </a:r>
                      <a:endParaRPr/>
                    </a:p>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Reduction of vehicle damage</a:t>
                      </a:r>
                      <a:endParaRPr sz="1800" b="0" i="0" u="none" strike="noStrike">
                        <a:solidFill>
                          <a:schemeClr val="dk1"/>
                        </a:solidFill>
                        <a:latin typeface="Arial"/>
                        <a:ea typeface="Arial"/>
                        <a:cs typeface="Arial"/>
                        <a:sym typeface="Arial"/>
                      </a:endParaRPr>
                    </a:p>
                  </a:txBody>
                  <a:tcPr marL="38100" marR="38100" marT="45725" marB="45725"/>
                </a:tc>
                <a:extLst>
                  <a:ext uri="{0D108BD9-81ED-4DB2-BD59-A6C34878D82A}">
                    <a16:rowId xmlns:a16="http://schemas.microsoft.com/office/drawing/2014/main" val="10001"/>
                  </a:ext>
                </a:extLst>
              </a:tr>
              <a:tr h="1268675">
                <a:tc>
                  <a:txBody>
                    <a:bodyPr/>
                    <a:lstStyle/>
                    <a:p>
                      <a:pPr marL="0" marR="0" lvl="0" indent="0" algn="ctr" rtl="0">
                        <a:lnSpc>
                          <a:spcPct val="107000"/>
                        </a:lnSpc>
                        <a:spcBef>
                          <a:spcPts val="0"/>
                        </a:spcBef>
                        <a:spcAft>
                          <a:spcPts val="0"/>
                        </a:spcAft>
                        <a:buNone/>
                      </a:pPr>
                      <a:r>
                        <a:rPr lang="en-US" sz="1800">
                          <a:solidFill>
                            <a:schemeClr val="lt1"/>
                          </a:solidFill>
                        </a:rPr>
                        <a:t>Weakness</a:t>
                      </a:r>
                      <a:endParaRPr sz="1800">
                        <a:solidFill>
                          <a:schemeClr val="lt1"/>
                        </a:solidFill>
                        <a:latin typeface="Calibri"/>
                        <a:ea typeface="Calibri"/>
                        <a:cs typeface="Calibri"/>
                        <a:sym typeface="Calibri"/>
                      </a:endParaRPr>
                    </a:p>
                  </a:txBody>
                  <a:tcPr marL="51425" marR="51425" marT="0" marB="0" anchor="ctr">
                    <a:solidFill>
                      <a:srgbClr val="366092"/>
                    </a:solidFill>
                  </a:tcPr>
                </a:tc>
                <a:tc>
                  <a:txBody>
                    <a:bodyPr/>
                    <a:lstStyle/>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High cost</a:t>
                      </a:r>
                      <a:endParaRPr/>
                    </a:p>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Corrosive</a:t>
                      </a:r>
                      <a:endParaRPr sz="1800" b="0" i="0" u="none" strike="noStrike">
                        <a:solidFill>
                          <a:schemeClr val="dk1"/>
                        </a:solidFill>
                        <a:latin typeface="Arial"/>
                        <a:ea typeface="Arial"/>
                        <a:cs typeface="Arial"/>
                        <a:sym typeface="Arial"/>
                      </a:endParaRPr>
                    </a:p>
                    <a:p>
                      <a:pPr marL="0" marR="0" lvl="0" indent="0" algn="l" rtl="0">
                        <a:spcBef>
                          <a:spcPts val="0"/>
                        </a:spcBef>
                        <a:spcAft>
                          <a:spcPts val="0"/>
                        </a:spcAft>
                        <a:buNone/>
                      </a:pPr>
                      <a:r>
                        <a:rPr lang="en-US" sz="1800" b="0">
                          <a:solidFill>
                            <a:schemeClr val="dk1"/>
                          </a:solidFill>
                        </a:rPr>
                        <a:t/>
                      </a:r>
                      <a:br>
                        <a:rPr lang="en-US" sz="1800" b="0">
                          <a:solidFill>
                            <a:schemeClr val="dk1"/>
                          </a:solidFill>
                        </a:rPr>
                      </a:br>
                      <a:endParaRPr sz="1800" b="0">
                        <a:solidFill>
                          <a:schemeClr val="dk1"/>
                        </a:solidFill>
                      </a:endParaRPr>
                    </a:p>
                  </a:txBody>
                  <a:tcPr marL="38100" marR="38100" marT="45725" marB="45725"/>
                </a:tc>
                <a:tc>
                  <a:txBody>
                    <a:bodyPr/>
                    <a:lstStyle/>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Low tensile Strength</a:t>
                      </a:r>
                      <a:endParaRPr/>
                    </a:p>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Causes substantial CO2 emissions</a:t>
                      </a:r>
                      <a:endParaRPr sz="1800" b="0" i="0" u="none" strike="noStrike">
                        <a:solidFill>
                          <a:schemeClr val="dk1"/>
                        </a:solidFill>
                        <a:latin typeface="Arial"/>
                        <a:ea typeface="Arial"/>
                        <a:cs typeface="Arial"/>
                        <a:sym typeface="Arial"/>
                      </a:endParaRPr>
                    </a:p>
                  </a:txBody>
                  <a:tcPr marL="38100" marR="38100" marT="45725" marB="45725"/>
                </a:tc>
                <a:tc>
                  <a:txBody>
                    <a:bodyPr/>
                    <a:lstStyle/>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Higher costs</a:t>
                      </a:r>
                      <a:endParaRPr/>
                    </a:p>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Difficult installation</a:t>
                      </a:r>
                      <a:endParaRPr sz="1800" b="0" i="0" u="none" strike="noStrike">
                        <a:solidFill>
                          <a:schemeClr val="dk1"/>
                        </a:solidFill>
                        <a:latin typeface="Arial"/>
                        <a:ea typeface="Arial"/>
                        <a:cs typeface="Arial"/>
                        <a:sym typeface="Arial"/>
                      </a:endParaRPr>
                    </a:p>
                  </a:txBody>
                  <a:tcPr marL="38100" marR="38100" marT="45725" marB="45725"/>
                </a:tc>
                <a:extLst>
                  <a:ext uri="{0D108BD9-81ED-4DB2-BD59-A6C34878D82A}">
                    <a16:rowId xmlns:a16="http://schemas.microsoft.com/office/drawing/2014/main" val="10002"/>
                  </a:ext>
                </a:extLst>
              </a:tr>
              <a:tr h="1383125">
                <a:tc>
                  <a:txBody>
                    <a:bodyPr/>
                    <a:lstStyle/>
                    <a:p>
                      <a:pPr marL="0" marR="0" lvl="0" indent="0" algn="ctr" rtl="0">
                        <a:lnSpc>
                          <a:spcPct val="107000"/>
                        </a:lnSpc>
                        <a:spcBef>
                          <a:spcPts val="0"/>
                        </a:spcBef>
                        <a:spcAft>
                          <a:spcPts val="0"/>
                        </a:spcAft>
                        <a:buNone/>
                      </a:pPr>
                      <a:r>
                        <a:rPr lang="en-US" sz="1800">
                          <a:solidFill>
                            <a:schemeClr val="lt1"/>
                          </a:solidFill>
                        </a:rPr>
                        <a:t>Price Point</a:t>
                      </a:r>
                      <a:endParaRPr sz="1800">
                        <a:solidFill>
                          <a:schemeClr val="lt1"/>
                        </a:solidFill>
                        <a:latin typeface="Calibri"/>
                        <a:ea typeface="Calibri"/>
                        <a:cs typeface="Calibri"/>
                        <a:sym typeface="Calibri"/>
                      </a:endParaRPr>
                    </a:p>
                  </a:txBody>
                  <a:tcPr marL="51425" marR="51425" marT="0" marB="0" anchor="ctr">
                    <a:solidFill>
                      <a:srgbClr val="366092"/>
                    </a:solidFill>
                  </a:tcPr>
                </a:tc>
                <a:tc>
                  <a:txBody>
                    <a:bodyPr/>
                    <a:lstStyle/>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Using of better quality of alloy</a:t>
                      </a:r>
                      <a:endParaRPr/>
                    </a:p>
                    <a:p>
                      <a:pPr marL="0" marR="0" lvl="0" indent="0" algn="l" rtl="0">
                        <a:spcBef>
                          <a:spcPts val="0"/>
                        </a:spcBef>
                        <a:spcAft>
                          <a:spcPts val="0"/>
                        </a:spcAft>
                        <a:buNone/>
                      </a:pPr>
                      <a:r>
                        <a:rPr lang="en-US" sz="1800" b="0">
                          <a:solidFill>
                            <a:schemeClr val="dk1"/>
                          </a:solidFill>
                        </a:rPr>
                        <a:t/>
                      </a:r>
                      <a:br>
                        <a:rPr lang="en-US" sz="1800" b="0">
                          <a:solidFill>
                            <a:schemeClr val="dk1"/>
                          </a:solidFill>
                        </a:rPr>
                      </a:br>
                      <a:endParaRPr sz="1800" b="0">
                        <a:solidFill>
                          <a:schemeClr val="dk1"/>
                        </a:solidFill>
                      </a:endParaRPr>
                    </a:p>
                  </a:txBody>
                  <a:tcPr marL="38100" marR="38100" marT="45725" marB="45725"/>
                </a:tc>
                <a:tc>
                  <a:txBody>
                    <a:bodyPr/>
                    <a:lstStyle/>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Enhancement of durability</a:t>
                      </a:r>
                      <a:endParaRPr/>
                    </a:p>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Increase the use of waste and recycled material.</a:t>
                      </a:r>
                      <a:endParaRPr sz="1800" b="0" i="0" u="none" strike="noStrike">
                        <a:solidFill>
                          <a:schemeClr val="dk1"/>
                        </a:solidFill>
                        <a:latin typeface="Arial"/>
                        <a:ea typeface="Arial"/>
                        <a:cs typeface="Arial"/>
                        <a:sym typeface="Arial"/>
                      </a:endParaRPr>
                    </a:p>
                  </a:txBody>
                  <a:tcPr marL="38100" marR="38100" marT="45725" marB="45725"/>
                </a:tc>
                <a:tc>
                  <a:txBody>
                    <a:bodyPr/>
                    <a:lstStyle/>
                    <a:p>
                      <a:pPr marL="0" marR="0" lvl="0" indent="-114300" algn="just"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Charging of sensors due to spinning of rollers</a:t>
                      </a:r>
                      <a:endParaRPr/>
                    </a:p>
                  </a:txBody>
                  <a:tcPr marL="38100" marR="38100" marT="45725" marB="45725"/>
                </a:tc>
                <a:extLst>
                  <a:ext uri="{0D108BD9-81ED-4DB2-BD59-A6C34878D82A}">
                    <a16:rowId xmlns:a16="http://schemas.microsoft.com/office/drawing/2014/main" val="10003"/>
                  </a:ext>
                </a:extLst>
              </a:tr>
              <a:tr h="1323400">
                <a:tc>
                  <a:txBody>
                    <a:bodyPr/>
                    <a:lstStyle/>
                    <a:p>
                      <a:pPr marL="0" marR="0" lvl="0" indent="0" algn="ctr" rtl="0">
                        <a:lnSpc>
                          <a:spcPct val="107000"/>
                        </a:lnSpc>
                        <a:spcBef>
                          <a:spcPts val="0"/>
                        </a:spcBef>
                        <a:spcAft>
                          <a:spcPts val="0"/>
                        </a:spcAft>
                        <a:buNone/>
                      </a:pPr>
                      <a:r>
                        <a:rPr lang="en-US" sz="1800">
                          <a:solidFill>
                            <a:schemeClr val="lt1"/>
                          </a:solidFill>
                        </a:rPr>
                        <a:t>UVP</a:t>
                      </a:r>
                      <a:endParaRPr sz="1800">
                        <a:solidFill>
                          <a:schemeClr val="lt1"/>
                        </a:solidFill>
                        <a:latin typeface="Calibri"/>
                        <a:ea typeface="Calibri"/>
                        <a:cs typeface="Calibri"/>
                        <a:sym typeface="Calibri"/>
                      </a:endParaRPr>
                    </a:p>
                  </a:txBody>
                  <a:tcPr marL="51425" marR="51425" marT="0" marB="0" anchor="ctr">
                    <a:solidFill>
                      <a:srgbClr val="366092"/>
                    </a:solidFill>
                  </a:tcPr>
                </a:tc>
                <a:tc>
                  <a:txBody>
                    <a:bodyPr/>
                    <a:lstStyle/>
                    <a:p>
                      <a:pPr marL="0" marR="0" lvl="0" indent="0" algn="just" rtl="0">
                        <a:spcBef>
                          <a:spcPts val="0"/>
                        </a:spcBef>
                        <a:spcAft>
                          <a:spcPts val="0"/>
                        </a:spcAft>
                        <a:buNone/>
                      </a:pPr>
                      <a:r>
                        <a:rPr lang="en-US" sz="1800" b="0" i="0" u="none" strike="noStrike">
                          <a:solidFill>
                            <a:schemeClr val="dk1"/>
                          </a:solidFill>
                          <a:latin typeface="Calibri"/>
                          <a:ea typeface="Calibri"/>
                          <a:cs typeface="Calibri"/>
                          <a:sym typeface="Calibri"/>
                        </a:rPr>
                        <a:t>High tensile strength</a:t>
                      </a:r>
                      <a:endParaRPr sz="1800" b="0">
                        <a:solidFill>
                          <a:schemeClr val="dk1"/>
                        </a:solidFill>
                      </a:endParaRPr>
                    </a:p>
                  </a:txBody>
                  <a:tcPr marL="38100" marR="38100" marT="45725" marB="45725"/>
                </a:tc>
                <a:tc>
                  <a:txBody>
                    <a:bodyPr/>
                    <a:lstStyle/>
                    <a:p>
                      <a:pPr marL="0" marR="0" lvl="0" indent="0" algn="just" rtl="0">
                        <a:spcBef>
                          <a:spcPts val="0"/>
                        </a:spcBef>
                        <a:spcAft>
                          <a:spcPts val="0"/>
                        </a:spcAft>
                        <a:buNone/>
                      </a:pPr>
                      <a:r>
                        <a:rPr lang="en-US" sz="1800" b="0" i="0" u="none" strike="noStrike">
                          <a:solidFill>
                            <a:schemeClr val="dk1"/>
                          </a:solidFill>
                          <a:latin typeface="Calibri"/>
                          <a:ea typeface="Calibri"/>
                          <a:cs typeface="Calibri"/>
                          <a:sym typeface="Calibri"/>
                        </a:rPr>
                        <a:t>Good aesthetic value</a:t>
                      </a:r>
                      <a:endParaRPr sz="1800">
                        <a:solidFill>
                          <a:schemeClr val="dk1"/>
                        </a:solidFill>
                      </a:endParaRPr>
                    </a:p>
                  </a:txBody>
                  <a:tcPr marL="38100" marR="38100" marT="45725" marB="45725"/>
                </a:tc>
                <a:tc>
                  <a:txBody>
                    <a:bodyPr/>
                    <a:lstStyle/>
                    <a:p>
                      <a:pPr marL="0" marR="0" lvl="0" indent="0" algn="just" rtl="0">
                        <a:spcBef>
                          <a:spcPts val="0"/>
                        </a:spcBef>
                        <a:spcAft>
                          <a:spcPts val="0"/>
                        </a:spcAft>
                        <a:buNone/>
                      </a:pPr>
                      <a:r>
                        <a:rPr lang="en-US" sz="1800" b="0" i="0" u="none" strike="noStrike">
                          <a:solidFill>
                            <a:schemeClr val="dk1"/>
                          </a:solidFill>
                          <a:latin typeface="Calibri"/>
                          <a:ea typeface="Calibri"/>
                          <a:cs typeface="Calibri"/>
                          <a:sym typeface="Calibri"/>
                        </a:rPr>
                        <a:t>Less vehicle damage</a:t>
                      </a:r>
                      <a:endParaRPr sz="1800">
                        <a:solidFill>
                          <a:schemeClr val="dk1"/>
                        </a:solidFill>
                      </a:endParaRPr>
                    </a:p>
                  </a:txBody>
                  <a:tcPr marL="38100" marR="3810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pic>
        <p:nvPicPr>
          <p:cNvPr id="114" name="Google Shape;114;p14"/>
          <p:cNvPicPr preferRelativeResize="0"/>
          <p:nvPr/>
        </p:nvPicPr>
        <p:blipFill rotWithShape="1">
          <a:blip r:embed="rId3">
            <a:alphaModFix/>
          </a:blip>
          <a:srcRect/>
          <a:stretch/>
        </p:blipFill>
        <p:spPr>
          <a:xfrm>
            <a:off x="0" y="6096"/>
            <a:ext cx="12192000" cy="1114044"/>
          </a:xfrm>
          <a:prstGeom prst="rect">
            <a:avLst/>
          </a:prstGeom>
          <a:noFill/>
          <a:ln>
            <a:noFill/>
          </a:ln>
        </p:spPr>
      </p:pic>
      <p:sp>
        <p:nvSpPr>
          <p:cNvPr id="115" name="Google Shape;115;p14"/>
          <p:cNvSpPr txBox="1"/>
          <p:nvPr/>
        </p:nvSpPr>
        <p:spPr>
          <a:xfrm>
            <a:off x="3159715" y="258073"/>
            <a:ext cx="5872570"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b="1">
                <a:solidFill>
                  <a:srgbClr val="FFFFFF"/>
                </a:solidFill>
                <a:latin typeface="Calibri"/>
                <a:ea typeface="Calibri"/>
                <a:cs typeface="Calibri"/>
                <a:sym typeface="Calibri"/>
              </a:rPr>
              <a:t>FINANCIAL PROJECTIONS</a:t>
            </a:r>
            <a:endParaRPr sz="4400" b="1">
              <a:solidFill>
                <a:schemeClr val="dk1"/>
              </a:solidFill>
              <a:latin typeface="Calibri"/>
              <a:ea typeface="Calibri"/>
              <a:cs typeface="Calibri"/>
              <a:sym typeface="Calibri"/>
            </a:endParaRPr>
          </a:p>
        </p:txBody>
      </p:sp>
      <p:sp>
        <p:nvSpPr>
          <p:cNvPr id="116" name="Google Shape;116;p14"/>
          <p:cNvSpPr txBox="1"/>
          <p:nvPr/>
        </p:nvSpPr>
        <p:spPr>
          <a:xfrm>
            <a:off x="380999" y="2286000"/>
            <a:ext cx="11049001" cy="44935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OPEX and CAPEX Estimates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Operating Expenditure –Rs. 3 Crore</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Capital Expenditure- Rs.12 Crore</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Highway length is India is 1.42lakhs  km</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No of rolling barrier installed per km is 1,000 units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Total profit per km of installing rolling barrier will be 1,000*100 =1lakh</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Assuming that 1% of highway is installed with rolling barrier in first year .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Total kms covered will be 1,420kms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Profit =1,420*1,00,000 = 14,20,00,000=14.2crore  in 1</a:t>
            </a:r>
            <a:r>
              <a:rPr lang="en-US" sz="2400" baseline="30000">
                <a:solidFill>
                  <a:schemeClr val="dk1"/>
                </a:solidFill>
                <a:latin typeface="Calibri"/>
                <a:ea typeface="Calibri"/>
                <a:cs typeface="Calibri"/>
                <a:sym typeface="Calibri"/>
              </a:rPr>
              <a:t>st</a:t>
            </a:r>
            <a:r>
              <a:rPr lang="en-US" sz="2400">
                <a:solidFill>
                  <a:schemeClr val="dk1"/>
                </a:solidFill>
                <a:latin typeface="Calibri"/>
                <a:ea typeface="Calibri"/>
                <a:cs typeface="Calibri"/>
                <a:sym typeface="Calibri"/>
              </a:rPr>
              <a:t> year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17" name="Google Shape;117;p14"/>
          <p:cNvSpPr txBox="1"/>
          <p:nvPr/>
        </p:nvSpPr>
        <p:spPr>
          <a:xfrm>
            <a:off x="380998" y="1270000"/>
            <a:ext cx="11658602" cy="116955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Pricing Strategy</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Cost of making 1 rolling barrier will be Rs.3,000 and it will be sold at Rs.3,100</a:t>
            </a:r>
            <a:endParaRPr/>
          </a:p>
          <a:p>
            <a:pPr marL="0" marR="0" lvl="0" indent="0" algn="l" rtl="0">
              <a:spcBef>
                <a:spcPts val="0"/>
              </a:spcBef>
              <a:spcAft>
                <a:spcPts val="0"/>
              </a:spcAft>
              <a:buNone/>
            </a:pPr>
            <a:endParaRPr sz="2400">
              <a:solidFill>
                <a:schemeClr val="dk1"/>
              </a:solidFill>
              <a:latin typeface="Libre Franklin"/>
              <a:ea typeface="Libre Franklin"/>
              <a:cs typeface="Libre Franklin"/>
              <a:sym typeface="Libre Franklin"/>
            </a:endParaRPr>
          </a:p>
        </p:txBody>
      </p:sp>
      <p:sp>
        <p:nvSpPr>
          <p:cNvPr id="118" name="Google Shape;118;p14"/>
          <p:cNvSpPr txBox="1"/>
          <p:nvPr/>
        </p:nvSpPr>
        <p:spPr>
          <a:xfrm>
            <a:off x="10189718" y="6499244"/>
            <a:ext cx="295658"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9B9B9B"/>
                </a:solidFill>
                <a:latin typeface="Libre Franklin"/>
                <a:ea typeface="Libre Franklin"/>
                <a:cs typeface="Libre Franklin"/>
                <a:sym typeface="Libre Franklin"/>
              </a:rPr>
              <a:t>10</a:t>
            </a:r>
            <a:endParaRPr sz="2000">
              <a:solidFill>
                <a:schemeClr val="dk1"/>
              </a:solidFill>
              <a:latin typeface="Libre Franklin"/>
              <a:ea typeface="Libre Franklin"/>
              <a:cs typeface="Libre Franklin"/>
              <a:sym typeface="Libre Franklin"/>
            </a:endParaRPr>
          </a:p>
        </p:txBody>
      </p:sp>
      <p:sp>
        <p:nvSpPr>
          <p:cNvPr id="119" name="Google Shape;119;p14"/>
          <p:cNvSpPr txBox="1"/>
          <p:nvPr/>
        </p:nvSpPr>
        <p:spPr>
          <a:xfrm>
            <a:off x="380998" y="3608210"/>
            <a:ext cx="11238915"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Cash Flow Projections</a:t>
            </a:r>
            <a:endParaRPr sz="2800" b="1">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p:cNvSpPr txBox="1"/>
          <p:nvPr/>
        </p:nvSpPr>
        <p:spPr>
          <a:xfrm>
            <a:off x="381000" y="228600"/>
            <a:ext cx="6553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Breakeven</a:t>
            </a:r>
            <a:endParaRPr/>
          </a:p>
        </p:txBody>
      </p:sp>
      <p:sp>
        <p:nvSpPr>
          <p:cNvPr id="125" name="Google Shape;125;p15"/>
          <p:cNvSpPr txBox="1"/>
          <p:nvPr/>
        </p:nvSpPr>
        <p:spPr>
          <a:xfrm>
            <a:off x="381000" y="941838"/>
            <a:ext cx="11582400"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 factory to produce rolling barrier will be set up costing 12 crore and 3 crore will be the variable cost so total cost will be 15 crore.</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No of rolling barrier needs to be sold for breakeven</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15crore/(3,100-3,000)= 15 lakhs barrier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Hence breakeven point will be achieved when 15 lakhs rolling barrier will be installed</a:t>
            </a:r>
            <a:endParaRPr/>
          </a:p>
        </p:txBody>
      </p:sp>
      <p:sp>
        <p:nvSpPr>
          <p:cNvPr id="126" name="Google Shape;126;p15"/>
          <p:cNvSpPr txBox="1"/>
          <p:nvPr/>
        </p:nvSpPr>
        <p:spPr>
          <a:xfrm>
            <a:off x="381000" y="3880281"/>
            <a:ext cx="89916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Payback</a:t>
            </a:r>
            <a:r>
              <a:rPr lang="en-US" sz="2800">
                <a:solidFill>
                  <a:schemeClr val="dk1"/>
                </a:solidFill>
                <a:latin typeface="Calibri"/>
                <a:ea typeface="Calibri"/>
                <a:cs typeface="Calibri"/>
                <a:sym typeface="Calibri"/>
              </a:rPr>
              <a:t> </a:t>
            </a:r>
            <a:r>
              <a:rPr lang="en-US" sz="2800" b="1">
                <a:solidFill>
                  <a:schemeClr val="dk1"/>
                </a:solidFill>
                <a:latin typeface="Calibri"/>
                <a:ea typeface="Calibri"/>
                <a:cs typeface="Calibri"/>
                <a:sym typeface="Calibri"/>
              </a:rPr>
              <a:t>period</a:t>
            </a:r>
            <a:endParaRPr/>
          </a:p>
        </p:txBody>
      </p:sp>
      <p:sp>
        <p:nvSpPr>
          <p:cNvPr id="127" name="Google Shape;127;p15"/>
          <p:cNvSpPr txBox="1"/>
          <p:nvPr/>
        </p:nvSpPr>
        <p:spPr>
          <a:xfrm>
            <a:off x="381000" y="4572000"/>
            <a:ext cx="1158240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Payback Period =	Initial investment/Cash flow per year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15crore/14.2crore=1.056 year</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Now assuming cash flow to remain constant and discounted rate at 10%. No of years taken =10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9066726" y="1545465"/>
            <a:ext cx="2287073" cy="145223"/>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endParaRPr/>
          </a:p>
        </p:txBody>
      </p:sp>
      <p:graphicFrame>
        <p:nvGraphicFramePr>
          <p:cNvPr id="133" name="Google Shape;133;p16"/>
          <p:cNvGraphicFramePr/>
          <p:nvPr/>
        </p:nvGraphicFramePr>
        <p:xfrm>
          <a:off x="304799" y="1545467"/>
          <a:ext cx="3000000" cy="3000000"/>
        </p:xfrm>
        <a:graphic>
          <a:graphicData uri="http://schemas.openxmlformats.org/drawingml/2006/table">
            <a:tbl>
              <a:tblPr>
                <a:noFill/>
                <a:tableStyleId>{B0332B5A-42BC-4E59-B200-447D2B1F1B1A}</a:tableStyleId>
              </a:tblPr>
              <a:tblGrid>
                <a:gridCol w="1299525">
                  <a:extLst>
                    <a:ext uri="{9D8B030D-6E8A-4147-A177-3AD203B41FA5}">
                      <a16:colId xmlns:a16="http://schemas.microsoft.com/office/drawing/2014/main" val="20000"/>
                    </a:ext>
                  </a:extLst>
                </a:gridCol>
                <a:gridCol w="2545875">
                  <a:extLst>
                    <a:ext uri="{9D8B030D-6E8A-4147-A177-3AD203B41FA5}">
                      <a16:colId xmlns:a16="http://schemas.microsoft.com/office/drawing/2014/main" val="20001"/>
                    </a:ext>
                  </a:extLst>
                </a:gridCol>
                <a:gridCol w="2545875">
                  <a:extLst>
                    <a:ext uri="{9D8B030D-6E8A-4147-A177-3AD203B41FA5}">
                      <a16:colId xmlns:a16="http://schemas.microsoft.com/office/drawing/2014/main" val="20002"/>
                    </a:ext>
                  </a:extLst>
                </a:gridCol>
                <a:gridCol w="2545875">
                  <a:extLst>
                    <a:ext uri="{9D8B030D-6E8A-4147-A177-3AD203B41FA5}">
                      <a16:colId xmlns:a16="http://schemas.microsoft.com/office/drawing/2014/main" val="20003"/>
                    </a:ext>
                  </a:extLst>
                </a:gridCol>
                <a:gridCol w="2545875">
                  <a:extLst>
                    <a:ext uri="{9D8B030D-6E8A-4147-A177-3AD203B41FA5}">
                      <a16:colId xmlns:a16="http://schemas.microsoft.com/office/drawing/2014/main" val="20004"/>
                    </a:ext>
                  </a:extLst>
                </a:gridCol>
              </a:tblGrid>
              <a:tr h="588675">
                <a:tc>
                  <a:txBody>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 </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0F0FE"/>
                    </a:solidFill>
                  </a:tcPr>
                </a:tc>
                <a:tc>
                  <a:txBody>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Cash Flow</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0F0FE"/>
                    </a:solidFill>
                  </a:tcPr>
                </a:tc>
                <a:tc>
                  <a:txBody>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Net Cash Flow</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0F0FE"/>
                    </a:solidFill>
                  </a:tcPr>
                </a:tc>
                <a:tc>
                  <a:txBody>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Discounted Cash Flow</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0F0FE"/>
                    </a:solidFill>
                  </a:tcPr>
                </a:tc>
                <a:tc>
                  <a:txBody>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Net Discounted Cash Flow</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0F0FE"/>
                    </a:solidFill>
                  </a:tcPr>
                </a:tc>
                <a:extLst>
                  <a:ext uri="{0D108BD9-81ED-4DB2-BD59-A6C34878D82A}">
                    <a16:rowId xmlns:a16="http://schemas.microsoft.com/office/drawing/2014/main" val="10000"/>
                  </a:ext>
                </a:extLst>
              </a:tr>
              <a:tr h="588675">
                <a:tc>
                  <a:txBody>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Year 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$-150,000,000.00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$-150,000,000.00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$-150,000,000.00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$-150,000,000.00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22100">
                <a:tc>
                  <a:txBody>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Year 1</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$142,000,000.00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$-8,000,000.00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$129,090,909.09</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$-20,909,090.91</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extLst>
                  <a:ext uri="{0D108BD9-81ED-4DB2-BD59-A6C34878D82A}">
                    <a16:rowId xmlns:a16="http://schemas.microsoft.com/office/drawing/2014/main" val="10002"/>
                  </a:ext>
                </a:extLst>
              </a:tr>
              <a:tr h="322100">
                <a:tc>
                  <a:txBody>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Year 2</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$142,000,000.00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$134,000,000.00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$117,355,371.90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$96,446,280.99</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22100">
                <a:tc>
                  <a:txBody>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Year 3</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$142,000,000.00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$276,000,000.00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$106,686,701.73</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$203,132,982.72</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extLst>
                  <a:ext uri="{0D108BD9-81ED-4DB2-BD59-A6C34878D82A}">
                    <a16:rowId xmlns:a16="http://schemas.microsoft.com/office/drawing/2014/main" val="10004"/>
                  </a:ext>
                </a:extLst>
              </a:tr>
              <a:tr h="322100">
                <a:tc>
                  <a:txBody>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Year 4</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$142,000,000.00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$418,000,000.00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$96,987,910.66</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$300,120,893.38</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22100">
                <a:tc>
                  <a:txBody>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Year 5</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$142,000,000.00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$560,000,000.00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$88,170,827.87</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$388,291,721.26</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extLst>
                  <a:ext uri="{0D108BD9-81ED-4DB2-BD59-A6C34878D82A}">
                    <a16:rowId xmlns:a16="http://schemas.microsoft.com/office/drawing/2014/main" val="10006"/>
                  </a:ext>
                </a:extLst>
              </a:tr>
              <a:tr h="322100">
                <a:tc>
                  <a:txBody>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Year 6</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$142,000,000.00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$702,000,000.00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$80,155,298.07</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$468,447,019.32</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22100">
                <a:tc>
                  <a:txBody>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Year 7</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$142,000,000.00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$844,000,000.00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$72,868,452.79</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$541,315,472.11</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extLst>
                  <a:ext uri="{0D108BD9-81ED-4DB2-BD59-A6C34878D82A}">
                    <a16:rowId xmlns:a16="http://schemas.microsoft.com/office/drawing/2014/main" val="10008"/>
                  </a:ext>
                </a:extLst>
              </a:tr>
              <a:tr h="322100">
                <a:tc>
                  <a:txBody>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Year 8</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$142,000,000.00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$986,000,000.00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$66,244,047.99</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$607,559,520.10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588675">
                <a:tc>
                  <a:txBody>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Year 9</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$142,000,000.00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$1,128,000,000.00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$60,221,861.81</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$667,781,381.91</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EEEEEE"/>
                    </a:solidFill>
                  </a:tcPr>
                </a:tc>
                <a:extLst>
                  <a:ext uri="{0D108BD9-81ED-4DB2-BD59-A6C34878D82A}">
                    <a16:rowId xmlns:a16="http://schemas.microsoft.com/office/drawing/2014/main" val="10010"/>
                  </a:ext>
                </a:extLst>
              </a:tr>
              <a:tr h="588675">
                <a:tc>
                  <a:txBody>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Year 10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$142,000,000.00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$1,270,000,000.00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$54,747,147.10</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a:solidFill>
                            <a:srgbClr val="000000"/>
                          </a:solidFill>
                          <a:latin typeface="arial"/>
                          <a:ea typeface="arial"/>
                          <a:cs typeface="arial"/>
                          <a:sym typeface="arial"/>
                        </a:rPr>
                        <a:t>$722,528,529.01</a:t>
                      </a:r>
                      <a:endParaRPr/>
                    </a:p>
                  </a:txBody>
                  <a:tcPr marL="28575" marR="28575" marT="28575" marB="2857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bl>
          </a:graphicData>
        </a:graphic>
      </p:graphicFrame>
      <p:sp>
        <p:nvSpPr>
          <p:cNvPr id="134" name="Google Shape;134;p16"/>
          <p:cNvSpPr/>
          <p:nvPr/>
        </p:nvSpPr>
        <p:spPr>
          <a:xfrm>
            <a:off x="3773510" y="404881"/>
            <a:ext cx="8418490" cy="143116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Payback Period: </a:t>
            </a:r>
            <a:r>
              <a:rPr lang="en-US" sz="1700" b="1" i="0" u="none" strike="noStrike" cap="none">
                <a:solidFill>
                  <a:srgbClr val="008000"/>
                </a:solidFill>
                <a:latin typeface="Arial"/>
                <a:ea typeface="Arial"/>
                <a:cs typeface="Arial"/>
                <a:sym typeface="Arial"/>
              </a:rPr>
              <a:t>1.056 years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Discounted Payback Period: </a:t>
            </a:r>
            <a:r>
              <a:rPr lang="en-US" sz="1700" b="1" i="0" u="none" strike="noStrike" cap="none">
                <a:solidFill>
                  <a:srgbClr val="008000"/>
                </a:solidFill>
                <a:latin typeface="Arial"/>
                <a:ea typeface="Arial"/>
                <a:cs typeface="Arial"/>
                <a:sym typeface="Arial"/>
              </a:rPr>
              <a:t>1.171 years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Cash Flow Return Rate: </a:t>
            </a:r>
            <a:r>
              <a:rPr lang="en-US" sz="1700" b="1" i="0" u="none" strike="noStrike" cap="none">
                <a:solidFill>
                  <a:srgbClr val="008000"/>
                </a:solidFill>
                <a:latin typeface="Arial"/>
                <a:ea typeface="Arial"/>
                <a:cs typeface="Arial"/>
                <a:sym typeface="Arial"/>
              </a:rPr>
              <a:t>94.54% per year</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400"/>
              <a:buFont typeface="Calibri"/>
              <a:buNone/>
            </a:pPr>
            <a:endParaRPr/>
          </a:p>
        </p:txBody>
      </p:sp>
      <p:pic>
        <p:nvPicPr>
          <p:cNvPr id="140" name="Google Shape;140;p17"/>
          <p:cNvPicPr preferRelativeResize="0">
            <a:picLocks noGrp="1"/>
          </p:cNvPicPr>
          <p:nvPr>
            <p:ph type="body" idx="1"/>
          </p:nvPr>
        </p:nvPicPr>
        <p:blipFill rotWithShape="1">
          <a:blip r:embed="rId3">
            <a:alphaModFix/>
          </a:blip>
          <a:srcRect/>
          <a:stretch/>
        </p:blipFill>
        <p:spPr>
          <a:xfrm>
            <a:off x="0" y="26430"/>
            <a:ext cx="12192000" cy="68315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8"/>
          <p:cNvPicPr preferRelativeResize="0"/>
          <p:nvPr/>
        </p:nvPicPr>
        <p:blipFill rotWithShape="1">
          <a:blip r:embed="rId3">
            <a:alphaModFix/>
          </a:blip>
          <a:srcRect/>
          <a:stretch/>
        </p:blipFill>
        <p:spPr>
          <a:xfrm>
            <a:off x="0" y="6096"/>
            <a:ext cx="12192000" cy="1114044"/>
          </a:xfrm>
          <a:prstGeom prst="rect">
            <a:avLst/>
          </a:prstGeom>
          <a:noFill/>
          <a:ln>
            <a:noFill/>
          </a:ln>
        </p:spPr>
      </p:pic>
      <p:sp>
        <p:nvSpPr>
          <p:cNvPr id="146" name="Google Shape;146;p18"/>
          <p:cNvSpPr txBox="1"/>
          <p:nvPr/>
        </p:nvSpPr>
        <p:spPr>
          <a:xfrm>
            <a:off x="3728140" y="258073"/>
            <a:ext cx="4735720"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OPERATIONAL PLAN</a:t>
            </a:r>
            <a:endParaRPr sz="4400" b="1">
              <a:solidFill>
                <a:schemeClr val="dk1"/>
              </a:solidFill>
              <a:latin typeface="Calibri"/>
              <a:ea typeface="Calibri"/>
              <a:cs typeface="Calibri"/>
              <a:sym typeface="Calibri"/>
            </a:endParaRPr>
          </a:p>
        </p:txBody>
      </p:sp>
      <p:sp>
        <p:nvSpPr>
          <p:cNvPr id="147" name="Google Shape;147;p18"/>
          <p:cNvSpPr/>
          <p:nvPr/>
        </p:nvSpPr>
        <p:spPr>
          <a:xfrm>
            <a:off x="304800" y="1296434"/>
            <a:ext cx="11887200" cy="6247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Key Resources –</a:t>
            </a:r>
            <a:endParaRPr sz="16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physical resources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Human resource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Financial capital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Ethyl vinyl acetate, steel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Warehouses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Intellectual property</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US" sz="1800" b="1">
                <a:solidFill>
                  <a:schemeClr val="dk1"/>
                </a:solidFill>
                <a:latin typeface="Calibri"/>
                <a:ea typeface="Calibri"/>
                <a:cs typeface="Calibri"/>
                <a:sym typeface="Calibri"/>
              </a:rPr>
              <a:t>Key Activities </a:t>
            </a:r>
            <a:r>
              <a:rPr lang="en-US" sz="1800">
                <a:solidFill>
                  <a:schemeClr val="dk1"/>
                </a:solidFill>
                <a:latin typeface="Calibri"/>
                <a:ea typeface="Calibri"/>
                <a:cs typeface="Calibri"/>
                <a:sym typeface="Calibri"/>
              </a:rPr>
              <a:t>–</a:t>
            </a:r>
            <a:endParaRPr/>
          </a:p>
          <a:p>
            <a:pPr marL="285750" marR="0" lvl="0" indent="-285750" algn="l" rtl="0">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Manufacturing</a:t>
            </a:r>
            <a:endParaRPr/>
          </a:p>
          <a:p>
            <a:pPr marL="285750" marR="0" lvl="0" indent="-285750" algn="l" rtl="0">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Assembling</a:t>
            </a:r>
            <a:endParaRPr sz="16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Product development and testing</a:t>
            </a:r>
            <a:r>
              <a:rPr lang="en-US" sz="1600" b="1">
                <a:solidFill>
                  <a:schemeClr val="dk1"/>
                </a:solidFill>
                <a:latin typeface="Calibri"/>
                <a:ea typeface="Calibri"/>
                <a:cs typeface="Calibri"/>
                <a:sym typeface="Calibri"/>
              </a:rPr>
              <a:t> </a:t>
            </a:r>
            <a:endParaRPr/>
          </a:p>
          <a:p>
            <a:pPr marL="285750" marR="0" lvl="0" indent="-285750" algn="l" rtl="0">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Product distribution         </a:t>
            </a:r>
            <a:endParaRPr/>
          </a:p>
          <a:p>
            <a:pPr marL="0" marR="0" lvl="0" indent="0" algn="l" rtl="0">
              <a:lnSpc>
                <a:spcPct val="150000"/>
              </a:lnSpc>
              <a:spcBef>
                <a:spcPts val="0"/>
              </a:spcBef>
              <a:spcAft>
                <a:spcPts val="0"/>
              </a:spcAft>
              <a:buNone/>
            </a:pPr>
            <a:r>
              <a:rPr lang="en-US" sz="1600">
                <a:solidFill>
                  <a:schemeClr val="dk1"/>
                </a:solidFill>
                <a:latin typeface="Calibri"/>
                <a:ea typeface="Calibri"/>
                <a:cs typeface="Calibri"/>
                <a:sym typeface="Calibri"/>
              </a:rPr>
              <a:t>                               </a:t>
            </a:r>
            <a:endParaRPr sz="1600" b="1">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US" sz="1800" b="1">
                <a:solidFill>
                  <a:schemeClr val="dk1"/>
                </a:solidFill>
                <a:latin typeface="Calibri"/>
                <a:ea typeface="Calibri"/>
                <a:cs typeface="Calibri"/>
                <a:sym typeface="Calibri"/>
              </a:rPr>
              <a:t>Key Milestones (For first 3 to 5 years)</a:t>
            </a:r>
            <a:endParaRPr/>
          </a:p>
          <a:p>
            <a:pPr marL="457200" marR="0" lvl="0" indent="-457200" algn="l" rtl="0">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Within next three years to five years it should be present in all the highways of our country.</a:t>
            </a:r>
            <a:endParaRPr/>
          </a:p>
          <a:p>
            <a:pPr marL="457200" marR="0" lvl="0" indent="-457200" algn="l" rtl="0">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Till  the end of five years we will expand our business globally.</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9"/>
          <p:cNvPicPr preferRelativeResize="0"/>
          <p:nvPr/>
        </p:nvPicPr>
        <p:blipFill rotWithShape="1">
          <a:blip r:embed="rId3">
            <a:alphaModFix/>
          </a:blip>
          <a:srcRect/>
          <a:stretch/>
        </p:blipFill>
        <p:spPr>
          <a:xfrm>
            <a:off x="1524000" y="1"/>
            <a:ext cx="9144000" cy="6857999"/>
          </a:xfrm>
          <a:prstGeom prst="rect">
            <a:avLst/>
          </a:prstGeom>
          <a:noFill/>
          <a:ln>
            <a:noFill/>
          </a:ln>
        </p:spPr>
      </p:pic>
      <p:pic>
        <p:nvPicPr>
          <p:cNvPr id="153" name="Google Shape;153;p19"/>
          <p:cNvPicPr preferRelativeResize="0"/>
          <p:nvPr/>
        </p:nvPicPr>
        <p:blipFill rotWithShape="1">
          <a:blip r:embed="rId4">
            <a:alphaModFix/>
          </a:blip>
          <a:srcRect/>
          <a:stretch/>
        </p:blipFill>
        <p:spPr>
          <a:xfrm>
            <a:off x="0" y="6096"/>
            <a:ext cx="12192000" cy="1114044"/>
          </a:xfrm>
          <a:prstGeom prst="rect">
            <a:avLst/>
          </a:prstGeom>
          <a:noFill/>
          <a:ln>
            <a:noFill/>
          </a:ln>
        </p:spPr>
      </p:pic>
      <p:sp>
        <p:nvSpPr>
          <p:cNvPr id="154" name="Google Shape;154;p19"/>
          <p:cNvSpPr txBox="1"/>
          <p:nvPr/>
        </p:nvSpPr>
        <p:spPr>
          <a:xfrm>
            <a:off x="1257300" y="258073"/>
            <a:ext cx="9677400"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IMPLEMENTATION PLAN / MILESTONES</a:t>
            </a:r>
            <a:endParaRPr sz="4400" b="1">
              <a:solidFill>
                <a:schemeClr val="dk1"/>
              </a:solidFill>
              <a:latin typeface="Calibri"/>
              <a:ea typeface="Calibri"/>
              <a:cs typeface="Calibri"/>
              <a:sym typeface="Calibri"/>
            </a:endParaRPr>
          </a:p>
        </p:txBody>
      </p:sp>
      <p:sp>
        <p:nvSpPr>
          <p:cNvPr id="155" name="Google Shape;155;p19"/>
          <p:cNvSpPr txBox="1"/>
          <p:nvPr/>
        </p:nvSpPr>
        <p:spPr>
          <a:xfrm>
            <a:off x="10186671" y="6499244"/>
            <a:ext cx="299313"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9B9B9B"/>
                </a:solidFill>
                <a:latin typeface="Libre Franklin"/>
                <a:ea typeface="Libre Franklin"/>
                <a:cs typeface="Libre Franklin"/>
                <a:sym typeface="Libre Franklin"/>
              </a:rPr>
              <a:t>11</a:t>
            </a:r>
            <a:endParaRPr sz="2000">
              <a:solidFill>
                <a:schemeClr val="dk1"/>
              </a:solidFill>
              <a:latin typeface="Libre Franklin"/>
              <a:ea typeface="Libre Franklin"/>
              <a:cs typeface="Libre Franklin"/>
              <a:sym typeface="Libre Franklin"/>
            </a:endParaRPr>
          </a:p>
        </p:txBody>
      </p:sp>
      <p:sp>
        <p:nvSpPr>
          <p:cNvPr id="156" name="Google Shape;156;p19"/>
          <p:cNvSpPr/>
          <p:nvPr/>
        </p:nvSpPr>
        <p:spPr>
          <a:xfrm>
            <a:off x="0" y="1095522"/>
            <a:ext cx="12065977" cy="5755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How convincing is the implementation?</a:t>
            </a:r>
            <a:endParaRPr sz="16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It is easy to install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More durable</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Recyclable material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Environment friendly</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Shock absorb system</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LED lights</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Show us the targets for next 12 months and the plans for ‘product development’ and ‘business strategy’.</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Targets for next 12 months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Planning to install rolling barrier in 1,420 KM range.</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Proposing idea to the investors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Operational information such as where your business is based, who your suppliers are and the premises and equipment needed.</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Financial information, including profit and loss forecasts, cash flow forecasts, sales forecasts and audited accounts.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Hiring team</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Product development strategy</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Modify an existing product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Increase product value</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Offer a trial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Specialize and customize</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Business strategy</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Will pitch the idea to the government ,give trials</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Any milestone achieved so far?</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None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0"/>
          <p:cNvPicPr preferRelativeResize="0"/>
          <p:nvPr/>
        </p:nvPicPr>
        <p:blipFill rotWithShape="1">
          <a:blip r:embed="rId3">
            <a:alphaModFix/>
          </a:blip>
          <a:srcRect/>
          <a:stretch/>
        </p:blipFill>
        <p:spPr>
          <a:xfrm>
            <a:off x="0" y="6096"/>
            <a:ext cx="12192000" cy="1114044"/>
          </a:xfrm>
          <a:prstGeom prst="rect">
            <a:avLst/>
          </a:prstGeom>
          <a:noFill/>
          <a:ln>
            <a:noFill/>
          </a:ln>
        </p:spPr>
      </p:pic>
      <p:sp>
        <p:nvSpPr>
          <p:cNvPr id="162" name="Google Shape;162;p20"/>
          <p:cNvSpPr txBox="1"/>
          <p:nvPr/>
        </p:nvSpPr>
        <p:spPr>
          <a:xfrm>
            <a:off x="2438400" y="224564"/>
            <a:ext cx="7469737"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b="1">
                <a:solidFill>
                  <a:srgbClr val="FFFFFF"/>
                </a:solidFill>
                <a:latin typeface="Calibri"/>
                <a:ea typeface="Calibri"/>
                <a:cs typeface="Calibri"/>
                <a:sym typeface="Calibri"/>
              </a:rPr>
              <a:t>ORGANIZATIONAL PLAN - TEAM</a:t>
            </a:r>
            <a:endParaRPr sz="4400" b="1">
              <a:solidFill>
                <a:schemeClr val="dk1"/>
              </a:solidFill>
              <a:latin typeface="Calibri"/>
              <a:ea typeface="Calibri"/>
              <a:cs typeface="Calibri"/>
              <a:sym typeface="Calibri"/>
            </a:endParaRPr>
          </a:p>
        </p:txBody>
      </p:sp>
      <p:sp>
        <p:nvSpPr>
          <p:cNvPr id="163" name="Google Shape;163;p20"/>
          <p:cNvSpPr/>
          <p:nvPr/>
        </p:nvSpPr>
        <p:spPr>
          <a:xfrm>
            <a:off x="457200" y="1752600"/>
            <a:ext cx="11201400" cy="42780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Our advisors / investors</a:t>
            </a:r>
            <a:endParaRPr/>
          </a:p>
          <a:p>
            <a:pPr marL="571500" marR="0" lvl="0" indent="-5715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Government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Construction company</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Convince us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  are the right team who can deliver the commitment because we have a great idea which will help to reduce the road accident we have skilled people who have knowledge in the particular area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1"/>
          <p:cNvPicPr preferRelativeResize="0"/>
          <p:nvPr/>
        </p:nvPicPr>
        <p:blipFill rotWithShape="1">
          <a:blip r:embed="rId3">
            <a:alphaModFix/>
          </a:blip>
          <a:srcRect/>
          <a:stretch/>
        </p:blipFill>
        <p:spPr>
          <a:xfrm>
            <a:off x="0" y="6096"/>
            <a:ext cx="12192000" cy="1114044"/>
          </a:xfrm>
          <a:prstGeom prst="rect">
            <a:avLst/>
          </a:prstGeom>
          <a:noFill/>
          <a:ln>
            <a:noFill/>
          </a:ln>
        </p:spPr>
      </p:pic>
      <p:sp>
        <p:nvSpPr>
          <p:cNvPr id="169" name="Google Shape;169;p21"/>
          <p:cNvSpPr txBox="1"/>
          <p:nvPr/>
        </p:nvSpPr>
        <p:spPr>
          <a:xfrm>
            <a:off x="4154764" y="258073"/>
            <a:ext cx="3882473"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LEGAL IDENTITY</a:t>
            </a:r>
            <a:endParaRPr sz="4400" b="1">
              <a:solidFill>
                <a:schemeClr val="dk1"/>
              </a:solidFill>
              <a:latin typeface="Calibri"/>
              <a:ea typeface="Calibri"/>
              <a:cs typeface="Calibri"/>
              <a:sym typeface="Calibri"/>
            </a:endParaRPr>
          </a:p>
        </p:txBody>
      </p:sp>
      <p:sp>
        <p:nvSpPr>
          <p:cNvPr id="170" name="Google Shape;170;p21"/>
          <p:cNvSpPr txBox="1"/>
          <p:nvPr/>
        </p:nvSpPr>
        <p:spPr>
          <a:xfrm>
            <a:off x="10182099" y="6499244"/>
            <a:ext cx="303929"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9B9B9B"/>
                </a:solidFill>
                <a:latin typeface="Libre Franklin"/>
                <a:ea typeface="Libre Franklin"/>
                <a:cs typeface="Libre Franklin"/>
                <a:sym typeface="Libre Franklin"/>
              </a:rPr>
              <a:t>12</a:t>
            </a:r>
            <a:endParaRPr sz="2000">
              <a:solidFill>
                <a:schemeClr val="dk1"/>
              </a:solidFill>
              <a:latin typeface="Libre Franklin"/>
              <a:ea typeface="Libre Franklin"/>
              <a:cs typeface="Libre Franklin"/>
              <a:sym typeface="Libre Franklin"/>
            </a:endParaRPr>
          </a:p>
        </p:txBody>
      </p:sp>
      <p:sp>
        <p:nvSpPr>
          <p:cNvPr id="171" name="Google Shape;171;p21"/>
          <p:cNvSpPr/>
          <p:nvPr/>
        </p:nvSpPr>
        <p:spPr>
          <a:xfrm>
            <a:off x="1909545" y="1947644"/>
            <a:ext cx="8372909" cy="37240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 </a:t>
            </a:r>
            <a:endParaRPr/>
          </a:p>
          <a:p>
            <a:pPr marL="0" marR="0" lvl="0" indent="0" algn="l" rtl="0">
              <a:lnSpc>
                <a:spcPct val="150000"/>
              </a:lnSpc>
              <a:spcBef>
                <a:spcPts val="0"/>
              </a:spcBef>
              <a:spcAft>
                <a:spcPts val="0"/>
              </a:spcAft>
              <a:buNone/>
            </a:pPr>
            <a:r>
              <a:rPr lang="en-US" sz="2400" b="1">
                <a:solidFill>
                  <a:schemeClr val="dk1"/>
                </a:solidFill>
                <a:latin typeface="Calibri"/>
                <a:ea typeface="Calibri"/>
                <a:cs typeface="Calibri"/>
                <a:sym typeface="Calibri"/>
              </a:rPr>
              <a:t>Key Legal Compliances</a:t>
            </a:r>
            <a:endParaRPr/>
          </a:p>
          <a:p>
            <a:pPr marL="171450" marR="0" lvl="0" indent="-17145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NHAI regulations</a:t>
            </a:r>
            <a:endParaRPr/>
          </a:p>
          <a:p>
            <a:pPr marL="171450" marR="0" lvl="0" indent="-17145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RTO</a:t>
            </a:r>
            <a:endParaRPr/>
          </a:p>
          <a:p>
            <a:pPr marL="171450" marR="0" lvl="0" indent="-171450" algn="l" rtl="0">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Ministry of Road Transport</a:t>
            </a:r>
            <a:endParaRPr/>
          </a:p>
          <a:p>
            <a:pPr marL="171450" marR="0" lvl="0" indent="-44450" algn="l" rtl="0">
              <a:lnSpc>
                <a:spcPct val="150000"/>
              </a:lnSpc>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2"/>
          <p:cNvPicPr preferRelativeResize="0"/>
          <p:nvPr/>
        </p:nvPicPr>
        <p:blipFill rotWithShape="1">
          <a:blip r:embed="rId3">
            <a:alphaModFix/>
          </a:blip>
          <a:srcRect/>
          <a:stretch/>
        </p:blipFill>
        <p:spPr>
          <a:xfrm>
            <a:off x="0" y="6096"/>
            <a:ext cx="12192000" cy="1114044"/>
          </a:xfrm>
          <a:prstGeom prst="rect">
            <a:avLst/>
          </a:prstGeom>
          <a:noFill/>
          <a:ln>
            <a:noFill/>
          </a:ln>
        </p:spPr>
      </p:pic>
      <p:sp>
        <p:nvSpPr>
          <p:cNvPr id="177" name="Google Shape;177;p22"/>
          <p:cNvSpPr txBox="1"/>
          <p:nvPr/>
        </p:nvSpPr>
        <p:spPr>
          <a:xfrm>
            <a:off x="4395759" y="316067"/>
            <a:ext cx="3400483"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RISK ANALYSIS</a:t>
            </a:r>
            <a:endParaRPr sz="4400" b="1">
              <a:solidFill>
                <a:schemeClr val="dk1"/>
              </a:solidFill>
              <a:latin typeface="Calibri"/>
              <a:ea typeface="Calibri"/>
              <a:cs typeface="Calibri"/>
              <a:sym typeface="Calibri"/>
            </a:endParaRPr>
          </a:p>
        </p:txBody>
      </p:sp>
      <p:sp>
        <p:nvSpPr>
          <p:cNvPr id="178" name="Google Shape;178;p22"/>
          <p:cNvSpPr txBox="1"/>
          <p:nvPr/>
        </p:nvSpPr>
        <p:spPr>
          <a:xfrm>
            <a:off x="1485900" y="1705451"/>
            <a:ext cx="9220200" cy="34470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Strategic</a:t>
            </a:r>
            <a:r>
              <a:rPr lang="en-US" sz="2800">
                <a:solidFill>
                  <a:schemeClr val="dk1"/>
                </a:solidFill>
                <a:latin typeface="Calibri"/>
                <a:ea typeface="Calibri"/>
                <a:cs typeface="Calibri"/>
                <a:sym typeface="Calibri"/>
              </a:rPr>
              <a:t> - A competitor coming on to the market compliance , change in government policy </a:t>
            </a:r>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Financial</a:t>
            </a:r>
            <a:r>
              <a:rPr lang="en-US" sz="2800">
                <a:solidFill>
                  <a:schemeClr val="dk1"/>
                </a:solidFill>
                <a:latin typeface="Calibri"/>
                <a:ea typeface="Calibri"/>
                <a:cs typeface="Calibri"/>
                <a:sym typeface="Calibri"/>
              </a:rPr>
              <a:t>  - Non-payment by a investors or external factors such as interest rates and foreign exchange rates.</a:t>
            </a:r>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Operational</a:t>
            </a:r>
            <a:r>
              <a:rPr lang="en-US" sz="2800">
                <a:solidFill>
                  <a:schemeClr val="dk1"/>
                </a:solidFill>
                <a:latin typeface="Calibri"/>
                <a:ea typeface="Calibri"/>
                <a:cs typeface="Calibri"/>
                <a:sym typeface="Calibri"/>
              </a:rPr>
              <a:t> – Heavily reliant on one supplier for a key component</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sp>
        <p:nvSpPr>
          <p:cNvPr id="179" name="Google Shape;179;p22"/>
          <p:cNvSpPr txBox="1"/>
          <p:nvPr/>
        </p:nvSpPr>
        <p:spPr>
          <a:xfrm>
            <a:off x="10182099" y="6499244"/>
            <a:ext cx="303929"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9B9B9B"/>
                </a:solidFill>
                <a:latin typeface="Libre Franklin"/>
                <a:ea typeface="Libre Franklin"/>
                <a:cs typeface="Libre Franklin"/>
                <a:sym typeface="Libre Franklin"/>
              </a:rPr>
              <a:t>12</a:t>
            </a:r>
            <a:endParaRPr sz="2000">
              <a:solidFill>
                <a:schemeClr val="dk1"/>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3">
            <a:alphaModFix/>
          </a:blip>
          <a:srcRect/>
          <a:stretch/>
        </p:blipFill>
        <p:spPr>
          <a:xfrm>
            <a:off x="1524000" y="1"/>
            <a:ext cx="9144000" cy="6857999"/>
          </a:xfrm>
          <a:prstGeom prst="rect">
            <a:avLst/>
          </a:prstGeom>
          <a:noFill/>
          <a:ln>
            <a:noFill/>
          </a:ln>
        </p:spPr>
      </p:pic>
      <p:pic>
        <p:nvPicPr>
          <p:cNvPr id="35" name="Google Shape;35;p5"/>
          <p:cNvPicPr preferRelativeResize="0"/>
          <p:nvPr/>
        </p:nvPicPr>
        <p:blipFill rotWithShape="1">
          <a:blip r:embed="rId4">
            <a:alphaModFix/>
          </a:blip>
          <a:srcRect/>
          <a:stretch/>
        </p:blipFill>
        <p:spPr>
          <a:xfrm>
            <a:off x="-60960" y="8209"/>
            <a:ext cx="12192000" cy="6857997"/>
          </a:xfrm>
          <a:prstGeom prst="rect">
            <a:avLst/>
          </a:prstGeom>
          <a:noFill/>
          <a:ln>
            <a:noFill/>
          </a:ln>
        </p:spPr>
      </p:pic>
      <p:sp>
        <p:nvSpPr>
          <p:cNvPr id="36" name="Google Shape;36;p5"/>
          <p:cNvSpPr txBox="1"/>
          <p:nvPr/>
        </p:nvSpPr>
        <p:spPr>
          <a:xfrm>
            <a:off x="3505200" y="2151566"/>
            <a:ext cx="6629400" cy="1231106"/>
          </a:xfrm>
          <a:prstGeom prst="rect">
            <a:avLst/>
          </a:prstGeom>
          <a:noFill/>
          <a:ln>
            <a:noFill/>
          </a:ln>
          <a:effectLst>
            <a:outerShdw blurRad="50800" dist="38100" dir="2700000" algn="tl" rotWithShape="0">
              <a:srgbClr val="000000">
                <a:alpha val="40000"/>
              </a:srgbClr>
            </a:outerShdw>
          </a:effectLst>
        </p:spPr>
        <p:txBody>
          <a:bodyPr spcFirstLastPara="1" wrap="square" lIns="0" tIns="0" rIns="0" bIns="0" anchor="t" anchorCtr="0">
            <a:spAutoFit/>
          </a:bodyPr>
          <a:lstStyle/>
          <a:p>
            <a:pPr marL="0" marR="0" lvl="0" indent="0" algn="ctr" rtl="0">
              <a:spcBef>
                <a:spcPts val="0"/>
              </a:spcBef>
              <a:spcAft>
                <a:spcPts val="0"/>
              </a:spcAft>
              <a:buNone/>
            </a:pPr>
            <a:r>
              <a:rPr lang="en-US" sz="4000">
                <a:solidFill>
                  <a:srgbClr val="FFFFFF"/>
                </a:solidFill>
                <a:latin typeface="Libre Franklin"/>
                <a:ea typeface="Libre Franklin"/>
                <a:cs typeface="Libre Franklin"/>
                <a:sym typeface="Libre Franklin"/>
              </a:rPr>
              <a:t>	</a:t>
            </a:r>
            <a:r>
              <a:rPr lang="en-US" sz="4000">
                <a:solidFill>
                  <a:srgbClr val="FABF8E"/>
                </a:solidFill>
                <a:latin typeface="Libre Franklin"/>
                <a:ea typeface="Libre Franklin"/>
                <a:cs typeface="Libre Franklin"/>
                <a:sym typeface="Libre Franklin"/>
              </a:rPr>
              <a:t>The Saviours, </a:t>
            </a:r>
            <a:endParaRPr/>
          </a:p>
          <a:p>
            <a:pPr marL="0" marR="0" lvl="0" indent="0" algn="ctr" rtl="0">
              <a:spcBef>
                <a:spcPts val="0"/>
              </a:spcBef>
              <a:spcAft>
                <a:spcPts val="0"/>
              </a:spcAft>
              <a:buNone/>
            </a:pPr>
            <a:r>
              <a:rPr lang="en-US" sz="4000">
                <a:solidFill>
                  <a:srgbClr val="FABF8E"/>
                </a:solidFill>
                <a:latin typeface="Libre Franklin"/>
                <a:ea typeface="Libre Franklin"/>
                <a:cs typeface="Libre Franklin"/>
                <a:sym typeface="Libre Franklin"/>
              </a:rPr>
              <a:t>Blessing in Disguise</a:t>
            </a:r>
            <a:endParaRPr sz="4000">
              <a:solidFill>
                <a:srgbClr val="FABF8E"/>
              </a:solidFill>
              <a:latin typeface="Libre Franklin"/>
              <a:ea typeface="Libre Franklin"/>
              <a:cs typeface="Libre Franklin"/>
              <a:sym typeface="Libre Franklin"/>
            </a:endParaRPr>
          </a:p>
        </p:txBody>
      </p:sp>
      <p:sp>
        <p:nvSpPr>
          <p:cNvPr id="37" name="Google Shape;37;p5"/>
          <p:cNvSpPr txBox="1"/>
          <p:nvPr/>
        </p:nvSpPr>
        <p:spPr>
          <a:xfrm>
            <a:off x="396240" y="2980127"/>
            <a:ext cx="11734800" cy="40254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3"/>
          <p:cNvPicPr preferRelativeResize="0"/>
          <p:nvPr/>
        </p:nvPicPr>
        <p:blipFill rotWithShape="1">
          <a:blip r:embed="rId3">
            <a:alphaModFix/>
          </a:blip>
          <a:srcRect/>
          <a:stretch/>
        </p:blipFill>
        <p:spPr>
          <a:xfrm>
            <a:off x="0" y="6096"/>
            <a:ext cx="12192000" cy="1114044"/>
          </a:xfrm>
          <a:prstGeom prst="rect">
            <a:avLst/>
          </a:prstGeom>
          <a:noFill/>
          <a:ln>
            <a:noFill/>
          </a:ln>
        </p:spPr>
      </p:pic>
      <p:sp>
        <p:nvSpPr>
          <p:cNvPr id="185" name="Google Shape;185;p23"/>
          <p:cNvSpPr txBox="1"/>
          <p:nvPr/>
        </p:nvSpPr>
        <p:spPr>
          <a:xfrm>
            <a:off x="5531423" y="147619"/>
            <a:ext cx="1129155"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b="1">
                <a:solidFill>
                  <a:srgbClr val="FFFFFF"/>
                </a:solidFill>
                <a:latin typeface="Calibri"/>
                <a:ea typeface="Calibri"/>
                <a:cs typeface="Calibri"/>
                <a:sym typeface="Calibri"/>
              </a:rPr>
              <a:t>ASK</a:t>
            </a:r>
            <a:endParaRPr sz="5400" b="1">
              <a:solidFill>
                <a:schemeClr val="dk1"/>
              </a:solidFill>
              <a:latin typeface="Calibri"/>
              <a:ea typeface="Calibri"/>
              <a:cs typeface="Calibri"/>
              <a:sym typeface="Calibri"/>
            </a:endParaRPr>
          </a:p>
        </p:txBody>
      </p:sp>
      <p:sp>
        <p:nvSpPr>
          <p:cNvPr id="186" name="Google Shape;186;p23"/>
          <p:cNvSpPr txBox="1"/>
          <p:nvPr/>
        </p:nvSpPr>
        <p:spPr>
          <a:xfrm>
            <a:off x="10189718" y="6499244"/>
            <a:ext cx="295658"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9B9B9B"/>
                </a:solidFill>
                <a:latin typeface="Libre Franklin"/>
                <a:ea typeface="Libre Franklin"/>
                <a:cs typeface="Libre Franklin"/>
                <a:sym typeface="Libre Franklin"/>
              </a:rPr>
              <a:t>10</a:t>
            </a:r>
            <a:endParaRPr sz="2000">
              <a:solidFill>
                <a:schemeClr val="dk1"/>
              </a:solidFill>
              <a:latin typeface="Libre Franklin"/>
              <a:ea typeface="Libre Franklin"/>
              <a:cs typeface="Libre Franklin"/>
              <a:sym typeface="Libre Franklin"/>
            </a:endParaRPr>
          </a:p>
        </p:txBody>
      </p:sp>
      <p:sp>
        <p:nvSpPr>
          <p:cNvPr id="187" name="Google Shape;187;p23"/>
          <p:cNvSpPr txBox="1"/>
          <p:nvPr/>
        </p:nvSpPr>
        <p:spPr>
          <a:xfrm>
            <a:off x="609600" y="1828801"/>
            <a:ext cx="10972799" cy="45550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We are asking </a:t>
            </a:r>
            <a:r>
              <a:rPr lang="en-US" sz="2400" b="1">
                <a:solidFill>
                  <a:schemeClr val="dk1"/>
                </a:solidFill>
                <a:latin typeface="Calibri"/>
                <a:ea typeface="Calibri"/>
                <a:cs typeface="Calibri"/>
                <a:sym typeface="Calibri"/>
              </a:rPr>
              <a:t>15 crores </a:t>
            </a:r>
            <a:r>
              <a:rPr lang="en-US" sz="2400">
                <a:solidFill>
                  <a:schemeClr val="dk1"/>
                </a:solidFill>
                <a:latin typeface="Calibri"/>
                <a:ea typeface="Calibri"/>
                <a:cs typeface="Calibri"/>
                <a:sym typeface="Calibri"/>
              </a:rPr>
              <a:t>from our investors for </a:t>
            </a:r>
            <a:r>
              <a:rPr lang="en-US" sz="2400" b="1">
                <a:solidFill>
                  <a:schemeClr val="dk1"/>
                </a:solidFill>
                <a:latin typeface="Calibri"/>
                <a:ea typeface="Calibri"/>
                <a:cs typeface="Calibri"/>
                <a:sym typeface="Calibri"/>
              </a:rPr>
              <a:t>10% stake </a:t>
            </a:r>
            <a:r>
              <a:rPr lang="en-US" sz="2400">
                <a:solidFill>
                  <a:schemeClr val="dk1"/>
                </a:solidFill>
                <a:latin typeface="Calibri"/>
                <a:ea typeface="Calibri"/>
                <a:cs typeface="Calibri"/>
                <a:sym typeface="Calibri"/>
              </a:rPr>
              <a:t>on our company</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Exit Plan</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An exit plan may be used to: Close down a non-profitable business Execute an investment or business venture when profit objectives are met Close down a business in the event of a significant change in market conditions Sell an investment or a company Sell an unsuccessful company to limit losses Reduce ownership in a company or give up control</a:t>
            </a: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We will sell our business to venture capitalist or government.</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4"/>
          <p:cNvPicPr preferRelativeResize="0"/>
          <p:nvPr/>
        </p:nvPicPr>
        <p:blipFill rotWithShape="1">
          <a:blip r:embed="rId3">
            <a:alphaModFix/>
          </a:blip>
          <a:srcRect/>
          <a:stretch/>
        </p:blipFill>
        <p:spPr>
          <a:xfrm>
            <a:off x="0" y="6096"/>
            <a:ext cx="12192000" cy="1114044"/>
          </a:xfrm>
          <a:prstGeom prst="rect">
            <a:avLst/>
          </a:prstGeom>
          <a:noFill/>
          <a:ln>
            <a:noFill/>
          </a:ln>
        </p:spPr>
      </p:pic>
      <p:sp>
        <p:nvSpPr>
          <p:cNvPr id="193" name="Google Shape;193;p24"/>
          <p:cNvSpPr txBox="1"/>
          <p:nvPr/>
        </p:nvSpPr>
        <p:spPr>
          <a:xfrm>
            <a:off x="3931497" y="258073"/>
            <a:ext cx="4329006"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ANNEXURE SLIDES</a:t>
            </a:r>
            <a:endParaRPr sz="4400" b="1">
              <a:solidFill>
                <a:schemeClr val="dk1"/>
              </a:solidFill>
              <a:latin typeface="Calibri"/>
              <a:ea typeface="Calibri"/>
              <a:cs typeface="Calibri"/>
              <a:sym typeface="Calibri"/>
            </a:endParaRPr>
          </a:p>
        </p:txBody>
      </p:sp>
      <p:sp>
        <p:nvSpPr>
          <p:cNvPr id="194" name="Google Shape;194;p24" descr="Forms response chart. Question title: What do you think about the condition of road and safety barriers in India ? Do you feel safe?. Number of responses: 44 responses."/>
          <p:cNvSpPr/>
          <p:nvPr/>
        </p:nvSpPr>
        <p:spPr>
          <a:xfrm>
            <a:off x="155575" y="841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24" descr="Forms response chart. Question title: What do you think about the condition of road and safety barriers in India ? Do you feel safe?. Number of responses: 44 responses."/>
          <p:cNvSpPr/>
          <p:nvPr/>
        </p:nvSpPr>
        <p:spPr>
          <a:xfrm>
            <a:off x="307975" y="2365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24" descr="Forms response chart. Question title: What do you think about the condition of road and safety barriers in India ? Do you feel safe?. Number of responses: 44 responses."/>
          <p:cNvSpPr/>
          <p:nvPr/>
        </p:nvSpPr>
        <p:spPr>
          <a:xfrm>
            <a:off x="460375" y="3889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24" descr="Forms response chart. Question title: What do you think about the condition of road and safety barriers in India ? Do you feel safe?. Number of responses: 44 responses."/>
          <p:cNvSpPr/>
          <p:nvPr/>
        </p:nvSpPr>
        <p:spPr>
          <a:xfrm>
            <a:off x="612775" y="5413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8" name="Google Shape;198;p24" descr="Forms response chart. Question title: What do you think about the condition of road and safety barriers in India ? Do you feel safe?. Number of responses: 44 responses."/>
          <p:cNvPicPr preferRelativeResize="0"/>
          <p:nvPr/>
        </p:nvPicPr>
        <p:blipFill rotWithShape="1">
          <a:blip r:embed="rId4">
            <a:alphaModFix/>
          </a:blip>
          <a:srcRect/>
          <a:stretch/>
        </p:blipFill>
        <p:spPr>
          <a:xfrm>
            <a:off x="-89034" y="1187158"/>
            <a:ext cx="5884067" cy="3258256"/>
          </a:xfrm>
          <a:prstGeom prst="rect">
            <a:avLst/>
          </a:prstGeom>
          <a:noFill/>
          <a:ln>
            <a:noFill/>
          </a:ln>
        </p:spPr>
      </p:pic>
      <p:pic>
        <p:nvPicPr>
          <p:cNvPr id="199" name="Google Shape;199;p24" descr="Forms response chart. Question title: Do you think government should take some measures to control these road accidents ?. Number of responses: 44 responses."/>
          <p:cNvPicPr preferRelativeResize="0"/>
          <p:nvPr/>
        </p:nvPicPr>
        <p:blipFill rotWithShape="1">
          <a:blip r:embed="rId5">
            <a:alphaModFix/>
          </a:blip>
          <a:srcRect/>
          <a:stretch/>
        </p:blipFill>
        <p:spPr>
          <a:xfrm>
            <a:off x="5638799" y="1187157"/>
            <a:ext cx="6248401" cy="3258257"/>
          </a:xfrm>
          <a:prstGeom prst="rect">
            <a:avLst/>
          </a:prstGeom>
          <a:noFill/>
          <a:ln>
            <a:noFill/>
          </a:ln>
        </p:spPr>
      </p:pic>
      <p:pic>
        <p:nvPicPr>
          <p:cNvPr id="200" name="Google Shape;200;p24"/>
          <p:cNvPicPr preferRelativeResize="0"/>
          <p:nvPr/>
        </p:nvPicPr>
        <p:blipFill rotWithShape="1">
          <a:blip r:embed="rId6">
            <a:alphaModFix/>
          </a:blip>
          <a:srcRect/>
          <a:stretch/>
        </p:blipFill>
        <p:spPr>
          <a:xfrm>
            <a:off x="2819400" y="4164625"/>
            <a:ext cx="5884067" cy="268644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5" descr="https://lh5.googleusercontent.com/7ElEEud0wR3xGxiQtxhrS8CdOLbVWxdKznuWbOKC1DVKHR9zwBZD0_VD51oTNtBqQRq4mPmGyUhlHzrXRhKN-lnMLgfq8nQYMiRinxPVaC97jivvrkfEy98mgeCB5KvhFzc-cpecv4M"/>
          <p:cNvPicPr preferRelativeResize="0"/>
          <p:nvPr/>
        </p:nvPicPr>
        <p:blipFill rotWithShape="1">
          <a:blip r:embed="rId3">
            <a:alphaModFix/>
          </a:blip>
          <a:srcRect/>
          <a:stretch/>
        </p:blipFill>
        <p:spPr>
          <a:xfrm>
            <a:off x="0" y="914400"/>
            <a:ext cx="11658600" cy="5943600"/>
          </a:xfrm>
          <a:prstGeom prst="rect">
            <a:avLst/>
          </a:prstGeom>
          <a:noFill/>
          <a:ln>
            <a:noFill/>
          </a:ln>
        </p:spPr>
      </p:pic>
      <p:sp>
        <p:nvSpPr>
          <p:cNvPr id="206" name="Google Shape;206;p25"/>
          <p:cNvSpPr/>
          <p:nvPr/>
        </p:nvSpPr>
        <p:spPr>
          <a:xfrm>
            <a:off x="2438401" y="3429000"/>
            <a:ext cx="2209800" cy="1754326"/>
          </a:xfrm>
          <a:prstGeom prst="rect">
            <a:avLst/>
          </a:prstGeom>
          <a:solidFill>
            <a:schemeClr val="lt1"/>
          </a:solidFill>
          <a:ln>
            <a:noFill/>
          </a:ln>
        </p:spPr>
        <p:txBody>
          <a:bodyPr spcFirstLastPara="1" wrap="square" lIns="91425" tIns="45700" rIns="91425" bIns="45700" anchor="t" anchorCtr="0">
            <a:noAutofit/>
          </a:bodyPr>
          <a:lstStyle/>
          <a:p>
            <a:pPr marL="0" marR="0" lvl="0" indent="-11430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 Manufacturing</a:t>
            </a:r>
            <a:endParaRPr/>
          </a:p>
          <a:p>
            <a:pPr marL="171450" marR="0" lvl="0" indent="-17145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Product development  </a:t>
            </a:r>
            <a:endParaRPr/>
          </a:p>
          <a:p>
            <a:pPr marL="171450" marR="0" lvl="0" indent="-57150" algn="l" rtl="0">
              <a:spcBef>
                <a:spcPts val="0"/>
              </a:spcBef>
              <a:spcAft>
                <a:spcPts val="0"/>
              </a:spcAft>
              <a:buClr>
                <a:schemeClr val="dk1"/>
              </a:buClr>
              <a:buSzPts val="1800"/>
              <a:buFont typeface="Arial"/>
              <a:buNone/>
            </a:pPr>
            <a:endParaRPr sz="1800" b="1">
              <a:solidFill>
                <a:srgbClr val="000000"/>
              </a:solidFill>
              <a:latin typeface="Calibri"/>
              <a:ea typeface="Calibri"/>
              <a:cs typeface="Calibri"/>
              <a:sym typeface="Calibri"/>
            </a:endParaRPr>
          </a:p>
          <a:p>
            <a:pPr marL="171450" marR="0" lvl="0" indent="-57150" algn="l" rtl="0">
              <a:spcBef>
                <a:spcPts val="0"/>
              </a:spcBef>
              <a:spcAft>
                <a:spcPts val="0"/>
              </a:spcAft>
              <a:buClr>
                <a:schemeClr val="dk1"/>
              </a:buClr>
              <a:buSzPts val="1800"/>
              <a:buFont typeface="Arial"/>
              <a:buNone/>
            </a:pPr>
            <a:endParaRPr sz="18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 </a:t>
            </a:r>
            <a:endParaRPr/>
          </a:p>
        </p:txBody>
      </p:sp>
      <p:sp>
        <p:nvSpPr>
          <p:cNvPr id="207" name="Google Shape;207;p25"/>
          <p:cNvSpPr/>
          <p:nvPr/>
        </p:nvSpPr>
        <p:spPr>
          <a:xfrm>
            <a:off x="4920671" y="1609555"/>
            <a:ext cx="14478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b="1">
              <a:solidFill>
                <a:srgbClr val="000000"/>
              </a:solidFill>
              <a:latin typeface="Calibri"/>
              <a:ea typeface="Calibri"/>
              <a:cs typeface="Calibri"/>
              <a:sym typeface="Calibri"/>
            </a:endParaRPr>
          </a:p>
        </p:txBody>
      </p:sp>
      <p:sp>
        <p:nvSpPr>
          <p:cNvPr id="208" name="Google Shape;208;p25"/>
          <p:cNvSpPr/>
          <p:nvPr/>
        </p:nvSpPr>
        <p:spPr>
          <a:xfrm>
            <a:off x="5943600" y="5623917"/>
            <a:ext cx="5210463" cy="40011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0000"/>
                </a:solidFill>
                <a:latin typeface="Calibri"/>
                <a:ea typeface="Calibri"/>
                <a:cs typeface="Calibri"/>
                <a:sym typeface="Calibri"/>
              </a:rPr>
              <a:t>Sale of our product</a:t>
            </a:r>
            <a:endParaRPr sz="4000" b="1">
              <a:solidFill>
                <a:schemeClr val="dk1"/>
              </a:solidFill>
              <a:latin typeface="Calibri"/>
              <a:ea typeface="Calibri"/>
              <a:cs typeface="Calibri"/>
              <a:sym typeface="Calibri"/>
            </a:endParaRPr>
          </a:p>
        </p:txBody>
      </p:sp>
      <p:sp>
        <p:nvSpPr>
          <p:cNvPr id="209" name="Google Shape;209;p25"/>
          <p:cNvSpPr/>
          <p:nvPr/>
        </p:nvSpPr>
        <p:spPr>
          <a:xfrm flipH="1">
            <a:off x="9372600" y="1295400"/>
            <a:ext cx="1933862" cy="83099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0000"/>
                </a:solidFill>
                <a:latin typeface="Calibri"/>
                <a:ea typeface="Calibri"/>
                <a:cs typeface="Calibri"/>
                <a:sym typeface="Calibri"/>
              </a:rPr>
              <a:t>Government</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210" name="Google Shape;210;p25"/>
          <p:cNvSpPr/>
          <p:nvPr/>
        </p:nvSpPr>
        <p:spPr>
          <a:xfrm>
            <a:off x="9987971" y="2922653"/>
            <a:ext cx="1289629"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
            </a:r>
            <a:br>
              <a:rPr lang="en-US" sz="1800" b="1">
                <a:solidFill>
                  <a:schemeClr val="dk1"/>
                </a:solidFill>
                <a:latin typeface="Calibri"/>
                <a:ea typeface="Calibri"/>
                <a:cs typeface="Calibri"/>
                <a:sym typeface="Calibri"/>
              </a:rPr>
            </a:br>
            <a:endParaRPr sz="1800" b="1">
              <a:solidFill>
                <a:schemeClr val="dk1"/>
              </a:solidFill>
              <a:latin typeface="Calibri"/>
              <a:ea typeface="Calibri"/>
              <a:cs typeface="Calibri"/>
              <a:sym typeface="Calibri"/>
            </a:endParaRPr>
          </a:p>
        </p:txBody>
      </p:sp>
      <p:sp>
        <p:nvSpPr>
          <p:cNvPr id="211" name="Google Shape;211;p25"/>
          <p:cNvSpPr/>
          <p:nvPr/>
        </p:nvSpPr>
        <p:spPr>
          <a:xfrm>
            <a:off x="9372600" y="4352886"/>
            <a:ext cx="1526885" cy="70788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0000"/>
                </a:solidFill>
                <a:latin typeface="Calibri"/>
                <a:ea typeface="Calibri"/>
                <a:cs typeface="Calibri"/>
                <a:sym typeface="Calibri"/>
              </a:rPr>
              <a:t>NHAI</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212" name="Google Shape;212;p25"/>
          <p:cNvPicPr preferRelativeResize="0"/>
          <p:nvPr/>
        </p:nvPicPr>
        <p:blipFill rotWithShape="1">
          <a:blip r:embed="rId4">
            <a:alphaModFix/>
          </a:blip>
          <a:srcRect/>
          <a:stretch/>
        </p:blipFill>
        <p:spPr>
          <a:xfrm>
            <a:off x="0" y="6096"/>
            <a:ext cx="12192000" cy="905913"/>
          </a:xfrm>
          <a:prstGeom prst="rect">
            <a:avLst/>
          </a:prstGeom>
          <a:noFill/>
          <a:ln>
            <a:noFill/>
          </a:ln>
        </p:spPr>
      </p:pic>
      <p:sp>
        <p:nvSpPr>
          <p:cNvPr id="213" name="Google Shape;213;p25"/>
          <p:cNvSpPr txBox="1"/>
          <p:nvPr/>
        </p:nvSpPr>
        <p:spPr>
          <a:xfrm>
            <a:off x="4076700" y="211554"/>
            <a:ext cx="40386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LEAN CANVAS</a:t>
            </a:r>
            <a:endParaRPr sz="3200" b="1">
              <a:solidFill>
                <a:schemeClr val="lt1"/>
              </a:solidFill>
              <a:latin typeface="Calibri"/>
              <a:ea typeface="Calibri"/>
              <a:cs typeface="Calibri"/>
              <a:sym typeface="Calibri"/>
            </a:endParaRPr>
          </a:p>
        </p:txBody>
      </p:sp>
      <p:sp>
        <p:nvSpPr>
          <p:cNvPr id="214" name="Google Shape;214;p25"/>
          <p:cNvSpPr/>
          <p:nvPr/>
        </p:nvSpPr>
        <p:spPr>
          <a:xfrm>
            <a:off x="190501" y="1295400"/>
            <a:ext cx="2095499" cy="14942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How can we reduce the accidents and property damage?</a:t>
            </a:r>
            <a:endParaRPr sz="1800" b="1">
              <a:solidFill>
                <a:schemeClr val="lt1"/>
              </a:solidFill>
              <a:latin typeface="Calibri"/>
              <a:ea typeface="Calibri"/>
              <a:cs typeface="Calibri"/>
              <a:sym typeface="Calibri"/>
            </a:endParaRPr>
          </a:p>
        </p:txBody>
      </p:sp>
      <p:sp>
        <p:nvSpPr>
          <p:cNvPr id="215" name="Google Shape;215;p25"/>
          <p:cNvSpPr/>
          <p:nvPr/>
        </p:nvSpPr>
        <p:spPr>
          <a:xfrm>
            <a:off x="2476502" y="1295400"/>
            <a:ext cx="2095498" cy="166016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Introduction of rolling barriers with sensors and LED lights</a:t>
            </a: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a:solidFill>
                  <a:schemeClr val="lt1"/>
                </a:solidFill>
                <a:latin typeface="Calibri"/>
                <a:ea typeface="Calibri"/>
                <a:cs typeface="Calibri"/>
                <a:sym typeface="Calibri"/>
              </a:rPr>
              <a:t/>
            </a:r>
            <a:br>
              <a:rPr lang="en-US" sz="1800" b="1">
                <a:solidFill>
                  <a:schemeClr val="lt1"/>
                </a:solidFill>
                <a:latin typeface="Calibri"/>
                <a:ea typeface="Calibri"/>
                <a:cs typeface="Calibri"/>
                <a:sym typeface="Calibri"/>
              </a:rPr>
            </a:br>
            <a:endParaRPr sz="1800" b="1">
              <a:solidFill>
                <a:schemeClr val="lt1"/>
              </a:solidFill>
              <a:latin typeface="Calibri"/>
              <a:ea typeface="Calibri"/>
              <a:cs typeface="Calibri"/>
              <a:sym typeface="Calibri"/>
            </a:endParaRPr>
          </a:p>
        </p:txBody>
      </p:sp>
      <p:sp>
        <p:nvSpPr>
          <p:cNvPr id="216" name="Google Shape;216;p25"/>
          <p:cNvSpPr/>
          <p:nvPr/>
        </p:nvSpPr>
        <p:spPr>
          <a:xfrm>
            <a:off x="4762502" y="1295400"/>
            <a:ext cx="2142836" cy="2687598"/>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11430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Less damage to property</a:t>
            </a:r>
            <a:endParaRPr/>
          </a:p>
          <a:p>
            <a:pPr marL="0" marR="0" lvl="0" indent="-11430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Increased safety</a:t>
            </a:r>
            <a:endParaRPr/>
          </a:p>
          <a:p>
            <a:pPr marL="0" marR="0" lvl="0" indent="-11430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Low maintenance</a:t>
            </a:r>
            <a:endParaRPr/>
          </a:p>
          <a:p>
            <a:pPr marL="0" marR="0" lvl="0" indent="-11430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Avoid delay in contacting medics</a:t>
            </a:r>
            <a:endParaRPr/>
          </a:p>
          <a:p>
            <a:pPr marL="0" marR="0" lvl="0" indent="-114300" algn="l" rtl="0">
              <a:spcBef>
                <a:spcPts val="0"/>
              </a:spcBef>
              <a:spcAft>
                <a:spcPts val="0"/>
              </a:spcAft>
              <a:buClr>
                <a:srgbClr val="202124"/>
              </a:buClr>
              <a:buSzPts val="1800"/>
              <a:buFont typeface="Arial"/>
              <a:buChar char="•"/>
            </a:pPr>
            <a:r>
              <a:rPr lang="en-US" sz="1800" b="1">
                <a:solidFill>
                  <a:srgbClr val="202124"/>
                </a:solidFill>
                <a:latin typeface="Calibri"/>
                <a:ea typeface="Calibri"/>
                <a:cs typeface="Calibri"/>
                <a:sym typeface="Calibri"/>
              </a:rPr>
              <a:t>Early threat detection</a:t>
            </a:r>
            <a:endParaRPr sz="1800" b="1">
              <a:solidFill>
                <a:srgbClr val="000000"/>
              </a:solidFill>
              <a:latin typeface="Calibri"/>
              <a:ea typeface="Calibri"/>
              <a:cs typeface="Calibri"/>
              <a:sym typeface="Calibri"/>
            </a:endParaRPr>
          </a:p>
        </p:txBody>
      </p:sp>
      <p:sp>
        <p:nvSpPr>
          <p:cNvPr id="217" name="Google Shape;217;p25"/>
          <p:cNvSpPr/>
          <p:nvPr/>
        </p:nvSpPr>
        <p:spPr>
          <a:xfrm>
            <a:off x="7019638" y="1293009"/>
            <a:ext cx="2142837" cy="1756295"/>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Inclusion of sensors to our barriers</a:t>
            </a:r>
            <a:endParaRPr/>
          </a:p>
          <a:p>
            <a:pPr marL="171450" marR="0" lvl="0" indent="-17145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More durable</a:t>
            </a:r>
            <a:endParaRPr/>
          </a:p>
          <a:p>
            <a:pPr marL="171450" marR="0" lvl="0" indent="-17145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Easy installation</a:t>
            </a:r>
            <a:endParaRPr/>
          </a:p>
          <a:p>
            <a:pPr marL="171450" marR="0" lvl="0" indent="-17145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Shock absorb system</a:t>
            </a:r>
            <a:endParaRPr/>
          </a:p>
        </p:txBody>
      </p:sp>
      <p:sp>
        <p:nvSpPr>
          <p:cNvPr id="218" name="Google Shape;218;p25"/>
          <p:cNvSpPr/>
          <p:nvPr/>
        </p:nvSpPr>
        <p:spPr>
          <a:xfrm>
            <a:off x="7086600" y="3429000"/>
            <a:ext cx="1623291" cy="104689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B2b</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
            </a:r>
            <a:br>
              <a:rPr lang="en-US" sz="1800" b="1">
                <a:solidFill>
                  <a:schemeClr val="dk1"/>
                </a:solidFill>
                <a:latin typeface="Calibri"/>
                <a:ea typeface="Calibri"/>
                <a:cs typeface="Calibri"/>
                <a:sym typeface="Calibri"/>
              </a:rPr>
            </a:br>
            <a:endParaRPr sz="1800" b="1">
              <a:solidFill>
                <a:schemeClr val="dk1"/>
              </a:solidFill>
              <a:latin typeface="Calibri"/>
              <a:ea typeface="Calibri"/>
              <a:cs typeface="Calibri"/>
              <a:sym typeface="Calibri"/>
            </a:endParaRPr>
          </a:p>
        </p:txBody>
      </p:sp>
      <p:sp>
        <p:nvSpPr>
          <p:cNvPr id="219" name="Google Shape;219;p25"/>
          <p:cNvSpPr/>
          <p:nvPr/>
        </p:nvSpPr>
        <p:spPr>
          <a:xfrm>
            <a:off x="228601" y="4352886"/>
            <a:ext cx="2095499" cy="92333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Speed violation citation</a:t>
            </a:r>
            <a:endParaRPr/>
          </a:p>
          <a:p>
            <a:pPr marL="0" marR="0" lvl="0" indent="-114300" algn="l" rtl="0">
              <a:spcBef>
                <a:spcPts val="0"/>
              </a:spcBef>
              <a:spcAft>
                <a:spcPts val="0"/>
              </a:spcAft>
              <a:buClr>
                <a:srgbClr val="000000"/>
              </a:buClr>
              <a:buSzPts val="1800"/>
              <a:buFont typeface="Arial"/>
              <a:buChar char="•"/>
            </a:pPr>
            <a:r>
              <a:rPr lang="en-US" sz="1800" b="1">
                <a:solidFill>
                  <a:srgbClr val="000000"/>
                </a:solidFill>
                <a:latin typeface="Calibri"/>
                <a:ea typeface="Calibri"/>
                <a:cs typeface="Calibri"/>
                <a:sym typeface="Calibri"/>
              </a:rPr>
              <a:t>     Sensors </a:t>
            </a:r>
            <a:endParaRPr sz="1800" b="1">
              <a:solidFill>
                <a:srgbClr val="000000"/>
              </a:solidFill>
              <a:latin typeface="Calibri"/>
              <a:ea typeface="Calibri"/>
              <a:cs typeface="Calibri"/>
              <a:sym typeface="Calibri"/>
            </a:endParaRPr>
          </a:p>
        </p:txBody>
      </p:sp>
      <p:sp>
        <p:nvSpPr>
          <p:cNvPr id="220" name="Google Shape;220;p25"/>
          <p:cNvSpPr/>
          <p:nvPr/>
        </p:nvSpPr>
        <p:spPr>
          <a:xfrm>
            <a:off x="190501" y="5623917"/>
            <a:ext cx="5524499" cy="102252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Costing Per Roll- Rs 3,000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2" name="Google Shape;42;p6"/>
          <p:cNvPicPr preferRelativeResize="0"/>
          <p:nvPr/>
        </p:nvPicPr>
        <p:blipFill rotWithShape="1">
          <a:blip r:embed="rId3">
            <a:alphaModFix/>
          </a:blip>
          <a:srcRect/>
          <a:stretch/>
        </p:blipFill>
        <p:spPr>
          <a:xfrm>
            <a:off x="12801600" y="-174849"/>
            <a:ext cx="1981200" cy="6857999"/>
          </a:xfrm>
          <a:prstGeom prst="rect">
            <a:avLst/>
          </a:prstGeom>
          <a:noFill/>
          <a:ln>
            <a:noFill/>
          </a:ln>
        </p:spPr>
      </p:pic>
      <p:pic>
        <p:nvPicPr>
          <p:cNvPr id="43" name="Google Shape;43;p6"/>
          <p:cNvPicPr preferRelativeResize="0"/>
          <p:nvPr/>
        </p:nvPicPr>
        <p:blipFill rotWithShape="1">
          <a:blip r:embed="rId4">
            <a:alphaModFix/>
          </a:blip>
          <a:srcRect/>
          <a:stretch/>
        </p:blipFill>
        <p:spPr>
          <a:xfrm>
            <a:off x="0" y="-23327"/>
            <a:ext cx="12192000" cy="1114044"/>
          </a:xfrm>
          <a:prstGeom prst="rect">
            <a:avLst/>
          </a:prstGeom>
          <a:noFill/>
          <a:ln>
            <a:noFill/>
          </a:ln>
        </p:spPr>
      </p:pic>
      <p:sp>
        <p:nvSpPr>
          <p:cNvPr id="44" name="Google Shape;44;p6"/>
          <p:cNvSpPr txBox="1"/>
          <p:nvPr/>
        </p:nvSpPr>
        <p:spPr>
          <a:xfrm>
            <a:off x="3577298" y="258073"/>
            <a:ext cx="5037405"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GENESIS OF THE IDEA</a:t>
            </a:r>
            <a:endParaRPr sz="4400" b="1">
              <a:solidFill>
                <a:schemeClr val="dk1"/>
              </a:solidFill>
              <a:latin typeface="Calibri"/>
              <a:ea typeface="Calibri"/>
              <a:cs typeface="Calibri"/>
              <a:sym typeface="Calibri"/>
            </a:endParaRPr>
          </a:p>
        </p:txBody>
      </p:sp>
      <p:sp>
        <p:nvSpPr>
          <p:cNvPr id="45" name="Google Shape;45;p6"/>
          <p:cNvSpPr/>
          <p:nvPr/>
        </p:nvSpPr>
        <p:spPr>
          <a:xfrm>
            <a:off x="304800" y="1386113"/>
            <a:ext cx="11506200"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The process of arriving at the idea</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Road accident  is one of the leading cause of human death. Worldwide, yearly over 1.3 million people are killed in road traffic accidents 3,500 person daily. This is 8th leading cause of death. </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Road traffic crashes cost most countries 3% of their gross domestic product.</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Opportunity</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Increased Safety on the Roads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Less Maintenance Required</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Specialty</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Prevent collision with dangerous obstacles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Shock absorb system</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Sensors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Color of Barrier</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Convert shock energy to rotary rotational energy</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Alternatives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Speed violation citation</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Sensors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Why they dropped</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Not effective in preventing accidents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High Maintenance cost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Google Shape;50;p7"/>
          <p:cNvPicPr preferRelativeResize="0"/>
          <p:nvPr/>
        </p:nvPicPr>
        <p:blipFill rotWithShape="1">
          <a:blip r:embed="rId3">
            <a:alphaModFix/>
          </a:blip>
          <a:srcRect/>
          <a:stretch/>
        </p:blipFill>
        <p:spPr>
          <a:xfrm>
            <a:off x="0" y="6096"/>
            <a:ext cx="12192000" cy="1114044"/>
          </a:xfrm>
          <a:prstGeom prst="rect">
            <a:avLst/>
          </a:prstGeom>
          <a:noFill/>
          <a:ln>
            <a:noFill/>
          </a:ln>
        </p:spPr>
      </p:pic>
      <p:sp>
        <p:nvSpPr>
          <p:cNvPr id="51" name="Google Shape;51;p7"/>
          <p:cNvSpPr txBox="1"/>
          <p:nvPr/>
        </p:nvSpPr>
        <p:spPr>
          <a:xfrm>
            <a:off x="1081913" y="258074"/>
            <a:ext cx="10028174"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000" b="1">
                <a:solidFill>
                  <a:srgbClr val="FFFFFF"/>
                </a:solidFill>
                <a:latin typeface="Calibri"/>
                <a:ea typeface="Calibri"/>
                <a:cs typeface="Calibri"/>
                <a:sym typeface="Calibri"/>
              </a:rPr>
              <a:t>PROBLEM STATEMENT / MARKET PAIN POINT</a:t>
            </a:r>
            <a:endParaRPr sz="4000" b="1">
              <a:solidFill>
                <a:schemeClr val="dk1"/>
              </a:solidFill>
              <a:latin typeface="Calibri"/>
              <a:ea typeface="Calibri"/>
              <a:cs typeface="Calibri"/>
              <a:sym typeface="Calibri"/>
            </a:endParaRPr>
          </a:p>
        </p:txBody>
      </p:sp>
      <p:grpSp>
        <p:nvGrpSpPr>
          <p:cNvPr id="52" name="Google Shape;52;p7"/>
          <p:cNvGrpSpPr/>
          <p:nvPr/>
        </p:nvGrpSpPr>
        <p:grpSpPr>
          <a:xfrm>
            <a:off x="838202" y="1199140"/>
            <a:ext cx="9982195" cy="3677660"/>
            <a:chOff x="2" y="0"/>
            <a:chExt cx="9982195" cy="3677660"/>
          </a:xfrm>
        </p:grpSpPr>
        <p:sp>
          <p:nvSpPr>
            <p:cNvPr id="53" name="Google Shape;53;p7"/>
            <p:cNvSpPr/>
            <p:nvPr/>
          </p:nvSpPr>
          <p:spPr>
            <a:xfrm>
              <a:off x="2" y="0"/>
              <a:ext cx="9982195" cy="3677660"/>
            </a:xfrm>
            <a:prstGeom prst="rightArrow">
              <a:avLst>
                <a:gd name="adj1" fmla="val 50000"/>
                <a:gd name="adj2" fmla="val 5000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76191" y="1196732"/>
              <a:ext cx="1961209" cy="122744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txBox="1"/>
            <p:nvPr/>
          </p:nvSpPr>
          <p:spPr>
            <a:xfrm>
              <a:off x="136110" y="1256651"/>
              <a:ext cx="1841371" cy="110760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Problem</a:t>
              </a:r>
              <a:endParaRPr/>
            </a:p>
            <a:p>
              <a:pPr marL="0" marR="0" lvl="0" indent="0" algn="ctr" rtl="0">
                <a:lnSpc>
                  <a:spcPct val="90000"/>
                </a:lnSpc>
                <a:spcBef>
                  <a:spcPts val="56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Road accidents Hazards</a:t>
              </a:r>
              <a:endParaRPr sz="1600">
                <a:solidFill>
                  <a:schemeClr val="lt1"/>
                </a:solidFill>
                <a:latin typeface="Calibri"/>
                <a:ea typeface="Calibri"/>
                <a:cs typeface="Calibri"/>
                <a:sym typeface="Calibri"/>
              </a:endParaRPr>
            </a:p>
          </p:txBody>
        </p:sp>
        <p:sp>
          <p:nvSpPr>
            <p:cNvPr id="56" name="Google Shape;56;p7"/>
            <p:cNvSpPr/>
            <p:nvPr/>
          </p:nvSpPr>
          <p:spPr>
            <a:xfrm>
              <a:off x="2057394" y="1218489"/>
              <a:ext cx="1785324" cy="122744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txBox="1"/>
            <p:nvPr/>
          </p:nvSpPr>
          <p:spPr>
            <a:xfrm>
              <a:off x="2117313" y="1278408"/>
              <a:ext cx="1665486" cy="110760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Who has it?</a:t>
              </a:r>
              <a:endParaRPr/>
            </a:p>
            <a:p>
              <a:pPr marL="0" marR="0" lvl="0" indent="0" algn="ctr" rtl="0">
                <a:lnSpc>
                  <a:spcPct val="90000"/>
                </a:lnSpc>
                <a:spcBef>
                  <a:spcPts val="56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General public</a:t>
              </a:r>
              <a:endParaRPr sz="1600">
                <a:solidFill>
                  <a:schemeClr val="lt1"/>
                </a:solidFill>
                <a:latin typeface="Calibri"/>
                <a:ea typeface="Calibri"/>
                <a:cs typeface="Calibri"/>
                <a:sym typeface="Calibri"/>
              </a:endParaRPr>
            </a:p>
          </p:txBody>
        </p:sp>
        <p:sp>
          <p:nvSpPr>
            <p:cNvPr id="58" name="Google Shape;58;p7"/>
            <p:cNvSpPr/>
            <p:nvPr/>
          </p:nvSpPr>
          <p:spPr>
            <a:xfrm>
              <a:off x="3886204" y="1196732"/>
              <a:ext cx="2362944" cy="122744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txBox="1"/>
            <p:nvPr/>
          </p:nvSpPr>
          <p:spPr>
            <a:xfrm>
              <a:off x="3946123" y="1256651"/>
              <a:ext cx="2243106" cy="110760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Why is it pressing?</a:t>
              </a:r>
              <a:endParaRPr/>
            </a:p>
            <a:p>
              <a:pPr marL="0" marR="0" lvl="0" indent="0" algn="ctr" rtl="0">
                <a:lnSpc>
                  <a:spcPct val="90000"/>
                </a:lnSpc>
                <a:spcBef>
                  <a:spcPts val="56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To save precious life and maintenance cost</a:t>
              </a:r>
              <a:endParaRPr sz="1600">
                <a:solidFill>
                  <a:schemeClr val="lt1"/>
                </a:solidFill>
                <a:latin typeface="Calibri"/>
                <a:ea typeface="Calibri"/>
                <a:cs typeface="Calibri"/>
                <a:sym typeface="Calibri"/>
              </a:endParaRPr>
            </a:p>
          </p:txBody>
        </p:sp>
        <p:sp>
          <p:nvSpPr>
            <p:cNvPr id="60" name="Google Shape;60;p7"/>
            <p:cNvSpPr/>
            <p:nvPr/>
          </p:nvSpPr>
          <p:spPr>
            <a:xfrm>
              <a:off x="6324585" y="1210045"/>
              <a:ext cx="2362944" cy="122744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p:nvPr/>
          </p:nvSpPr>
          <p:spPr>
            <a:xfrm>
              <a:off x="6384504" y="1269964"/>
              <a:ext cx="2243106" cy="110760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How do you know</a:t>
              </a:r>
              <a:endParaRPr/>
            </a:p>
            <a:p>
              <a:pPr marL="0" marR="0" lvl="0" indent="0" algn="ctr" rtl="0">
                <a:lnSpc>
                  <a:spcPct val="90000"/>
                </a:lnSpc>
                <a:spcBef>
                  <a:spcPts val="56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Total of 1,51,113 people killed in road accidents</a:t>
              </a:r>
              <a:endParaRPr sz="1600">
                <a:solidFill>
                  <a:schemeClr val="lt1"/>
                </a:solidFill>
                <a:latin typeface="Calibri"/>
                <a:ea typeface="Calibri"/>
                <a:cs typeface="Calibri"/>
                <a:sym typeface="Calibri"/>
              </a:endParaRPr>
            </a:p>
          </p:txBody>
        </p:sp>
      </p:grpSp>
      <p:sp>
        <p:nvSpPr>
          <p:cNvPr id="62" name="Google Shape;62;p7"/>
          <p:cNvSpPr/>
          <p:nvPr/>
        </p:nvSpPr>
        <p:spPr>
          <a:xfrm>
            <a:off x="481753" y="4917700"/>
            <a:ext cx="1122849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000000"/>
                </a:solidFill>
                <a:latin typeface="Calibri"/>
                <a:ea typeface="Calibri"/>
                <a:cs typeface="Calibri"/>
                <a:sym typeface="Calibri"/>
              </a:rPr>
              <a:t>HOW CAN WE REDUCE THE ACCIDENTS AND PROPERTY DAMAGE?</a:t>
            </a:r>
            <a:endParaRPr sz="4000" b="1">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8"/>
          <p:cNvPicPr preferRelativeResize="0"/>
          <p:nvPr/>
        </p:nvPicPr>
        <p:blipFill rotWithShape="1">
          <a:blip r:embed="rId3">
            <a:alphaModFix/>
          </a:blip>
          <a:srcRect/>
          <a:stretch/>
        </p:blipFill>
        <p:spPr>
          <a:xfrm>
            <a:off x="0" y="0"/>
            <a:ext cx="12192000" cy="1114044"/>
          </a:xfrm>
          <a:prstGeom prst="rect">
            <a:avLst/>
          </a:prstGeom>
          <a:noFill/>
          <a:ln>
            <a:noFill/>
          </a:ln>
        </p:spPr>
      </p:pic>
      <p:sp>
        <p:nvSpPr>
          <p:cNvPr id="68" name="Google Shape;68;p8"/>
          <p:cNvSpPr txBox="1"/>
          <p:nvPr/>
        </p:nvSpPr>
        <p:spPr>
          <a:xfrm>
            <a:off x="1807337" y="258073"/>
            <a:ext cx="8577326"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PRODUCT / SERVICE / SOLUTION</a:t>
            </a:r>
            <a:endParaRPr sz="4400" b="1">
              <a:solidFill>
                <a:schemeClr val="dk1"/>
              </a:solidFill>
              <a:latin typeface="Calibri"/>
              <a:ea typeface="Calibri"/>
              <a:cs typeface="Calibri"/>
              <a:sym typeface="Calibri"/>
            </a:endParaRPr>
          </a:p>
        </p:txBody>
      </p:sp>
      <p:sp>
        <p:nvSpPr>
          <p:cNvPr id="69" name="Google Shape;69;p8"/>
          <p:cNvSpPr/>
          <p:nvPr/>
        </p:nvSpPr>
        <p:spPr>
          <a:xfrm>
            <a:off x="304800" y="1374657"/>
            <a:ext cx="11582400" cy="53553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Product  description</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Convert that impact energy into rotational energy to propel the vehicle forward rather than potentially breaking through an immovable barrier. </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When a car hits the barrier, the rotating barrel converts shock from the vehicle to rotational energy. Upper and lower frames adjust tires of large and small vehicles to prevent the steering system from a functional loss. </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The rolling barrier can be effectively used in curved roads sections, ramps, medians and entrance or exit ramps in parking garages.</a:t>
            </a:r>
            <a:endParaRPr/>
          </a:p>
          <a:p>
            <a:pPr marL="342900" marR="0" lvl="0" indent="-24130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Intended benefits</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Early threat detection</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Avoid delay in medical service</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Less maintenance required</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Increased safety</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Intellectual property</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Utility patents: for tangible inventions, such as machines, devices, and composite materials, as well as new and useful processes</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Design patents: for the ornamental designs on manufactured products</a:t>
            </a:r>
            <a:endParaRPr/>
          </a:p>
          <a:p>
            <a:pPr marL="342900" marR="0" lvl="0" indent="-34290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Plant patents: for new varieties of plants</a:t>
            </a:r>
            <a:endParaRPr/>
          </a:p>
          <a:p>
            <a:pPr marL="342900" marR="0" lvl="0" indent="-241300" algn="l" rtl="0">
              <a:spcBef>
                <a:spcPts val="0"/>
              </a:spcBef>
              <a:spcAft>
                <a:spcPts val="0"/>
              </a:spcAft>
              <a:buClr>
                <a:schemeClr val="dk1"/>
              </a:buClr>
              <a:buSzPts val="1600"/>
              <a:buFont typeface="Arial"/>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342900" marR="0" lvl="0" indent="-241300" algn="l" rtl="0">
              <a:spcBef>
                <a:spcPts val="0"/>
              </a:spcBef>
              <a:spcAft>
                <a:spcPts val="0"/>
              </a:spcAft>
              <a:buClr>
                <a:schemeClr val="dk1"/>
              </a:buClr>
              <a:buSzPts val="1600"/>
              <a:buFont typeface="Arial"/>
              <a:buNone/>
            </a:pPr>
            <a:endParaRPr sz="1600" i="1">
              <a:solidFill>
                <a:schemeClr val="dk1"/>
              </a:solidFill>
              <a:latin typeface="Calibri"/>
              <a:ea typeface="Calibri"/>
              <a:cs typeface="Calibri"/>
              <a:sym typeface="Calibri"/>
            </a:endParaRPr>
          </a:p>
          <a:p>
            <a:pPr marL="0" marR="0" lvl="0" indent="0" algn="l" rtl="0">
              <a:spcBef>
                <a:spcPts val="0"/>
              </a:spcBef>
              <a:spcAft>
                <a:spcPts val="0"/>
              </a:spcAft>
              <a:buNone/>
            </a:pPr>
            <a:endParaRPr sz="1600"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3">
            <a:alphaModFix/>
          </a:blip>
          <a:srcRect/>
          <a:stretch/>
        </p:blipFill>
        <p:spPr>
          <a:xfrm>
            <a:off x="1524000" y="1"/>
            <a:ext cx="9144000" cy="6857999"/>
          </a:xfrm>
          <a:prstGeom prst="rect">
            <a:avLst/>
          </a:prstGeom>
          <a:noFill/>
          <a:ln>
            <a:noFill/>
          </a:ln>
        </p:spPr>
      </p:pic>
      <p:pic>
        <p:nvPicPr>
          <p:cNvPr id="75" name="Google Shape;75;p9"/>
          <p:cNvPicPr preferRelativeResize="0"/>
          <p:nvPr/>
        </p:nvPicPr>
        <p:blipFill rotWithShape="1">
          <a:blip r:embed="rId4">
            <a:alphaModFix/>
          </a:blip>
          <a:srcRect/>
          <a:stretch/>
        </p:blipFill>
        <p:spPr>
          <a:xfrm>
            <a:off x="0" y="6096"/>
            <a:ext cx="12192000" cy="1114044"/>
          </a:xfrm>
          <a:prstGeom prst="rect">
            <a:avLst/>
          </a:prstGeom>
          <a:noFill/>
          <a:ln>
            <a:noFill/>
          </a:ln>
        </p:spPr>
      </p:pic>
      <p:sp>
        <p:nvSpPr>
          <p:cNvPr id="76" name="Google Shape;76;p9"/>
          <p:cNvSpPr txBox="1"/>
          <p:nvPr/>
        </p:nvSpPr>
        <p:spPr>
          <a:xfrm>
            <a:off x="2057400" y="258073"/>
            <a:ext cx="8077200"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SOLUTION PROTOTYPE / MVP </a:t>
            </a:r>
            <a:endParaRPr sz="4400" b="1">
              <a:solidFill>
                <a:schemeClr val="dk1"/>
              </a:solidFill>
              <a:latin typeface="Calibri"/>
              <a:ea typeface="Calibri"/>
              <a:cs typeface="Calibri"/>
              <a:sym typeface="Calibri"/>
            </a:endParaRPr>
          </a:p>
        </p:txBody>
      </p:sp>
      <p:sp>
        <p:nvSpPr>
          <p:cNvPr id="77" name="Google Shape;77;p9"/>
          <p:cNvSpPr/>
          <p:nvPr/>
        </p:nvSpPr>
        <p:spPr>
          <a:xfrm>
            <a:off x="304800" y="1799242"/>
            <a:ext cx="11658600" cy="26161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Describe your Solution</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To secure and keep wild vehicles from going into the path of different vehicles. Consequently, the road safety barriers are put on the middle of the road.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To shield the vehicles from falling into a lope. The road safety barriers are ought to be set toward one side of the street if there is a drop of at least 5 meters close to the street.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To keep a crazy vehicle from slamming and hitting a street side object. The importance of safety road barriers can be seen by the benefits.</a:t>
            </a: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What is your value proposition to your client – What is so unique/special about it?</a:t>
            </a:r>
            <a:endParaRPr/>
          </a:p>
          <a:p>
            <a:pPr marL="285750" marR="0" lvl="0" indent="-184150" algn="l" rtl="0">
              <a:spcBef>
                <a:spcPts val="0"/>
              </a:spcBef>
              <a:spcAft>
                <a:spcPts val="0"/>
              </a:spcAft>
              <a:buClr>
                <a:schemeClr val="dk1"/>
              </a:buClr>
              <a:buSzPts val="1600"/>
              <a:buFont typeface="Arial"/>
              <a:buNone/>
            </a:pPr>
            <a:endParaRPr sz="1600" b="1">
              <a:solidFill>
                <a:schemeClr val="dk1"/>
              </a:solidFill>
              <a:latin typeface="Calibri"/>
              <a:ea typeface="Calibri"/>
              <a:cs typeface="Calibri"/>
              <a:sym typeface="Calibri"/>
            </a:endParaRPr>
          </a:p>
        </p:txBody>
      </p:sp>
      <p:graphicFrame>
        <p:nvGraphicFramePr>
          <p:cNvPr id="78" name="Google Shape;78;p9"/>
          <p:cNvGraphicFramePr/>
          <p:nvPr/>
        </p:nvGraphicFramePr>
        <p:xfrm>
          <a:off x="2032000" y="4749456"/>
          <a:ext cx="3000000" cy="3000000"/>
        </p:xfrm>
        <a:graphic>
          <a:graphicData uri="http://schemas.openxmlformats.org/drawingml/2006/table">
            <a:tbl>
              <a:tblPr firstRow="1" bandRow="1">
                <a:noFill/>
                <a:tableStyleId>{06588C6B-C90A-43F5-94B0-D2745D16B4A0}</a:tableStyleId>
              </a:tblPr>
              <a:tblGrid>
                <a:gridCol w="81280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en-US" sz="1800" u="none" strike="noStrike" cap="none"/>
                        <a:t>Government</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Reduce maintenance cost and compensation to victims</a:t>
                      </a:r>
                      <a:endParaRPr sz="16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Reduce property damage </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a:t>Save most precious resource – human resource</a:t>
                      </a:r>
                      <a:endParaRPr sz="160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0"/>
          <p:cNvPicPr preferRelativeResize="0"/>
          <p:nvPr/>
        </p:nvPicPr>
        <p:blipFill rotWithShape="1">
          <a:blip r:embed="rId3">
            <a:alphaModFix/>
          </a:blip>
          <a:srcRect/>
          <a:stretch/>
        </p:blipFill>
        <p:spPr>
          <a:xfrm>
            <a:off x="1524000" y="1"/>
            <a:ext cx="9144000" cy="6857999"/>
          </a:xfrm>
          <a:prstGeom prst="rect">
            <a:avLst/>
          </a:prstGeom>
          <a:noFill/>
          <a:ln>
            <a:noFill/>
          </a:ln>
        </p:spPr>
      </p:pic>
      <p:pic>
        <p:nvPicPr>
          <p:cNvPr id="84" name="Google Shape;84;p10"/>
          <p:cNvPicPr preferRelativeResize="0"/>
          <p:nvPr/>
        </p:nvPicPr>
        <p:blipFill rotWithShape="1">
          <a:blip r:embed="rId4">
            <a:alphaModFix/>
          </a:blip>
          <a:srcRect/>
          <a:stretch/>
        </p:blipFill>
        <p:spPr>
          <a:xfrm>
            <a:off x="0" y="6096"/>
            <a:ext cx="12192000" cy="1114044"/>
          </a:xfrm>
          <a:prstGeom prst="rect">
            <a:avLst/>
          </a:prstGeom>
          <a:noFill/>
          <a:ln>
            <a:noFill/>
          </a:ln>
        </p:spPr>
      </p:pic>
      <p:sp>
        <p:nvSpPr>
          <p:cNvPr id="85" name="Google Shape;85;p10"/>
          <p:cNvSpPr txBox="1"/>
          <p:nvPr/>
        </p:nvSpPr>
        <p:spPr>
          <a:xfrm>
            <a:off x="1485900" y="258073"/>
            <a:ext cx="9220200"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MARKET AND PRODUCT POSITIONING</a:t>
            </a:r>
            <a:endParaRPr sz="4400" b="1">
              <a:solidFill>
                <a:schemeClr val="dk1"/>
              </a:solidFill>
              <a:latin typeface="Calibri"/>
              <a:ea typeface="Calibri"/>
              <a:cs typeface="Calibri"/>
              <a:sym typeface="Calibri"/>
            </a:endParaRPr>
          </a:p>
        </p:txBody>
      </p:sp>
      <p:sp>
        <p:nvSpPr>
          <p:cNvPr id="86" name="Google Shape;86;p10"/>
          <p:cNvSpPr txBox="1"/>
          <p:nvPr/>
        </p:nvSpPr>
        <p:spPr>
          <a:xfrm>
            <a:off x="304800" y="1376807"/>
            <a:ext cx="11887200" cy="5833392"/>
          </a:xfrm>
          <a:prstGeom prst="rect">
            <a:avLst/>
          </a:prstGeom>
          <a:noFill/>
          <a:ln>
            <a:noFill/>
          </a:ln>
        </p:spPr>
        <p:txBody>
          <a:bodyPr spcFirstLastPara="1" wrap="square" lIns="0" tIns="0" rIns="0" bIns="0" anchor="t" anchorCtr="0">
            <a:spAutoFit/>
          </a:bodyPr>
          <a:lstStyle/>
          <a:p>
            <a:pPr marL="285750" marR="0" lvl="0" indent="-285750" algn="l" rtl="0">
              <a:lnSpc>
                <a:spcPct val="150000"/>
              </a:lnSpc>
              <a:spcBef>
                <a:spcPts val="0"/>
              </a:spcBef>
              <a:spcAft>
                <a:spcPts val="0"/>
              </a:spcAft>
              <a:buClr>
                <a:schemeClr val="dk1"/>
              </a:buClr>
              <a:buSzPts val="1600"/>
              <a:buFont typeface="Arial"/>
              <a:buChar char="•"/>
            </a:pPr>
            <a:r>
              <a:rPr lang="en-US" sz="1600" b="1">
                <a:solidFill>
                  <a:schemeClr val="dk1"/>
                </a:solidFill>
                <a:latin typeface="Calibri"/>
                <a:ea typeface="Calibri"/>
                <a:cs typeface="Calibri"/>
                <a:sym typeface="Calibri"/>
              </a:rPr>
              <a:t>Target Customer – </a:t>
            </a:r>
            <a:r>
              <a:rPr lang="en-US" sz="1600">
                <a:solidFill>
                  <a:schemeClr val="dk1"/>
                </a:solidFill>
                <a:latin typeface="Calibri"/>
                <a:ea typeface="Calibri"/>
                <a:cs typeface="Calibri"/>
                <a:sym typeface="Calibri"/>
              </a:rPr>
              <a:t>Government</a:t>
            </a:r>
            <a:endParaRPr/>
          </a:p>
          <a:p>
            <a:pPr marL="285750" marR="0" lvl="0" indent="-285750" algn="l" rtl="0">
              <a:lnSpc>
                <a:spcPct val="150000"/>
              </a:lnSpc>
              <a:spcBef>
                <a:spcPts val="0"/>
              </a:spcBef>
              <a:spcAft>
                <a:spcPts val="0"/>
              </a:spcAft>
              <a:buClr>
                <a:schemeClr val="dk1"/>
              </a:buClr>
              <a:buSzPts val="1600"/>
              <a:buFont typeface="Arial"/>
              <a:buChar char="•"/>
            </a:pPr>
            <a:r>
              <a:rPr lang="en-US" sz="1600" b="1">
                <a:solidFill>
                  <a:schemeClr val="dk1"/>
                </a:solidFill>
                <a:latin typeface="Calibri"/>
                <a:ea typeface="Calibri"/>
                <a:cs typeface="Calibri"/>
                <a:sym typeface="Calibri"/>
              </a:rPr>
              <a:t>Market Size- </a:t>
            </a:r>
            <a:r>
              <a:rPr lang="en-US" sz="1600">
                <a:solidFill>
                  <a:schemeClr val="dk1"/>
                </a:solidFill>
                <a:latin typeface="Calibri"/>
                <a:ea typeface="Calibri"/>
                <a:cs typeface="Calibri"/>
                <a:sym typeface="Calibri"/>
              </a:rPr>
              <a:t>NHAI, NHBP</a:t>
            </a:r>
            <a:endParaRPr/>
          </a:p>
          <a:p>
            <a:pPr marL="285750" marR="0" lvl="0" indent="-285750" algn="l" rtl="0">
              <a:lnSpc>
                <a:spcPct val="150000"/>
              </a:lnSpc>
              <a:spcBef>
                <a:spcPts val="0"/>
              </a:spcBef>
              <a:spcAft>
                <a:spcPts val="0"/>
              </a:spcAft>
              <a:buClr>
                <a:schemeClr val="dk1"/>
              </a:buClr>
              <a:buSzPts val="1600"/>
              <a:buFont typeface="Arial"/>
              <a:buChar char="•"/>
            </a:pPr>
            <a:r>
              <a:rPr lang="en-US" sz="1600" b="1">
                <a:solidFill>
                  <a:schemeClr val="dk1"/>
                </a:solidFill>
                <a:latin typeface="Calibri"/>
                <a:ea typeface="Calibri"/>
                <a:cs typeface="Calibri"/>
                <a:sym typeface="Calibri"/>
              </a:rPr>
              <a:t>Early adaptors- </a:t>
            </a:r>
            <a:r>
              <a:rPr lang="en-US" sz="1600">
                <a:solidFill>
                  <a:schemeClr val="dk1"/>
                </a:solidFill>
                <a:latin typeface="Calibri"/>
                <a:ea typeface="Calibri"/>
                <a:cs typeface="Calibri"/>
                <a:sym typeface="Calibri"/>
              </a:rPr>
              <a:t>NHAI</a:t>
            </a:r>
            <a:endParaRPr/>
          </a:p>
          <a:p>
            <a:pPr marL="0" marR="0" lvl="0" indent="0" algn="l" rtl="0">
              <a:lnSpc>
                <a:spcPct val="150000"/>
              </a:lnSpc>
              <a:spcBef>
                <a:spcPts val="0"/>
              </a:spcBef>
              <a:spcAft>
                <a:spcPts val="0"/>
              </a:spcAft>
              <a:buNone/>
            </a:pPr>
            <a:r>
              <a:rPr lang="en-US" sz="1800" b="1">
                <a:solidFill>
                  <a:schemeClr val="dk1"/>
                </a:solidFill>
                <a:latin typeface="Calibri"/>
                <a:ea typeface="Calibri"/>
                <a:cs typeface="Calibri"/>
                <a:sym typeface="Calibri"/>
              </a:rPr>
              <a:t>Projections on how market will evolve over time</a:t>
            </a:r>
            <a:endParaRPr/>
          </a:p>
          <a:p>
            <a:pPr marL="285750" marR="0" lvl="0" indent="-285750" algn="l" rtl="0">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To grow from USD 3.0 billion in 2020 to USD 4.9 billion by 2025, at (CAGR) of 9.3%</a:t>
            </a:r>
            <a:endParaRPr/>
          </a:p>
          <a:p>
            <a:pPr marL="285750" marR="0" lvl="0" indent="-285750" algn="l" rtl="0">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 Major factors include rising urban population and high demographic rates, rapid motorization, increasing number of road fatalities/accidents, and government initiatives for enhancing road safety.</a:t>
            </a:r>
            <a:endParaRPr/>
          </a:p>
          <a:p>
            <a:pPr marL="0" marR="0" lvl="0" indent="0" algn="l" rtl="0">
              <a:lnSpc>
                <a:spcPct val="150000"/>
              </a:lnSpc>
              <a:spcBef>
                <a:spcPts val="0"/>
              </a:spcBef>
              <a:spcAft>
                <a:spcPts val="0"/>
              </a:spcAft>
              <a:buNone/>
            </a:pPr>
            <a:r>
              <a:rPr lang="en-US" sz="1600" b="1">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Market Strategy plan to reach out and sell to early adopters</a:t>
            </a:r>
            <a:endParaRPr sz="1600" b="1">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Mails</a:t>
            </a:r>
            <a:endParaRPr/>
          </a:p>
          <a:p>
            <a:pPr marL="285750" marR="0" lvl="0" indent="-285750" algn="l" rtl="0">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personal meetings</a:t>
            </a:r>
            <a:endParaRPr/>
          </a:p>
          <a:p>
            <a:pPr marL="285750" marR="0" lvl="0" indent="-285750" algn="l" rtl="0">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MyGov : A platform for citizen engagement</a:t>
            </a:r>
            <a:endParaRPr sz="1600" b="1">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US" sz="1600" b="1">
                <a:solidFill>
                  <a:schemeClr val="dk1"/>
                </a:solidFill>
                <a:latin typeface="Calibri"/>
                <a:ea typeface="Calibri"/>
                <a:cs typeface="Calibri"/>
                <a:sym typeface="Calibri"/>
              </a:rPr>
              <a:t>Initial market potential of the solution </a:t>
            </a:r>
            <a:endParaRPr/>
          </a:p>
          <a:p>
            <a:pPr marL="0" marR="0" lvl="0" indent="0" algn="l" rtl="0">
              <a:lnSpc>
                <a:spcPct val="150000"/>
              </a:lnSpc>
              <a:spcBef>
                <a:spcPts val="0"/>
              </a:spcBef>
              <a:spcAft>
                <a:spcPts val="0"/>
              </a:spcAft>
              <a:buNone/>
            </a:pPr>
            <a:r>
              <a:rPr lang="en-US" sz="1800" b="1">
                <a:solidFill>
                  <a:schemeClr val="dk1"/>
                </a:solidFill>
                <a:latin typeface="Calibri"/>
                <a:ea typeface="Calibri"/>
                <a:cs typeface="Calibri"/>
                <a:sym typeface="Calibri"/>
              </a:rPr>
              <a:t>How and where will you sell your products and/or services </a:t>
            </a:r>
            <a:r>
              <a:rPr lang="en-US" sz="1600" b="1">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We will approach  Government and Construction company and tell them the market potential of company.</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342900" marR="0" lvl="0" indent="-241300" algn="l" rtl="0">
              <a:lnSpc>
                <a:spcPct val="150000"/>
              </a:lnSpc>
              <a:spcBef>
                <a:spcPts val="0"/>
              </a:spcBef>
              <a:spcAft>
                <a:spcPts val="0"/>
              </a:spcAft>
              <a:buClr>
                <a:schemeClr val="dk1"/>
              </a:buClr>
              <a:buSzPts val="1600"/>
              <a:buFont typeface="Arial"/>
              <a:buNone/>
            </a:pPr>
            <a:endParaRPr sz="1600">
              <a:solidFill>
                <a:schemeClr val="dk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1"/>
          <p:cNvPicPr preferRelativeResize="0"/>
          <p:nvPr/>
        </p:nvPicPr>
        <p:blipFill rotWithShape="1">
          <a:blip r:embed="rId3">
            <a:alphaModFix/>
          </a:blip>
          <a:srcRect/>
          <a:stretch/>
        </p:blipFill>
        <p:spPr>
          <a:xfrm>
            <a:off x="0" y="6096"/>
            <a:ext cx="12192000" cy="1114044"/>
          </a:xfrm>
          <a:prstGeom prst="rect">
            <a:avLst/>
          </a:prstGeom>
          <a:noFill/>
          <a:ln>
            <a:noFill/>
          </a:ln>
        </p:spPr>
      </p:pic>
      <p:sp>
        <p:nvSpPr>
          <p:cNvPr id="92" name="Google Shape;92;p11"/>
          <p:cNvSpPr txBox="1"/>
          <p:nvPr/>
        </p:nvSpPr>
        <p:spPr>
          <a:xfrm>
            <a:off x="1127929" y="258073"/>
            <a:ext cx="9936142"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INDUSTRY AND ECOSYSTEM POSITIONING</a:t>
            </a:r>
            <a:endParaRPr sz="4400" b="1">
              <a:solidFill>
                <a:schemeClr val="dk1"/>
              </a:solidFill>
              <a:latin typeface="Calibri"/>
              <a:ea typeface="Calibri"/>
              <a:cs typeface="Calibri"/>
              <a:sym typeface="Calibri"/>
            </a:endParaRPr>
          </a:p>
        </p:txBody>
      </p:sp>
      <p:sp>
        <p:nvSpPr>
          <p:cNvPr id="93" name="Google Shape;93;p11"/>
          <p:cNvSpPr txBox="1"/>
          <p:nvPr/>
        </p:nvSpPr>
        <p:spPr>
          <a:xfrm>
            <a:off x="1028700" y="2351782"/>
            <a:ext cx="10134599" cy="2154436"/>
          </a:xfrm>
          <a:prstGeom prst="rect">
            <a:avLst/>
          </a:prstGeom>
          <a:noFill/>
          <a:ln>
            <a:noFill/>
          </a:ln>
        </p:spPr>
        <p:txBody>
          <a:bodyPr spcFirstLastPara="1" wrap="square" lIns="0" tIns="0" rIns="0" bIns="0" anchor="t" anchorCtr="0">
            <a:spAutoFit/>
          </a:bodyPr>
          <a:lstStyle/>
          <a:p>
            <a:pPr marL="142875" marR="0" lvl="0" indent="0" algn="just" rtl="0">
              <a:spcBef>
                <a:spcPts val="0"/>
              </a:spcBef>
              <a:spcAft>
                <a:spcPts val="0"/>
              </a:spcAft>
              <a:buNone/>
            </a:pPr>
            <a:endParaRPr sz="2000" b="1">
              <a:solidFill>
                <a:schemeClr val="dk1"/>
              </a:solidFill>
              <a:latin typeface="Calibri"/>
              <a:ea typeface="Calibri"/>
              <a:cs typeface="Calibri"/>
              <a:sym typeface="Calibri"/>
            </a:endParaRPr>
          </a:p>
          <a:p>
            <a:pPr marL="142875" marR="0" lvl="0" indent="0" algn="just" rtl="0">
              <a:spcBef>
                <a:spcPts val="0"/>
              </a:spcBef>
              <a:spcAft>
                <a:spcPts val="0"/>
              </a:spcAft>
              <a:buNone/>
            </a:pPr>
            <a:r>
              <a:rPr lang="en-US" sz="2000" b="1">
                <a:solidFill>
                  <a:schemeClr val="dk1"/>
                </a:solidFill>
                <a:latin typeface="Calibri"/>
                <a:ea typeface="Calibri"/>
                <a:cs typeface="Calibri"/>
                <a:sym typeface="Calibri"/>
              </a:rPr>
              <a:t>Key growth trends - </a:t>
            </a:r>
            <a:r>
              <a:rPr lang="en-US" sz="2000">
                <a:solidFill>
                  <a:schemeClr val="dk1"/>
                </a:solidFill>
                <a:latin typeface="Calibri"/>
                <a:ea typeface="Calibri"/>
                <a:cs typeface="Calibri"/>
                <a:sym typeface="Calibri"/>
              </a:rPr>
              <a:t>Global road safety market size is estimated to reach $4.6 billion by 2026, forecast to grow at a CAGR of 8.4% during 2021-2026 </a:t>
            </a:r>
            <a:endParaRPr/>
          </a:p>
          <a:p>
            <a:pPr marL="142875" marR="0" lvl="0" indent="0" algn="just" rtl="0">
              <a:spcBef>
                <a:spcPts val="0"/>
              </a:spcBef>
              <a:spcAft>
                <a:spcPts val="0"/>
              </a:spcAft>
              <a:buNone/>
            </a:pPr>
            <a:r>
              <a:rPr lang="en-US" sz="2000" b="1">
                <a:solidFill>
                  <a:schemeClr val="dk1"/>
                </a:solidFill>
                <a:latin typeface="Calibri"/>
                <a:ea typeface="Calibri"/>
                <a:cs typeface="Calibri"/>
                <a:sym typeface="Calibri"/>
              </a:rPr>
              <a:t>Major players </a:t>
            </a:r>
            <a:r>
              <a:rPr lang="en-US" sz="2000">
                <a:solidFill>
                  <a:schemeClr val="dk1"/>
                </a:solidFill>
                <a:latin typeface="Calibri"/>
                <a:ea typeface="Calibri"/>
                <a:cs typeface="Calibri"/>
                <a:sym typeface="Calibri"/>
              </a:rPr>
              <a:t>– Government</a:t>
            </a:r>
            <a:endParaRPr/>
          </a:p>
          <a:p>
            <a:pPr marL="142875" marR="0" lvl="0" indent="0" algn="just" rtl="0">
              <a:spcBef>
                <a:spcPts val="0"/>
              </a:spcBef>
              <a:spcAft>
                <a:spcPts val="0"/>
              </a:spcAft>
              <a:buNone/>
            </a:pPr>
            <a:r>
              <a:rPr lang="en-US" sz="2000" b="1">
                <a:solidFill>
                  <a:schemeClr val="dk1"/>
                </a:solidFill>
                <a:latin typeface="Calibri"/>
                <a:ea typeface="Calibri"/>
                <a:cs typeface="Calibri"/>
                <a:sym typeface="Calibri"/>
              </a:rPr>
              <a:t> Key suppliers – </a:t>
            </a:r>
            <a:r>
              <a:rPr lang="en-US" sz="2000">
                <a:solidFill>
                  <a:schemeClr val="dk1"/>
                </a:solidFill>
                <a:latin typeface="Calibri"/>
                <a:ea typeface="Calibri"/>
                <a:cs typeface="Calibri"/>
                <a:sym typeface="Calibri"/>
              </a:rPr>
              <a:t>Chemical industry suppliers, steel industry and nut bolt suppliers</a:t>
            </a:r>
            <a:endParaRPr/>
          </a:p>
          <a:p>
            <a:pPr marL="142875" marR="0" lvl="0" indent="0" algn="l" rtl="0">
              <a:spcBef>
                <a:spcPts val="0"/>
              </a:spcBef>
              <a:spcAft>
                <a:spcPts val="0"/>
              </a:spcAft>
              <a:buNone/>
            </a:pPr>
            <a:r>
              <a:rPr lang="en-US" sz="2000" b="1">
                <a:solidFill>
                  <a:schemeClr val="dk1"/>
                </a:solidFill>
                <a:latin typeface="Calibri"/>
                <a:ea typeface="Calibri"/>
                <a:cs typeface="Calibri"/>
                <a:sym typeface="Calibri"/>
              </a:rPr>
              <a:t>Key connections they need to establish – </a:t>
            </a:r>
            <a:r>
              <a:rPr lang="en-US" sz="2000">
                <a:solidFill>
                  <a:schemeClr val="dk1"/>
                </a:solidFill>
                <a:latin typeface="Calibri"/>
                <a:ea typeface="Calibri"/>
                <a:cs typeface="Calibri"/>
                <a:sym typeface="Calibri"/>
              </a:rPr>
              <a:t>Construction companies, NHAI authorities, licensing authority</a:t>
            </a:r>
            <a:endParaRPr sz="2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2"/>
          <p:cNvPicPr preferRelativeResize="0"/>
          <p:nvPr/>
        </p:nvPicPr>
        <p:blipFill rotWithShape="1">
          <a:blip r:embed="rId3">
            <a:alphaModFix/>
          </a:blip>
          <a:srcRect/>
          <a:stretch/>
        </p:blipFill>
        <p:spPr>
          <a:xfrm>
            <a:off x="1524000" y="1"/>
            <a:ext cx="9144000" cy="6857999"/>
          </a:xfrm>
          <a:prstGeom prst="rect">
            <a:avLst/>
          </a:prstGeom>
          <a:noFill/>
          <a:ln>
            <a:noFill/>
          </a:ln>
        </p:spPr>
      </p:pic>
      <p:pic>
        <p:nvPicPr>
          <p:cNvPr id="99" name="Google Shape;99;p12"/>
          <p:cNvPicPr preferRelativeResize="0"/>
          <p:nvPr/>
        </p:nvPicPr>
        <p:blipFill rotWithShape="1">
          <a:blip r:embed="rId4">
            <a:alphaModFix/>
          </a:blip>
          <a:srcRect/>
          <a:stretch/>
        </p:blipFill>
        <p:spPr>
          <a:xfrm>
            <a:off x="0" y="6096"/>
            <a:ext cx="12192000" cy="1114044"/>
          </a:xfrm>
          <a:prstGeom prst="rect">
            <a:avLst/>
          </a:prstGeom>
          <a:noFill/>
          <a:ln>
            <a:noFill/>
          </a:ln>
        </p:spPr>
      </p:pic>
      <p:sp>
        <p:nvSpPr>
          <p:cNvPr id="100" name="Google Shape;100;p12"/>
          <p:cNvSpPr txBox="1"/>
          <p:nvPr/>
        </p:nvSpPr>
        <p:spPr>
          <a:xfrm>
            <a:off x="749537" y="258074"/>
            <a:ext cx="10692927"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a:solidFill>
                  <a:srgbClr val="FFFFFF"/>
                </a:solidFill>
                <a:latin typeface="Calibri"/>
                <a:ea typeface="Calibri"/>
                <a:cs typeface="Calibri"/>
                <a:sym typeface="Calibri"/>
              </a:rPr>
              <a:t>PESTE ANALYSIS OF BUSINESS ENVIRONMENT</a:t>
            </a:r>
            <a:endParaRPr sz="4400" b="1">
              <a:solidFill>
                <a:schemeClr val="dk1"/>
              </a:solidFill>
              <a:latin typeface="Calibri"/>
              <a:ea typeface="Calibri"/>
              <a:cs typeface="Calibri"/>
              <a:sym typeface="Calibri"/>
            </a:endParaRPr>
          </a:p>
        </p:txBody>
      </p:sp>
      <p:graphicFrame>
        <p:nvGraphicFramePr>
          <p:cNvPr id="101" name="Google Shape;101;p12"/>
          <p:cNvGraphicFramePr/>
          <p:nvPr/>
        </p:nvGraphicFramePr>
        <p:xfrm>
          <a:off x="0" y="1120139"/>
          <a:ext cx="3000000" cy="3000000"/>
        </p:xfrm>
        <a:graphic>
          <a:graphicData uri="http://schemas.openxmlformats.org/drawingml/2006/table">
            <a:tbl>
              <a:tblPr firstRow="1" bandRow="1">
                <a:noFill/>
                <a:tableStyleId>{06588C6B-C90A-43F5-94B0-D2745D16B4A0}</a:tableStyleId>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gridCol w="2095100">
                  <a:extLst>
                    <a:ext uri="{9D8B030D-6E8A-4147-A177-3AD203B41FA5}">
                      <a16:colId xmlns:a16="http://schemas.microsoft.com/office/drawing/2014/main" val="20004"/>
                    </a:ext>
                  </a:extLst>
                </a:gridCol>
                <a:gridCol w="2172100">
                  <a:extLst>
                    <a:ext uri="{9D8B030D-6E8A-4147-A177-3AD203B41FA5}">
                      <a16:colId xmlns:a16="http://schemas.microsoft.com/office/drawing/2014/main" val="20005"/>
                    </a:ext>
                  </a:extLst>
                </a:gridCol>
              </a:tblGrid>
              <a:tr h="1191350">
                <a:tc>
                  <a:txBody>
                    <a:bodyPr/>
                    <a:lstStyle/>
                    <a:p>
                      <a:pPr marL="0" marR="0" lvl="0" indent="0" algn="l" rtl="0">
                        <a:spcBef>
                          <a:spcPts val="0"/>
                        </a:spcBef>
                        <a:spcAft>
                          <a:spcPts val="0"/>
                        </a:spcAft>
                        <a:buNone/>
                      </a:pPr>
                      <a:endParaRPr sz="1400" b="1"/>
                    </a:p>
                  </a:txBody>
                  <a:tcPr marL="91450" marR="91450" marT="45725" marB="45725"/>
                </a:tc>
                <a:tc>
                  <a:txBody>
                    <a:bodyPr/>
                    <a:lstStyle/>
                    <a:p>
                      <a:pPr marL="0" marR="0" lvl="0" indent="0" algn="l" rtl="0">
                        <a:spcBef>
                          <a:spcPts val="0"/>
                        </a:spcBef>
                        <a:spcAft>
                          <a:spcPts val="0"/>
                        </a:spcAft>
                        <a:buNone/>
                      </a:pPr>
                      <a:r>
                        <a:rPr lang="en-US" sz="1600"/>
                        <a:t>POLITICAL (govt. Policy/ regulatory)</a:t>
                      </a:r>
                      <a:endParaRPr/>
                    </a:p>
                  </a:txBody>
                  <a:tcPr marL="91450" marR="91450" marT="45725" marB="45725"/>
                </a:tc>
                <a:tc>
                  <a:txBody>
                    <a:bodyPr/>
                    <a:lstStyle/>
                    <a:p>
                      <a:pPr marL="0" marR="0" lvl="0" indent="0" algn="l" rtl="0">
                        <a:spcBef>
                          <a:spcPts val="0"/>
                        </a:spcBef>
                        <a:spcAft>
                          <a:spcPts val="0"/>
                        </a:spcAft>
                        <a:buNone/>
                      </a:pPr>
                      <a:r>
                        <a:rPr lang="en-US" sz="1600"/>
                        <a:t>ECONOMIC (growth, inflation, interest rates etc.)</a:t>
                      </a:r>
                      <a:endParaRPr/>
                    </a:p>
                  </a:txBody>
                  <a:tcPr marL="91450" marR="91450" marT="45725" marB="45725"/>
                </a:tc>
                <a:tc>
                  <a:txBody>
                    <a:bodyPr/>
                    <a:lstStyle/>
                    <a:p>
                      <a:pPr marL="0" marR="0" lvl="0" indent="0" algn="l" rtl="0">
                        <a:spcBef>
                          <a:spcPts val="0"/>
                        </a:spcBef>
                        <a:spcAft>
                          <a:spcPts val="0"/>
                        </a:spcAft>
                        <a:buNone/>
                      </a:pPr>
                      <a:r>
                        <a:rPr lang="en-US" sz="1600"/>
                        <a:t>SOCIAL ( behavior changes, buying patterns)</a:t>
                      </a:r>
                      <a:endParaRPr/>
                    </a:p>
                  </a:txBody>
                  <a:tcPr marL="91450" marR="91450" marT="45725" marB="45725"/>
                </a:tc>
                <a:tc>
                  <a:txBody>
                    <a:bodyPr/>
                    <a:lstStyle/>
                    <a:p>
                      <a:pPr marL="0" marR="0" lvl="0" indent="0" algn="l" rtl="0">
                        <a:spcBef>
                          <a:spcPts val="0"/>
                        </a:spcBef>
                        <a:spcAft>
                          <a:spcPts val="0"/>
                        </a:spcAft>
                        <a:buNone/>
                      </a:pPr>
                      <a:r>
                        <a:rPr lang="en-US" sz="1600"/>
                        <a:t>TECHNICAL (R&amp;D, automation, digitization)</a:t>
                      </a:r>
                      <a:endParaRPr sz="1600"/>
                    </a:p>
                  </a:txBody>
                  <a:tcPr marL="91450" marR="91450" marT="45725" marB="45725"/>
                </a:tc>
                <a:tc>
                  <a:txBody>
                    <a:bodyPr/>
                    <a:lstStyle/>
                    <a:p>
                      <a:pPr marL="0" marR="0" lvl="0" indent="0" algn="l" rtl="0">
                        <a:spcBef>
                          <a:spcPts val="0"/>
                        </a:spcBef>
                        <a:spcAft>
                          <a:spcPts val="0"/>
                        </a:spcAft>
                        <a:buNone/>
                      </a:pPr>
                      <a:r>
                        <a:rPr lang="en-US" sz="1600"/>
                        <a:t>ENVIRONMENTAL (ecological &amp; environmental changes)</a:t>
                      </a:r>
                      <a:endParaRPr sz="1600"/>
                    </a:p>
                  </a:txBody>
                  <a:tcPr marL="91450" marR="91450" marT="45725" marB="45725"/>
                </a:tc>
                <a:extLst>
                  <a:ext uri="{0D108BD9-81ED-4DB2-BD59-A6C34878D82A}">
                    <a16:rowId xmlns:a16="http://schemas.microsoft.com/office/drawing/2014/main" val="10000"/>
                  </a:ext>
                </a:extLst>
              </a:tr>
              <a:tr h="2276300">
                <a:tc>
                  <a:txBody>
                    <a:bodyPr/>
                    <a:lstStyle/>
                    <a:p>
                      <a:pPr marL="0" marR="0" lvl="0" indent="0" algn="l" rtl="0">
                        <a:spcBef>
                          <a:spcPts val="0"/>
                        </a:spcBef>
                        <a:spcAft>
                          <a:spcPts val="0"/>
                        </a:spcAft>
                        <a:buNone/>
                      </a:pPr>
                      <a:r>
                        <a:rPr lang="en-US" sz="1800" b="1"/>
                        <a:t>Favorable</a:t>
                      </a:r>
                      <a:endParaRPr/>
                    </a:p>
                    <a:p>
                      <a:pPr marL="0" marR="0" lvl="0" indent="0" algn="l" rtl="0">
                        <a:spcBef>
                          <a:spcPts val="0"/>
                        </a:spcBef>
                        <a:spcAft>
                          <a:spcPts val="0"/>
                        </a:spcAft>
                        <a:buNone/>
                      </a:pPr>
                      <a:endParaRPr sz="1800" b="1"/>
                    </a:p>
                    <a:p>
                      <a:pPr marL="0" marR="0" lvl="0" indent="0" algn="l" rtl="0">
                        <a:spcBef>
                          <a:spcPts val="0"/>
                        </a:spcBef>
                        <a:spcAft>
                          <a:spcPts val="0"/>
                        </a:spcAft>
                        <a:buNone/>
                      </a:pPr>
                      <a:endParaRPr sz="1800" b="1"/>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Licences</a:t>
                      </a:r>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Taxations</a:t>
                      </a:r>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Calibri"/>
                          <a:ea typeface="Calibri"/>
                          <a:cs typeface="Calibri"/>
                          <a:sym typeface="Calibri"/>
                        </a:rPr>
                        <a:t>Documentation</a:t>
                      </a:r>
                      <a:endParaRPr/>
                    </a:p>
                    <a:p>
                      <a:pPr marL="0" marR="0" lvl="0" indent="0" algn="l" rtl="0">
                        <a:spcBef>
                          <a:spcPts val="0"/>
                        </a:spcBef>
                        <a:spcAft>
                          <a:spcPts val="0"/>
                        </a:spcAft>
                        <a:buNone/>
                      </a:pPr>
                      <a:r>
                        <a:rPr lang="en-US" sz="1800" b="0"/>
                        <a:t/>
                      </a:r>
                      <a:br>
                        <a:rPr lang="en-US" sz="1800" b="0"/>
                      </a:b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Government is giving incentive to startups.</a:t>
                      </a:r>
                      <a:endParaRPr sz="1800" b="0"/>
                    </a:p>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Financial incentives</a:t>
                      </a:r>
                      <a:endParaRPr/>
                    </a:p>
                    <a:p>
                      <a:pPr marL="0" marR="0" lvl="0" indent="0" algn="l" rtl="0">
                        <a:spcBef>
                          <a:spcPts val="0"/>
                        </a:spcBef>
                        <a:spcAft>
                          <a:spcPts val="0"/>
                        </a:spcAft>
                        <a:buNone/>
                      </a:pPr>
                      <a:r>
                        <a:rPr lang="en-US" sz="1800" b="0"/>
                        <a:t/>
                      </a:r>
                      <a:br>
                        <a:rPr lang="en-US" sz="1800" b="0"/>
                      </a:b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High population hence more requirement of road safety equipments</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New technologies are being proposed </a:t>
                      </a:r>
                      <a:endParaRPr sz="1800" b="0"/>
                    </a:p>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E.G. Encouraging application of intelligent transport</a:t>
                      </a:r>
                      <a:endParaRPr sz="1800" b="0"/>
                    </a:p>
                    <a:p>
                      <a:pPr marL="0" marR="0" lvl="0" indent="0" algn="l" rtl="0">
                        <a:spcBef>
                          <a:spcPts val="0"/>
                        </a:spcBef>
                        <a:spcAft>
                          <a:spcPts val="0"/>
                        </a:spcAft>
                        <a:buNone/>
                      </a:pPr>
                      <a:r>
                        <a:rPr lang="en-US" sz="1800"/>
                        <a:t/>
                      </a:r>
                      <a:br>
                        <a:rPr lang="en-US" sz="1800"/>
                      </a:b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Recycled plastic</a:t>
                      </a:r>
                      <a:endParaRPr sz="1800" b="0"/>
                    </a:p>
                    <a:p>
                      <a:pPr marL="0" marR="0" lvl="0" indent="0" algn="l" rtl="0">
                        <a:spcBef>
                          <a:spcPts val="0"/>
                        </a:spcBef>
                        <a:spcAft>
                          <a:spcPts val="0"/>
                        </a:spcAft>
                        <a:buNone/>
                      </a:pPr>
                      <a:r>
                        <a:rPr lang="en-US" sz="1800"/>
                        <a:t/>
                      </a:r>
                      <a:br>
                        <a:rPr lang="en-US" sz="1800"/>
                      </a:br>
                      <a:endParaRPr sz="1800"/>
                    </a:p>
                  </a:txBody>
                  <a:tcPr marL="91450" marR="91450" marT="45725" marB="45725"/>
                </a:tc>
                <a:extLst>
                  <a:ext uri="{0D108BD9-81ED-4DB2-BD59-A6C34878D82A}">
                    <a16:rowId xmlns:a16="http://schemas.microsoft.com/office/drawing/2014/main" val="10001"/>
                  </a:ext>
                </a:extLst>
              </a:tr>
              <a:tr h="2276300">
                <a:tc>
                  <a:txBody>
                    <a:bodyPr/>
                    <a:lstStyle/>
                    <a:p>
                      <a:pPr marL="0" marR="0" lvl="0" indent="0" algn="l" rtl="0">
                        <a:spcBef>
                          <a:spcPts val="0"/>
                        </a:spcBef>
                        <a:spcAft>
                          <a:spcPts val="0"/>
                        </a:spcAft>
                        <a:buNone/>
                      </a:pPr>
                      <a:r>
                        <a:rPr lang="en-US" sz="1800" b="1"/>
                        <a:t>Unfavorable</a:t>
                      </a:r>
                      <a:endParaRPr/>
                    </a:p>
                    <a:p>
                      <a:pPr marL="0" marR="0" lvl="0" indent="0" algn="l" rtl="0">
                        <a:spcBef>
                          <a:spcPts val="0"/>
                        </a:spcBef>
                        <a:spcAft>
                          <a:spcPts val="0"/>
                        </a:spcAft>
                        <a:buNone/>
                      </a:pPr>
                      <a:endParaRPr sz="1800" b="1"/>
                    </a:p>
                    <a:p>
                      <a:pPr marL="0" marR="0" lvl="0" indent="0" algn="l" rtl="0">
                        <a:spcBef>
                          <a:spcPts val="0"/>
                        </a:spcBef>
                        <a:spcAft>
                          <a:spcPts val="0"/>
                        </a:spcAft>
                        <a:buNone/>
                      </a:pPr>
                      <a:endParaRPr sz="1800" b="1"/>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Risk of governmental intervention</a:t>
                      </a:r>
                      <a:endParaRPr/>
                    </a:p>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Corruption </a:t>
                      </a:r>
                      <a:endParaRPr/>
                    </a:p>
                    <a:p>
                      <a:pPr marL="0" marR="0" lvl="0" indent="0" algn="l" rtl="0">
                        <a:spcBef>
                          <a:spcPts val="0"/>
                        </a:spcBef>
                        <a:spcAft>
                          <a:spcPts val="0"/>
                        </a:spcAft>
                        <a:buNone/>
                      </a:pPr>
                      <a:r>
                        <a:rPr lang="en-US" sz="1800" b="0"/>
                        <a:t/>
                      </a:r>
                      <a:br>
                        <a:rPr lang="en-US" sz="1800" b="0"/>
                      </a:b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Fluctuations in input prices and market demand</a:t>
                      </a:r>
                      <a:endParaRPr sz="1800" b="0"/>
                    </a:p>
                    <a:p>
                      <a:pPr marL="0" marR="0" lvl="0" indent="0" algn="l" rtl="0">
                        <a:spcBef>
                          <a:spcPts val="0"/>
                        </a:spcBef>
                        <a:spcAft>
                          <a:spcPts val="0"/>
                        </a:spcAft>
                        <a:buNone/>
                      </a:pPr>
                      <a:r>
                        <a:rPr lang="en-US" sz="1800"/>
                        <a:t/>
                      </a:r>
                      <a:br>
                        <a:rPr lang="en-US" sz="1800"/>
                      </a:b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a:t>
                      </a:r>
                      <a:endParaRPr sz="1800" b="0"/>
                    </a:p>
                    <a:p>
                      <a:pPr marL="0" marR="0" lvl="0" indent="0" algn="l" rtl="0">
                        <a:spcBef>
                          <a:spcPts val="0"/>
                        </a:spcBef>
                        <a:spcAft>
                          <a:spcPts val="0"/>
                        </a:spcAft>
                        <a:buNone/>
                      </a:pPr>
                      <a:r>
                        <a:rPr lang="en-US" sz="1800"/>
                        <a:t/>
                      </a:r>
                      <a:br>
                        <a:rPr lang="en-US" sz="1800"/>
                      </a:b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a:t>
                      </a:r>
                      <a:endParaRPr sz="1800" b="0"/>
                    </a:p>
                    <a:p>
                      <a:pPr marL="0" marR="0" lvl="0" indent="0" algn="l" rtl="0">
                        <a:spcBef>
                          <a:spcPts val="0"/>
                        </a:spcBef>
                        <a:spcAft>
                          <a:spcPts val="0"/>
                        </a:spcAft>
                        <a:buNone/>
                      </a:pPr>
                      <a:r>
                        <a:rPr lang="en-US" sz="1800"/>
                        <a:t/>
                      </a:r>
                      <a:br>
                        <a:rPr lang="en-US" sz="1800"/>
                      </a:b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Usage of plastic</a:t>
                      </a:r>
                      <a:endParaRPr sz="1800" b="0"/>
                    </a:p>
                    <a:p>
                      <a:pPr marL="0" marR="0" lvl="0" indent="0" algn="l" rtl="0">
                        <a:spcBef>
                          <a:spcPts val="0"/>
                        </a:spcBef>
                        <a:spcAft>
                          <a:spcPts val="0"/>
                        </a:spcAft>
                        <a:buNone/>
                      </a:pPr>
                      <a:r>
                        <a:rPr lang="en-US" sz="1800" b="0"/>
                        <a:t/>
                      </a:r>
                      <a:br>
                        <a:rPr lang="en-US" sz="1800" b="0"/>
                      </a:br>
                      <a:endParaRPr sz="180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1504</Words>
  <Application>Microsoft Office PowerPoint</Application>
  <PresentationFormat>Widescreen</PresentationFormat>
  <Paragraphs>353</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Libre Franklin</vt:lpstr>
      <vt:lpstr>Arial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modified xsi:type="dcterms:W3CDTF">2021-10-19T06:04:33Z</dcterms:modified>
</cp:coreProperties>
</file>