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76" r:id="rId6"/>
    <p:sldId id="275" r:id="rId7"/>
    <p:sldId id="261" r:id="rId8"/>
    <p:sldId id="263" r:id="rId9"/>
    <p:sldId id="262" r:id="rId10"/>
    <p:sldId id="269" r:id="rId11"/>
    <p:sldId id="278" r:id="rId12"/>
    <p:sldId id="277" r:id="rId13"/>
    <p:sldId id="265" r:id="rId14"/>
    <p:sldId id="266" r:id="rId15"/>
    <p:sldId id="279" r:id="rId16"/>
    <p:sldId id="287" r:id="rId17"/>
    <p:sldId id="288" r:id="rId18"/>
    <p:sldId id="280" r:id="rId19"/>
    <p:sldId id="282" r:id="rId20"/>
    <p:sldId id="283" r:id="rId21"/>
    <p:sldId id="284" r:id="rId22"/>
    <p:sldId id="272" r:id="rId2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30A46-838F-4C0C-B4E0-AD212C25D00D}" type="datetimeFigureOut">
              <a:rPr lang="en-IN" smtClean="0"/>
              <a:t>19-10-2021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67D4B-86D9-466F-B3C9-3FD8CEF9828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366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408389" y="544585"/>
            <a:ext cx="10848959" cy="4600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0814" y="5220035"/>
            <a:ext cx="10744199" cy="48958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109411" y="5571067"/>
            <a:ext cx="906780" cy="4025900"/>
          </a:xfrm>
          <a:custGeom>
            <a:avLst/>
            <a:gdLst/>
            <a:ahLst/>
            <a:cxnLst/>
            <a:rect l="l" t="t" r="r" b="b"/>
            <a:pathLst>
              <a:path w="906779" h="4025900">
                <a:moveTo>
                  <a:pt x="906306" y="4009267"/>
                </a:moveTo>
                <a:lnTo>
                  <a:pt x="77788" y="4025342"/>
                </a:lnTo>
                <a:lnTo>
                  <a:pt x="0" y="16074"/>
                </a:lnTo>
                <a:lnTo>
                  <a:pt x="828518" y="0"/>
                </a:lnTo>
                <a:lnTo>
                  <a:pt x="906306" y="4009267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6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3116" y="1617131"/>
            <a:ext cx="8462010" cy="110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9372" y="2960357"/>
            <a:ext cx="16489255" cy="5559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7188" y="2963539"/>
            <a:ext cx="9994611" cy="1613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400" spc="47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F</a:t>
            </a:r>
            <a:r>
              <a:rPr sz="10400" spc="46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OO</a:t>
            </a:r>
            <a:r>
              <a:rPr sz="10400" spc="47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D</a:t>
            </a:r>
            <a:r>
              <a:rPr sz="10400" spc="46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E</a:t>
            </a:r>
            <a:r>
              <a:rPr sz="10400" spc="104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A</a:t>
            </a:r>
            <a:r>
              <a:rPr sz="10400" spc="46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S</a:t>
            </a:r>
            <a:r>
              <a:rPr sz="10400" spc="1050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Z</a:t>
            </a:r>
            <a:r>
              <a:rPr sz="10400" spc="1155" dirty="0">
                <a:solidFill>
                  <a:srgbClr val="F7F5F5"/>
                </a:solidFill>
                <a:latin typeface="Arial Black" panose="020B0A04020102020204" pitchFamily="34" charset="0"/>
                <a:cs typeface="Arial"/>
              </a:rPr>
              <a:t>Z</a:t>
            </a:r>
            <a:endParaRPr sz="10400" dirty="0">
              <a:latin typeface="Arial Black" panose="020B0A04020102020204" pitchFamily="34" charset="0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0943" y="4675628"/>
            <a:ext cx="5544963" cy="605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sz="3600" b="1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deliver good health</a:t>
            </a:r>
          </a:p>
        </p:txBody>
      </p:sp>
      <p:sp>
        <p:nvSpPr>
          <p:cNvPr id="5" name="object 5"/>
          <p:cNvSpPr/>
          <p:nvPr/>
        </p:nvSpPr>
        <p:spPr>
          <a:xfrm>
            <a:off x="1524000" y="6591300"/>
            <a:ext cx="4953000" cy="3699164"/>
          </a:xfrm>
          <a:custGeom>
            <a:avLst/>
            <a:gdLst/>
            <a:ahLst/>
            <a:cxnLst/>
            <a:rect l="l" t="t" r="r" b="b"/>
            <a:pathLst>
              <a:path w="1381125" h="2200275">
                <a:moveTo>
                  <a:pt x="1381125" y="2200275"/>
                </a:moveTo>
                <a:lnTo>
                  <a:pt x="0" y="2200275"/>
                </a:lnTo>
                <a:lnTo>
                  <a:pt x="0" y="0"/>
                </a:lnTo>
                <a:lnTo>
                  <a:pt x="1381125" y="0"/>
                </a:lnTo>
                <a:lnTo>
                  <a:pt x="1381125" y="2200275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37687" y="965"/>
            <a:ext cx="2752725" cy="695325"/>
          </a:xfrm>
          <a:custGeom>
            <a:avLst/>
            <a:gdLst/>
            <a:ahLst/>
            <a:cxnLst/>
            <a:rect l="l" t="t" r="r" b="b"/>
            <a:pathLst>
              <a:path w="2752725" h="695325">
                <a:moveTo>
                  <a:pt x="466131" y="695324"/>
                </a:moveTo>
                <a:lnTo>
                  <a:pt x="0" y="695324"/>
                </a:lnTo>
                <a:lnTo>
                  <a:pt x="744073" y="0"/>
                </a:lnTo>
                <a:lnTo>
                  <a:pt x="1210205" y="0"/>
                </a:lnTo>
                <a:lnTo>
                  <a:pt x="466131" y="695324"/>
                </a:lnTo>
                <a:close/>
              </a:path>
              <a:path w="2752725" h="695325">
                <a:moveTo>
                  <a:pt x="1237227" y="695324"/>
                </a:moveTo>
                <a:lnTo>
                  <a:pt x="771095" y="695324"/>
                </a:lnTo>
                <a:lnTo>
                  <a:pt x="1515169" y="0"/>
                </a:lnTo>
                <a:lnTo>
                  <a:pt x="1981301" y="0"/>
                </a:lnTo>
                <a:lnTo>
                  <a:pt x="1237227" y="695324"/>
                </a:lnTo>
                <a:close/>
              </a:path>
              <a:path w="2752725" h="695325">
                <a:moveTo>
                  <a:pt x="2008323" y="695324"/>
                </a:moveTo>
                <a:lnTo>
                  <a:pt x="1542191" y="695324"/>
                </a:lnTo>
                <a:lnTo>
                  <a:pt x="2286265" y="0"/>
                </a:lnTo>
                <a:lnTo>
                  <a:pt x="2752396" y="0"/>
                </a:lnTo>
                <a:lnTo>
                  <a:pt x="2008323" y="695324"/>
                </a:lnTo>
                <a:close/>
              </a:path>
            </a:pathLst>
          </a:custGeom>
          <a:solidFill>
            <a:srgbClr val="F7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1113" y="1771300"/>
            <a:ext cx="6296009" cy="7019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FC555B-2AD0-4FCB-A452-3787A8FA27FE}"/>
              </a:ext>
            </a:extLst>
          </p:cNvPr>
          <p:cNvSpPr txBox="1"/>
          <p:nvPr/>
        </p:nvSpPr>
        <p:spPr>
          <a:xfrm>
            <a:off x="1524000" y="6748857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>
                <a:solidFill>
                  <a:schemeClr val="bg1"/>
                </a:solidFill>
              </a:rPr>
              <a:t>ARCHIT NAMDEO</a:t>
            </a:r>
          </a:p>
          <a:p>
            <a:r>
              <a:rPr lang="en-IN" sz="2600" dirty="0">
                <a:solidFill>
                  <a:schemeClr val="bg1"/>
                </a:solidFill>
              </a:rPr>
              <a:t>GARGI MANGAL</a:t>
            </a:r>
          </a:p>
          <a:p>
            <a:r>
              <a:rPr lang="en-IN" sz="2600" dirty="0">
                <a:solidFill>
                  <a:schemeClr val="bg1"/>
                </a:solidFill>
              </a:rPr>
              <a:t>GARV JAIN</a:t>
            </a:r>
          </a:p>
          <a:p>
            <a:r>
              <a:rPr lang="en-IN" sz="2600" dirty="0">
                <a:solidFill>
                  <a:schemeClr val="bg1"/>
                </a:solidFill>
              </a:rPr>
              <a:t>GOURANGI AGARWAL</a:t>
            </a:r>
          </a:p>
          <a:p>
            <a:r>
              <a:rPr lang="en-IN" sz="2600" dirty="0">
                <a:solidFill>
                  <a:schemeClr val="bg1"/>
                </a:solidFill>
              </a:rPr>
              <a:t>MANSI JAIN</a:t>
            </a:r>
          </a:p>
          <a:p>
            <a:r>
              <a:rPr lang="en-IN" sz="2600" dirty="0">
                <a:solidFill>
                  <a:schemeClr val="bg1"/>
                </a:solidFill>
              </a:rPr>
              <a:t>NIKHIL TAKKAR</a:t>
            </a:r>
          </a:p>
          <a:p>
            <a:r>
              <a:rPr lang="en-IN" sz="2600" dirty="0">
                <a:solidFill>
                  <a:schemeClr val="bg1"/>
                </a:solidFill>
              </a:rPr>
              <a:t>NIMISHA AGRAWAL</a:t>
            </a:r>
          </a:p>
          <a:p>
            <a:r>
              <a:rPr lang="en-IN" sz="2600" dirty="0">
                <a:solidFill>
                  <a:schemeClr val="bg1"/>
                </a:solidFill>
              </a:rPr>
              <a:t>PARIDHI GARG</a:t>
            </a:r>
          </a:p>
          <a:p>
            <a:endParaRPr lang="en-IN" sz="2600" dirty="0">
              <a:solidFill>
                <a:schemeClr val="bg1"/>
              </a:solidFill>
            </a:endParaRPr>
          </a:p>
          <a:p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D655F-A137-44A7-BC94-AB5319C2D92C}"/>
              </a:ext>
            </a:extLst>
          </p:cNvPr>
          <p:cNvSpPr txBox="1"/>
          <p:nvPr/>
        </p:nvSpPr>
        <p:spPr>
          <a:xfrm>
            <a:off x="4694296" y="6748857"/>
            <a:ext cx="27694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600" dirty="0">
                <a:solidFill>
                  <a:schemeClr val="bg1"/>
                </a:solidFill>
              </a:rPr>
              <a:t>20DM041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20DM077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20DM078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20DM080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20DM115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20DM143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20DM144</a:t>
            </a:r>
          </a:p>
          <a:p>
            <a:r>
              <a:rPr lang="en-IN" sz="2600" dirty="0">
                <a:solidFill>
                  <a:schemeClr val="bg1"/>
                </a:solidFill>
              </a:rPr>
              <a:t>20DM148</a:t>
            </a:r>
          </a:p>
          <a:p>
            <a:endParaRPr lang="en-IN" sz="2600" dirty="0">
              <a:solidFill>
                <a:schemeClr val="bg1"/>
              </a:solidFill>
            </a:endParaRPr>
          </a:p>
          <a:p>
            <a:endParaRPr lang="en-IN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28700" y="1116633"/>
            <a:ext cx="8115300" cy="8229600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39084" y="7108504"/>
            <a:ext cx="1019175" cy="1885950"/>
          </a:xfrm>
          <a:custGeom>
            <a:avLst/>
            <a:gdLst/>
            <a:ahLst/>
            <a:cxnLst/>
            <a:rect l="l" t="t" r="r" b="b"/>
            <a:pathLst>
              <a:path w="1019175" h="1885950">
                <a:moveTo>
                  <a:pt x="1019175" y="1885949"/>
                </a:moveTo>
                <a:lnTo>
                  <a:pt x="0" y="1885949"/>
                </a:lnTo>
                <a:lnTo>
                  <a:pt x="0" y="0"/>
                </a:lnTo>
                <a:lnTo>
                  <a:pt x="1019175" y="0"/>
                </a:lnTo>
                <a:lnTo>
                  <a:pt x="1019175" y="1885949"/>
                </a:lnTo>
                <a:close/>
              </a:path>
            </a:pathLst>
          </a:custGeom>
          <a:solidFill>
            <a:srgbClr val="F7F5F5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0"/>
            <a:ext cx="2687283" cy="628664"/>
          </a:xfrm>
          <a:custGeom>
            <a:avLst/>
            <a:gdLst/>
            <a:ahLst/>
            <a:cxnLst/>
            <a:rect l="l" t="t" r="r" b="b"/>
            <a:pathLst>
              <a:path w="2348865" h="342900">
                <a:moveTo>
                  <a:pt x="459985" y="342390"/>
                </a:moveTo>
                <a:lnTo>
                  <a:pt x="0" y="342390"/>
                </a:lnTo>
                <a:lnTo>
                  <a:pt x="366586" y="0"/>
                </a:lnTo>
                <a:lnTo>
                  <a:pt x="826571" y="0"/>
                </a:lnTo>
                <a:lnTo>
                  <a:pt x="459985" y="342390"/>
                </a:lnTo>
                <a:close/>
              </a:path>
              <a:path w="2348865" h="342900">
                <a:moveTo>
                  <a:pt x="1220913" y="342390"/>
                </a:moveTo>
                <a:lnTo>
                  <a:pt x="760928" y="342390"/>
                </a:lnTo>
                <a:lnTo>
                  <a:pt x="1127514" y="0"/>
                </a:lnTo>
                <a:lnTo>
                  <a:pt x="1587499" y="0"/>
                </a:lnTo>
                <a:lnTo>
                  <a:pt x="1220913" y="342390"/>
                </a:lnTo>
                <a:close/>
              </a:path>
              <a:path w="2348865" h="342900">
                <a:moveTo>
                  <a:pt x="1981841" y="342390"/>
                </a:moveTo>
                <a:lnTo>
                  <a:pt x="1521856" y="342390"/>
                </a:lnTo>
                <a:lnTo>
                  <a:pt x="1888442" y="0"/>
                </a:lnTo>
                <a:lnTo>
                  <a:pt x="2348427" y="0"/>
                </a:lnTo>
                <a:lnTo>
                  <a:pt x="1981841" y="342390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95275" y="3383584"/>
            <a:ext cx="3305189" cy="184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48005" y="4308652"/>
            <a:ext cx="2381249" cy="3095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07648" y="5439933"/>
            <a:ext cx="3952889" cy="2219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505571" y="7800654"/>
            <a:ext cx="5181599" cy="23812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21558" y="1371599"/>
            <a:ext cx="7642831" cy="74866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75590" indent="-263525">
              <a:lnSpc>
                <a:spcPct val="100000"/>
              </a:lnSpc>
              <a:spcBef>
                <a:spcPts val="7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Content marketing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Highly targeted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advertising</a:t>
            </a:r>
            <a:endParaRPr sz="3200" dirty="0">
              <a:latin typeface="Arial Black"/>
              <a:cs typeface="Arial Black"/>
            </a:endParaRP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Developing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business partnerships</a:t>
            </a:r>
            <a:endParaRPr sz="3200" dirty="0">
              <a:latin typeface="Arial Black"/>
              <a:cs typeface="Arial Black"/>
            </a:endParaRP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Create a lead generating site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Focus on benefits over features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Be  present on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social media</a:t>
            </a:r>
            <a:endParaRPr sz="3200" dirty="0">
              <a:latin typeface="Arial Black"/>
              <a:cs typeface="Arial Black"/>
            </a:endParaRP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Offer deals and promotions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Run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giveaways</a:t>
            </a:r>
            <a:endParaRPr sz="3200" dirty="0">
              <a:latin typeface="Arial Black"/>
              <a:cs typeface="Arial Black"/>
            </a:endParaRP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Showcase testimonials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Keep track of the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competition</a:t>
            </a:r>
            <a:endParaRPr sz="3200" dirty="0">
              <a:latin typeface="Arial Black"/>
              <a:cs typeface="Arial Black"/>
            </a:endParaRP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Ask for referrals</a:t>
            </a:r>
          </a:p>
          <a:p>
            <a:pPr marL="275590" indent="-263525">
              <a:lnSpc>
                <a:spcPct val="100000"/>
              </a:lnSpc>
              <a:spcBef>
                <a:spcPts val="660"/>
              </a:spcBef>
              <a:buChar char="•"/>
              <a:tabLst>
                <a:tab pos="276225" algn="l"/>
              </a:tabLst>
            </a:pPr>
            <a:r>
              <a:rPr sz="3200" dirty="0">
                <a:latin typeface="Arial Black"/>
                <a:cs typeface="Arial Black"/>
              </a:rPr>
              <a:t>Make sure your </a:t>
            </a:r>
            <a:r>
              <a:rPr sz="3200" dirty="0">
                <a:solidFill>
                  <a:srgbClr val="0048CC"/>
                </a:solidFill>
                <a:latin typeface="Arial Black"/>
                <a:cs typeface="Arial Black"/>
              </a:rPr>
              <a:t>SEO </a:t>
            </a:r>
            <a:r>
              <a:rPr sz="3200" dirty="0">
                <a:latin typeface="Arial Black"/>
                <a:cs typeface="Arial Black"/>
              </a:rPr>
              <a:t>is up to date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403506" y="882977"/>
            <a:ext cx="6732094" cy="2072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97865">
              <a:lnSpc>
                <a:spcPct val="108000"/>
              </a:lnSpc>
              <a:spcBef>
                <a:spcPts val="100"/>
              </a:spcBef>
            </a:pPr>
            <a:r>
              <a:rPr sz="6400" spc="29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C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u</a:t>
            </a:r>
            <a:r>
              <a:rPr sz="6400" spc="64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s</a:t>
            </a:r>
            <a:r>
              <a:rPr sz="6400" spc="994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t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o</a:t>
            </a:r>
            <a:r>
              <a:rPr sz="6400" spc="100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m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e</a:t>
            </a:r>
            <a:r>
              <a:rPr sz="6400" spc="63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r  </a:t>
            </a:r>
            <a:r>
              <a:rPr sz="6400" spc="64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A</a:t>
            </a:r>
            <a:r>
              <a:rPr sz="6400" spc="100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c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qui</a:t>
            </a:r>
            <a:r>
              <a:rPr sz="6400" spc="64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s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i</a:t>
            </a:r>
            <a:r>
              <a:rPr sz="6400" spc="994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t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io</a:t>
            </a:r>
            <a:r>
              <a:rPr sz="6400" spc="70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n</a:t>
            </a:r>
            <a:endParaRPr sz="6400" dirty="0">
              <a:latin typeface="Algerian" panose="04020705040A02060702" pitchFamily="82" charset="0"/>
              <a:cs typeface="Aria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AE322B4C-9D04-4AF5-9653-CE1EF038B866}"/>
              </a:ext>
            </a:extLst>
          </p:cNvPr>
          <p:cNvSpPr/>
          <p:nvPr/>
        </p:nvSpPr>
        <p:spPr>
          <a:xfrm>
            <a:off x="13096370" y="3383584"/>
            <a:ext cx="3305189" cy="1847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1D3389A5-508D-4D50-8881-C48586ADE994}"/>
              </a:ext>
            </a:extLst>
          </p:cNvPr>
          <p:cNvSpPr/>
          <p:nvPr/>
        </p:nvSpPr>
        <p:spPr>
          <a:xfrm>
            <a:off x="10649100" y="4308652"/>
            <a:ext cx="2381249" cy="3095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07;p13">
            <a:extLst>
              <a:ext uri="{FF2B5EF4-FFF2-40B4-BE49-F238E27FC236}">
                <a16:creationId xmlns:a16="http://schemas.microsoft.com/office/drawing/2014/main" id="{16361F8D-CE65-4A7F-8345-7B0B176626DD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75000"/>
          </a:blip>
          <a:srcRect/>
          <a:stretch/>
        </p:blipFill>
        <p:spPr>
          <a:xfrm>
            <a:off x="0" y="9145"/>
            <a:ext cx="18288000" cy="13622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562609C-6237-4D8A-93EE-B2679244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995" y="182435"/>
            <a:ext cx="8462010" cy="1015663"/>
          </a:xfrm>
        </p:spPr>
        <p:txBody>
          <a:bodyPr/>
          <a:lstStyle/>
          <a:p>
            <a:pPr algn="ctr"/>
            <a:r>
              <a:rPr lang="en-IN" sz="6600" dirty="0">
                <a:latin typeface="Algerian" panose="04020705040A02060702" pitchFamily="82" charset="0"/>
              </a:rPr>
              <a:t>PESTE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B29424-5274-4431-BFD9-05395DC923C8}"/>
              </a:ext>
            </a:extLst>
          </p:cNvPr>
          <p:cNvSpPr/>
          <p:nvPr/>
        </p:nvSpPr>
        <p:spPr>
          <a:xfrm>
            <a:off x="0" y="2803352"/>
            <a:ext cx="18288000" cy="876512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E75FEC-7391-4FDE-8F6B-E5DB5218BDBE}"/>
              </a:ext>
            </a:extLst>
          </p:cNvPr>
          <p:cNvSpPr txBox="1"/>
          <p:nvPr/>
        </p:nvSpPr>
        <p:spPr>
          <a:xfrm>
            <a:off x="927515" y="301077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E6D80-3AD3-49E6-9F34-0FCF11446EB9}"/>
              </a:ext>
            </a:extLst>
          </p:cNvPr>
          <p:cNvSpPr txBox="1"/>
          <p:nvPr/>
        </p:nvSpPr>
        <p:spPr>
          <a:xfrm>
            <a:off x="15091959" y="3021383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743F0-F952-44D9-8201-856B2D56F7AE}"/>
              </a:ext>
            </a:extLst>
          </p:cNvPr>
          <p:cNvSpPr txBox="1"/>
          <p:nvPr/>
        </p:nvSpPr>
        <p:spPr>
          <a:xfrm>
            <a:off x="11421282" y="302138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E4020-F753-409B-8A70-194677AB96D7}"/>
              </a:ext>
            </a:extLst>
          </p:cNvPr>
          <p:cNvSpPr txBox="1"/>
          <p:nvPr/>
        </p:nvSpPr>
        <p:spPr>
          <a:xfrm>
            <a:off x="8380573" y="300428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37E2F6-5449-4CCE-984E-539D669E6F35}"/>
              </a:ext>
            </a:extLst>
          </p:cNvPr>
          <p:cNvSpPr txBox="1"/>
          <p:nvPr/>
        </p:nvSpPr>
        <p:spPr>
          <a:xfrm>
            <a:off x="4673838" y="3004284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2173E6-E0BC-48B6-8ED0-CB557BC03209}"/>
              </a:ext>
            </a:extLst>
          </p:cNvPr>
          <p:cNvSpPr txBox="1"/>
          <p:nvPr/>
        </p:nvSpPr>
        <p:spPr>
          <a:xfrm>
            <a:off x="15505530" y="7128100"/>
            <a:ext cx="2570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/>
              <a:t>Reduced food waste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EEBF44-AA3A-4F20-8AB4-4EDBBECE7114}"/>
              </a:ext>
            </a:extLst>
          </p:cNvPr>
          <p:cNvSpPr/>
          <p:nvPr/>
        </p:nvSpPr>
        <p:spPr>
          <a:xfrm>
            <a:off x="3800827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77F933-A2A1-4CB6-8C0C-E6AF40FA4928}"/>
              </a:ext>
            </a:extLst>
          </p:cNvPr>
          <p:cNvSpPr/>
          <p:nvPr/>
        </p:nvSpPr>
        <p:spPr>
          <a:xfrm>
            <a:off x="173161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DA7B2AF-0814-4227-ACA8-AB88D549B4F1}"/>
              </a:ext>
            </a:extLst>
          </p:cNvPr>
          <p:cNvSpPr/>
          <p:nvPr/>
        </p:nvSpPr>
        <p:spPr>
          <a:xfrm>
            <a:off x="7452112" y="4366597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CF15C0-7417-4DE5-A4BF-C901F887844B}"/>
              </a:ext>
            </a:extLst>
          </p:cNvPr>
          <p:cNvSpPr/>
          <p:nvPr/>
        </p:nvSpPr>
        <p:spPr>
          <a:xfrm>
            <a:off x="14745878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5C643F-1773-4546-8ADD-E24F173DA7C0}"/>
              </a:ext>
            </a:extLst>
          </p:cNvPr>
          <p:cNvSpPr/>
          <p:nvPr/>
        </p:nvSpPr>
        <p:spPr>
          <a:xfrm>
            <a:off x="11186691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2D1462F-E59F-4061-B2EE-F7011008A787}"/>
              </a:ext>
            </a:extLst>
          </p:cNvPr>
          <p:cNvSpPr/>
          <p:nvPr/>
        </p:nvSpPr>
        <p:spPr>
          <a:xfrm>
            <a:off x="14754683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9A6F6F-F307-42CD-8DDE-CE8FF3D4C738}"/>
              </a:ext>
            </a:extLst>
          </p:cNvPr>
          <p:cNvSpPr/>
          <p:nvPr/>
        </p:nvSpPr>
        <p:spPr>
          <a:xfrm>
            <a:off x="11103398" y="4363133"/>
            <a:ext cx="3358486" cy="45524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32B1D0-4849-42E0-99A8-957C7A41D80E}"/>
              </a:ext>
            </a:extLst>
          </p:cNvPr>
          <p:cNvSpPr txBox="1"/>
          <p:nvPr/>
        </p:nvSpPr>
        <p:spPr>
          <a:xfrm>
            <a:off x="3892591" y="5419940"/>
            <a:ext cx="35050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Increased Job Opportunities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Increase in sales of traditional restaurants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Disposable Income</a:t>
            </a:r>
          </a:p>
          <a:p>
            <a:endParaRPr lang="en-IN" sz="2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10C7FA-CC25-4798-AB38-2AE0E9355DAE}"/>
              </a:ext>
            </a:extLst>
          </p:cNvPr>
          <p:cNvSpPr txBox="1"/>
          <p:nvPr/>
        </p:nvSpPr>
        <p:spPr>
          <a:xfrm>
            <a:off x="7467600" y="5604606"/>
            <a:ext cx="3505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Convenient urban life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Impact on public traffic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Promoting healthy life style</a:t>
            </a:r>
          </a:p>
          <a:p>
            <a:endParaRPr lang="en-IN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50565C-D167-4E1F-9377-CC4D19AED3FD}"/>
              </a:ext>
            </a:extLst>
          </p:cNvPr>
          <p:cNvSpPr txBox="1"/>
          <p:nvPr/>
        </p:nvSpPr>
        <p:spPr>
          <a:xfrm>
            <a:off x="11811147" y="6335208"/>
            <a:ext cx="350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Automation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1E78DA-5CCE-48E5-B654-E96025222F0F}"/>
              </a:ext>
            </a:extLst>
          </p:cNvPr>
          <p:cNvSpPr txBox="1"/>
          <p:nvPr/>
        </p:nvSpPr>
        <p:spPr>
          <a:xfrm>
            <a:off x="14820794" y="5458045"/>
            <a:ext cx="35050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Increased carbon footprints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Plastic Waste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Reduced food waste</a:t>
            </a:r>
          </a:p>
          <a:p>
            <a:endParaRPr lang="en-IN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EBA230-6260-4782-BA0E-BA3434A0AF5A}"/>
              </a:ext>
            </a:extLst>
          </p:cNvPr>
          <p:cNvSpPr txBox="1"/>
          <p:nvPr/>
        </p:nvSpPr>
        <p:spPr>
          <a:xfrm>
            <a:off x="195423" y="6566040"/>
            <a:ext cx="350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Policies and Guidelines</a:t>
            </a:r>
          </a:p>
        </p:txBody>
      </p:sp>
    </p:spTree>
    <p:extLst>
      <p:ext uri="{BB962C8B-B14F-4D97-AF65-F5344CB8AC3E}">
        <p14:creationId xmlns:p14="http://schemas.microsoft.com/office/powerpoint/2010/main" val="467519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2"/>
            <a:ext cx="137160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4">
            <a:alphaModFix/>
            <a:biLevel thresh="75000"/>
          </a:blip>
          <a:srcRect/>
          <a:stretch/>
        </p:blipFill>
        <p:spPr>
          <a:xfrm>
            <a:off x="0" y="9145"/>
            <a:ext cx="18288000" cy="136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4635054" y="228602"/>
            <a:ext cx="901789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Algerian" panose="04020705040A02060702" pitchFamily="82" charset="0"/>
                <a:ea typeface="Libre Franklin"/>
                <a:cs typeface="Libre Franklin"/>
                <a:sym typeface="Libre Franklin"/>
              </a:rPr>
              <a:t>Competition Analysis</a:t>
            </a:r>
            <a:endParaRPr sz="6000" dirty="0">
              <a:solidFill>
                <a:schemeClr val="dk1"/>
              </a:solidFill>
              <a:latin typeface="Algerian" panose="04020705040A02060702" pitchFamily="82" charset="0"/>
              <a:ea typeface="Libre Franklin"/>
              <a:cs typeface="Libre Franklin"/>
              <a:sym typeface="Libre Franklin"/>
            </a:endParaRPr>
          </a:p>
        </p:txBody>
      </p:sp>
      <p:graphicFrame>
        <p:nvGraphicFramePr>
          <p:cNvPr id="109" name="Google Shape;109;p13"/>
          <p:cNvGraphicFramePr/>
          <p:nvPr>
            <p:extLst>
              <p:ext uri="{D42A27DB-BD31-4B8C-83A1-F6EECF244321}">
                <p14:modId xmlns:p14="http://schemas.microsoft.com/office/powerpoint/2010/main" val="3878906914"/>
              </p:ext>
            </p:extLst>
          </p:nvPr>
        </p:nvGraphicFramePr>
        <p:xfrm>
          <a:off x="0" y="1380533"/>
          <a:ext cx="18288000" cy="891562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690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sym typeface="Calibri"/>
                        </a:rPr>
                        <a:t>Swiggy</a:t>
                      </a:r>
                      <a:endParaRPr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sym typeface="Calibri"/>
                        </a:rPr>
                        <a:t>Zomato</a:t>
                      </a:r>
                      <a:endParaRPr sz="36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Foodaszz</a:t>
                      </a:r>
                      <a:endParaRPr sz="36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77138" marR="771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76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Strengths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Fast delivery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Trained employees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Multiple acquisitions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Huge customer base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First mover advantage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Tie ups with fssai certified restaurants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Fast delivery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696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Weakness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Target zonal restaurants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Do not show calorie count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Do not show calorie count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700" dirty="0">
                        <a:sym typeface="Calibri"/>
                      </a:endParaRP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Lack of brand awareness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31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/>
                        <a:t>Price Point</a:t>
                      </a:r>
                      <a:endParaRPr sz="2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Commission from restaurants (18-40%) of total order value.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Commission from restaurants(7%) of total order value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14-15 % commission from restaurants</a:t>
                      </a:r>
                    </a:p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2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 dirty="0"/>
                        <a:t>UVP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 anchor="ctr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InstaMart : delivery of grocery and daily essentials within 30-45 minutes.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They provide full information about restaurants from where you want to order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tc>
                  <a:txBody>
                    <a:bodyPr/>
                    <a:lstStyle/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Maintaining food temperature</a:t>
                      </a:r>
                    </a:p>
                    <a:p>
                      <a:pPr marL="457200" marR="0" lvl="0" indent="-4572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700" dirty="0">
                          <a:sym typeface="Calibri"/>
                        </a:rPr>
                        <a:t>Providing calorie count of each food item</a:t>
                      </a:r>
                      <a:endParaRPr sz="27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7138" marR="7713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70419" y="990838"/>
            <a:ext cx="4792345" cy="2025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75" dirty="0">
                <a:solidFill>
                  <a:srgbClr val="F7F5F5"/>
                </a:solidFill>
                <a:latin typeface="Arial"/>
                <a:cs typeface="Arial"/>
              </a:rPr>
              <a:t>Advantage</a:t>
            </a:r>
            <a:r>
              <a:rPr sz="3050" spc="16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3050" spc="360" dirty="0">
                <a:solidFill>
                  <a:srgbClr val="F7F5F5"/>
                </a:solidFill>
                <a:latin typeface="Arial"/>
                <a:cs typeface="Arial"/>
              </a:rPr>
              <a:t>1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850"/>
              </a:spcBef>
            </a:pPr>
            <a:r>
              <a:rPr sz="3600" b="1" dirty="0">
                <a:solidFill>
                  <a:schemeClr val="bg1"/>
                </a:solidFill>
                <a:cs typeface="Mangal" panose="02040503050203030202" pitchFamily="18" charset="0"/>
              </a:rPr>
              <a:t>Packaging: keeping the  food warm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1000" y="3987514"/>
            <a:ext cx="6315024" cy="2072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sz="6400" spc="29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C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o</a:t>
            </a:r>
            <a:r>
              <a:rPr sz="6400" spc="100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m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pe</a:t>
            </a:r>
            <a:r>
              <a:rPr sz="6400" spc="994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t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i</a:t>
            </a:r>
            <a:r>
              <a:rPr sz="6400" spc="994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t</a:t>
            </a:r>
            <a:r>
              <a:rPr sz="6400" spc="64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i</a:t>
            </a:r>
            <a:r>
              <a:rPr sz="6400" spc="64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v</a:t>
            </a:r>
            <a:r>
              <a:rPr sz="6400" spc="47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e  </a:t>
            </a:r>
            <a:r>
              <a:rPr sz="6400" spc="68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Advantages</a:t>
            </a:r>
            <a:endParaRPr sz="6400" dirty="0">
              <a:latin typeface="Algerian" panose="04020705040A02060702" pitchFamily="8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72108" y="5"/>
            <a:ext cx="1266825" cy="1638295"/>
          </a:xfrm>
          <a:custGeom>
            <a:avLst/>
            <a:gdLst/>
            <a:ahLst/>
            <a:cxnLst/>
            <a:rect l="l" t="t" r="r" b="b"/>
            <a:pathLst>
              <a:path w="1266825" h="847725">
                <a:moveTo>
                  <a:pt x="1266825" y="847725"/>
                </a:moveTo>
                <a:lnTo>
                  <a:pt x="0" y="847725"/>
                </a:lnTo>
                <a:lnTo>
                  <a:pt x="0" y="0"/>
                </a:lnTo>
                <a:lnTo>
                  <a:pt x="1266825" y="0"/>
                </a:lnTo>
                <a:lnTo>
                  <a:pt x="1266825" y="847725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573042" y="8746693"/>
            <a:ext cx="685800" cy="510540"/>
            <a:chOff x="16573042" y="8746693"/>
            <a:chExt cx="685800" cy="510540"/>
          </a:xfrm>
        </p:grpSpPr>
        <p:sp>
          <p:nvSpPr>
            <p:cNvPr id="7" name="object 7"/>
            <p:cNvSpPr/>
            <p:nvPr/>
          </p:nvSpPr>
          <p:spPr>
            <a:xfrm>
              <a:off x="16573042" y="8746693"/>
              <a:ext cx="685800" cy="510540"/>
            </a:xfrm>
            <a:custGeom>
              <a:avLst/>
              <a:gdLst/>
              <a:ahLst/>
              <a:cxnLst/>
              <a:rect l="l" t="t" r="r" b="b"/>
              <a:pathLst>
                <a:path w="685800" h="510540">
                  <a:moveTo>
                    <a:pt x="685230" y="510278"/>
                  </a:moveTo>
                  <a:lnTo>
                    <a:pt x="0" y="510278"/>
                  </a:lnTo>
                  <a:lnTo>
                    <a:pt x="0" y="0"/>
                  </a:lnTo>
                  <a:lnTo>
                    <a:pt x="685230" y="0"/>
                  </a:lnTo>
                  <a:lnTo>
                    <a:pt x="685230" y="510278"/>
                  </a:lnTo>
                  <a:close/>
                </a:path>
              </a:pathLst>
            </a:custGeom>
            <a:solidFill>
              <a:srgbClr val="DE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693762" y="8884464"/>
              <a:ext cx="447040" cy="239395"/>
            </a:xfrm>
            <a:custGeom>
              <a:avLst/>
              <a:gdLst/>
              <a:ahLst/>
              <a:cxnLst/>
              <a:rect l="l" t="t" r="r" b="b"/>
              <a:pathLst>
                <a:path w="447040" h="239395">
                  <a:moveTo>
                    <a:pt x="0" y="238866"/>
                  </a:moveTo>
                  <a:lnTo>
                    <a:pt x="0" y="178965"/>
                  </a:lnTo>
                  <a:lnTo>
                    <a:pt x="76901" y="119555"/>
                  </a:lnTo>
                  <a:lnTo>
                    <a:pt x="0" y="59900"/>
                  </a:lnTo>
                  <a:lnTo>
                    <a:pt x="0" y="0"/>
                  </a:lnTo>
                  <a:lnTo>
                    <a:pt x="154047" y="119310"/>
                  </a:lnTo>
                  <a:lnTo>
                    <a:pt x="0" y="238866"/>
                  </a:lnTo>
                  <a:close/>
                </a:path>
                <a:path w="447040" h="239395">
                  <a:moveTo>
                    <a:pt x="146455" y="238866"/>
                  </a:moveTo>
                  <a:lnTo>
                    <a:pt x="146455" y="178965"/>
                  </a:lnTo>
                  <a:lnTo>
                    <a:pt x="223356" y="119555"/>
                  </a:lnTo>
                  <a:lnTo>
                    <a:pt x="146455" y="59900"/>
                  </a:lnTo>
                  <a:lnTo>
                    <a:pt x="146455" y="0"/>
                  </a:lnTo>
                  <a:lnTo>
                    <a:pt x="300503" y="119310"/>
                  </a:lnTo>
                  <a:lnTo>
                    <a:pt x="146455" y="238866"/>
                  </a:lnTo>
                  <a:close/>
                </a:path>
                <a:path w="447040" h="239395">
                  <a:moveTo>
                    <a:pt x="292911" y="238866"/>
                  </a:moveTo>
                  <a:lnTo>
                    <a:pt x="292911" y="178965"/>
                  </a:lnTo>
                  <a:lnTo>
                    <a:pt x="369812" y="119555"/>
                  </a:lnTo>
                  <a:lnTo>
                    <a:pt x="292911" y="59900"/>
                  </a:lnTo>
                  <a:lnTo>
                    <a:pt x="292911" y="0"/>
                  </a:lnTo>
                  <a:lnTo>
                    <a:pt x="446958" y="119310"/>
                  </a:lnTo>
                  <a:lnTo>
                    <a:pt x="292911" y="238866"/>
                  </a:lnTo>
                  <a:close/>
                </a:path>
              </a:pathLst>
            </a:custGeom>
            <a:solidFill>
              <a:srgbClr val="F7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467000" y="9944534"/>
            <a:ext cx="2348865" cy="342900"/>
          </a:xfrm>
          <a:custGeom>
            <a:avLst/>
            <a:gdLst/>
            <a:ahLst/>
            <a:cxnLst/>
            <a:rect l="l" t="t" r="r" b="b"/>
            <a:pathLst>
              <a:path w="2348865" h="342900">
                <a:moveTo>
                  <a:pt x="459985" y="342459"/>
                </a:moveTo>
                <a:lnTo>
                  <a:pt x="0" y="342459"/>
                </a:lnTo>
                <a:lnTo>
                  <a:pt x="366659" y="0"/>
                </a:lnTo>
                <a:lnTo>
                  <a:pt x="826644" y="0"/>
                </a:lnTo>
                <a:lnTo>
                  <a:pt x="459985" y="342459"/>
                </a:lnTo>
                <a:close/>
              </a:path>
              <a:path w="2348865" h="342900">
                <a:moveTo>
                  <a:pt x="1220913" y="342459"/>
                </a:moveTo>
                <a:lnTo>
                  <a:pt x="760928" y="342459"/>
                </a:lnTo>
                <a:lnTo>
                  <a:pt x="1127587" y="0"/>
                </a:lnTo>
                <a:lnTo>
                  <a:pt x="1587572" y="0"/>
                </a:lnTo>
                <a:lnTo>
                  <a:pt x="1220913" y="342459"/>
                </a:lnTo>
                <a:close/>
              </a:path>
              <a:path w="2348865" h="342900">
                <a:moveTo>
                  <a:pt x="1981841" y="342459"/>
                </a:moveTo>
                <a:lnTo>
                  <a:pt x="1521856" y="342459"/>
                </a:lnTo>
                <a:lnTo>
                  <a:pt x="1888515" y="0"/>
                </a:lnTo>
                <a:lnTo>
                  <a:pt x="2348501" y="0"/>
                </a:lnTo>
                <a:lnTo>
                  <a:pt x="1981841" y="342459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995859" y="990838"/>
            <a:ext cx="2985770" cy="137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75" dirty="0">
                <a:solidFill>
                  <a:srgbClr val="F7F5F5"/>
                </a:solidFill>
                <a:latin typeface="Arial"/>
                <a:cs typeface="Arial"/>
              </a:rPr>
              <a:t>Advantage</a:t>
            </a:r>
            <a:r>
              <a:rPr sz="3050" spc="14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3050" spc="360" dirty="0">
                <a:solidFill>
                  <a:srgbClr val="F7F5F5"/>
                </a:solidFill>
                <a:latin typeface="Arial"/>
                <a:cs typeface="Arial"/>
              </a:rPr>
              <a:t>2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850"/>
              </a:spcBef>
            </a:pPr>
            <a:r>
              <a:rPr sz="3600" b="1" dirty="0">
                <a:solidFill>
                  <a:schemeClr val="bg1"/>
                </a:solidFill>
                <a:cs typeface="Mangal" panose="02040503050203030202" pitchFamily="18" charset="0"/>
              </a:rPr>
              <a:t>Fast deliveries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70419" y="4092986"/>
            <a:ext cx="4551045" cy="13779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75" dirty="0">
                <a:solidFill>
                  <a:srgbClr val="F7F5F5"/>
                </a:solidFill>
                <a:latin typeface="Arial"/>
                <a:cs typeface="Arial"/>
              </a:rPr>
              <a:t>Advantage</a:t>
            </a:r>
            <a:r>
              <a:rPr sz="3050" spc="16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3050" spc="360" dirty="0">
                <a:solidFill>
                  <a:srgbClr val="F7F5F5"/>
                </a:solidFill>
                <a:latin typeface="Arial"/>
                <a:cs typeface="Arial"/>
              </a:rPr>
              <a:t>3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850"/>
              </a:spcBef>
            </a:pPr>
            <a:r>
              <a:rPr sz="3600" b="1" dirty="0">
                <a:solidFill>
                  <a:schemeClr val="bg1"/>
                </a:solidFill>
                <a:cs typeface="Mangal" panose="02040503050203030202" pitchFamily="18" charset="0"/>
              </a:rPr>
              <a:t>Easy payment options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995859" y="4092986"/>
            <a:ext cx="4104640" cy="26733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75" dirty="0">
                <a:solidFill>
                  <a:srgbClr val="F7F5F5"/>
                </a:solidFill>
                <a:latin typeface="Arial"/>
                <a:cs typeface="Arial"/>
              </a:rPr>
              <a:t>Advantage</a:t>
            </a:r>
            <a:r>
              <a:rPr sz="3050" spc="16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3050" spc="360" dirty="0">
                <a:solidFill>
                  <a:srgbClr val="F7F5F5"/>
                </a:solidFill>
                <a:latin typeface="Arial"/>
                <a:cs typeface="Arial"/>
              </a:rPr>
              <a:t>4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850"/>
              </a:spcBef>
            </a:pPr>
            <a:r>
              <a:rPr sz="3600" b="1" dirty="0">
                <a:solidFill>
                  <a:schemeClr val="bg1"/>
                </a:solidFill>
                <a:cs typeface="Mangal" panose="02040503050203030202" pitchFamily="18" charset="0"/>
              </a:rPr>
              <a:t>The exclusivity of  restaurants(healthy  ones)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570419" y="7244709"/>
            <a:ext cx="3834129" cy="20256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050" spc="375" dirty="0">
                <a:solidFill>
                  <a:srgbClr val="F7F5F5"/>
                </a:solidFill>
                <a:latin typeface="Arial"/>
                <a:cs typeface="Arial"/>
              </a:rPr>
              <a:t>Advantage</a:t>
            </a:r>
            <a:r>
              <a:rPr sz="3050" spc="16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3050" spc="360" dirty="0">
                <a:solidFill>
                  <a:srgbClr val="F7F5F5"/>
                </a:solidFill>
                <a:latin typeface="Arial"/>
                <a:cs typeface="Arial"/>
              </a:rPr>
              <a:t>5</a:t>
            </a:r>
            <a:endParaRPr sz="3050" dirty="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850"/>
              </a:spcBef>
            </a:pPr>
            <a:r>
              <a:rPr sz="3600" b="1" dirty="0">
                <a:solidFill>
                  <a:schemeClr val="bg1"/>
                </a:solidFill>
                <a:cs typeface="Mangal" panose="02040503050203030202" pitchFamily="18" charset="0"/>
              </a:rPr>
              <a:t>Exclusive deals for  regular customers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D1937039-A34D-4C39-8175-8BE3F7A4AA33}"/>
              </a:ext>
            </a:extLst>
          </p:cNvPr>
          <p:cNvSpPr/>
          <p:nvPr/>
        </p:nvSpPr>
        <p:spPr>
          <a:xfrm>
            <a:off x="320926" y="2022347"/>
            <a:ext cx="7975760" cy="7594456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05798" y="2022347"/>
            <a:ext cx="9382200" cy="60674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546" y="2737430"/>
            <a:ext cx="7716520" cy="6128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Expected no. of users in the first  month: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19,500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if we get 0.3%  market share of Chennai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Initial Cost (in app development and  usage): Rs.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12,00,000</a:t>
            </a: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Expected Revenue per month :</a:t>
            </a: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19,500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* Rs.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12 = 2,34,000</a:t>
            </a: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reak even  =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8.05</a:t>
            </a: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 months</a:t>
            </a:r>
          </a:p>
        </p:txBody>
      </p:sp>
      <p:sp>
        <p:nvSpPr>
          <p:cNvPr id="5" name="object 5"/>
          <p:cNvSpPr/>
          <p:nvPr/>
        </p:nvSpPr>
        <p:spPr>
          <a:xfrm>
            <a:off x="1372108" y="0"/>
            <a:ext cx="1266825" cy="847725"/>
          </a:xfrm>
          <a:custGeom>
            <a:avLst/>
            <a:gdLst/>
            <a:ahLst/>
            <a:cxnLst/>
            <a:rect l="l" t="t" r="r" b="b"/>
            <a:pathLst>
              <a:path w="1266825" h="847725">
                <a:moveTo>
                  <a:pt x="1266825" y="847725"/>
                </a:moveTo>
                <a:lnTo>
                  <a:pt x="0" y="847725"/>
                </a:lnTo>
                <a:lnTo>
                  <a:pt x="0" y="0"/>
                </a:lnTo>
                <a:lnTo>
                  <a:pt x="1266825" y="0"/>
                </a:lnTo>
                <a:lnTo>
                  <a:pt x="1266825" y="847725"/>
                </a:lnTo>
                <a:close/>
              </a:path>
            </a:pathLst>
          </a:custGeom>
          <a:solidFill>
            <a:schemeClr val="tx1">
              <a:alpha val="79998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93762" y="8884463"/>
            <a:ext cx="447040" cy="239395"/>
          </a:xfrm>
          <a:custGeom>
            <a:avLst/>
            <a:gdLst/>
            <a:ahLst/>
            <a:cxnLst/>
            <a:rect l="l" t="t" r="r" b="b"/>
            <a:pathLst>
              <a:path w="447040" h="239395">
                <a:moveTo>
                  <a:pt x="0" y="238866"/>
                </a:moveTo>
                <a:lnTo>
                  <a:pt x="0" y="178965"/>
                </a:lnTo>
                <a:lnTo>
                  <a:pt x="76901" y="119555"/>
                </a:lnTo>
                <a:lnTo>
                  <a:pt x="0" y="59900"/>
                </a:lnTo>
                <a:lnTo>
                  <a:pt x="0" y="0"/>
                </a:lnTo>
                <a:lnTo>
                  <a:pt x="154047" y="119310"/>
                </a:lnTo>
                <a:lnTo>
                  <a:pt x="0" y="238866"/>
                </a:lnTo>
                <a:close/>
              </a:path>
              <a:path w="447040" h="239395">
                <a:moveTo>
                  <a:pt x="146455" y="238866"/>
                </a:moveTo>
                <a:lnTo>
                  <a:pt x="146455" y="178965"/>
                </a:lnTo>
                <a:lnTo>
                  <a:pt x="223356" y="119555"/>
                </a:lnTo>
                <a:lnTo>
                  <a:pt x="146455" y="59900"/>
                </a:lnTo>
                <a:lnTo>
                  <a:pt x="146455" y="0"/>
                </a:lnTo>
                <a:lnTo>
                  <a:pt x="300503" y="119310"/>
                </a:lnTo>
                <a:lnTo>
                  <a:pt x="146455" y="238866"/>
                </a:lnTo>
                <a:close/>
              </a:path>
              <a:path w="447040" h="239395">
                <a:moveTo>
                  <a:pt x="292911" y="238866"/>
                </a:moveTo>
                <a:lnTo>
                  <a:pt x="292911" y="178965"/>
                </a:lnTo>
                <a:lnTo>
                  <a:pt x="369812" y="119555"/>
                </a:lnTo>
                <a:lnTo>
                  <a:pt x="292911" y="59900"/>
                </a:lnTo>
                <a:lnTo>
                  <a:pt x="292911" y="0"/>
                </a:lnTo>
                <a:lnTo>
                  <a:pt x="446958" y="119310"/>
                </a:lnTo>
                <a:lnTo>
                  <a:pt x="292911" y="238866"/>
                </a:lnTo>
                <a:close/>
              </a:path>
            </a:pathLst>
          </a:custGeom>
          <a:solidFill>
            <a:srgbClr val="F7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3896" y="826718"/>
            <a:ext cx="8109103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u="sng" spc="-95" dirty="0">
                <a:latin typeface="Algerian" panose="04020705040A02060702" pitchFamily="82" charset="0"/>
                <a:cs typeface="Noto Sans"/>
              </a:rPr>
              <a:t>FINANCIAL</a:t>
            </a:r>
            <a:r>
              <a:rPr sz="5200" u="sng" spc="-65" dirty="0">
                <a:latin typeface="Algerian" panose="04020705040A02060702" pitchFamily="82" charset="0"/>
                <a:cs typeface="Noto Sans"/>
              </a:rPr>
              <a:t> </a:t>
            </a:r>
            <a:r>
              <a:rPr sz="5200" u="sng" spc="-45" dirty="0">
                <a:latin typeface="Algerian" panose="04020705040A02060702" pitchFamily="82" charset="0"/>
                <a:cs typeface="Noto Sans"/>
              </a:rPr>
              <a:t>PROJECTIONS</a:t>
            </a:r>
            <a:endParaRPr sz="5200" u="sng" dirty="0">
              <a:latin typeface="Algerian" panose="04020705040A02060702" pitchFamily="82" charset="0"/>
              <a:cs typeface="Noto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C49940E3-B711-4E69-879F-7F1F2C713ED7}"/>
              </a:ext>
            </a:extLst>
          </p:cNvPr>
          <p:cNvSpPr/>
          <p:nvPr/>
        </p:nvSpPr>
        <p:spPr>
          <a:xfrm>
            <a:off x="9450753" y="1769512"/>
            <a:ext cx="8557163" cy="7719615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DD8DA26-95CB-47C8-A3D7-76CECCECFB3D}"/>
              </a:ext>
            </a:extLst>
          </p:cNvPr>
          <p:cNvSpPr/>
          <p:nvPr/>
        </p:nvSpPr>
        <p:spPr>
          <a:xfrm>
            <a:off x="280084" y="1779903"/>
            <a:ext cx="8458197" cy="7719615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1970B-73B4-4F67-A11A-1B81F92EF35F}"/>
              </a:ext>
            </a:extLst>
          </p:cNvPr>
          <p:cNvSpPr txBox="1"/>
          <p:nvPr/>
        </p:nvSpPr>
        <p:spPr>
          <a:xfrm>
            <a:off x="5819066" y="403642"/>
            <a:ext cx="66498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200" u="sng" spc="-95" dirty="0">
                <a:solidFill>
                  <a:schemeClr val="bg1"/>
                </a:solidFill>
                <a:latin typeface="Algerian" panose="04020705040A02060702" pitchFamily="82" charset="0"/>
                <a:ea typeface="+mj-ea"/>
              </a:rPr>
              <a:t>Operational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2C7D8-46B8-4810-BE3D-1171D3ADC252}"/>
              </a:ext>
            </a:extLst>
          </p:cNvPr>
          <p:cNvSpPr txBox="1"/>
          <p:nvPr/>
        </p:nvSpPr>
        <p:spPr>
          <a:xfrm>
            <a:off x="379052" y="1779903"/>
            <a:ext cx="8458200" cy="787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500"/>
              </a:spcAft>
            </a:pPr>
            <a:r>
              <a:rPr lang="en-IN" sz="44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Key Resources</a:t>
            </a:r>
            <a:endParaRPr lang="en-US" sz="4400" b="1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High-Quality Database – </a:t>
            </a: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Massive Database of restaurants and businesses</a:t>
            </a:r>
          </a:p>
          <a:p>
            <a:pPr marR="0" lvl="0"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lang="en-US" sz="14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b="1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Employees – </a:t>
            </a: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that are working diligently to extend its outreach, 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Foodeaszz Platform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Partner Restaurants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A community of content contributors or reviewers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Funding Partners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effectLst/>
                <a:ea typeface="Times New Roman" panose="02020603050405020304" pitchFamily="18" charset="0"/>
                <a:cs typeface="Mangal" panose="02040503050203030202" pitchFamily="18" charset="0"/>
              </a:rPr>
              <a:t>Thermal setup.</a:t>
            </a:r>
            <a:endParaRPr lang="en-US" sz="2800" dirty="0">
              <a:effectLst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8D5EB-0AB4-4BD1-BF7F-9AF060C091D3}"/>
              </a:ext>
            </a:extLst>
          </p:cNvPr>
          <p:cNvSpPr txBox="1"/>
          <p:nvPr/>
        </p:nvSpPr>
        <p:spPr>
          <a:xfrm>
            <a:off x="9549719" y="2035551"/>
            <a:ext cx="8359229" cy="6866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en-IN" sz="4400" b="1" dirty="0">
                <a:cs typeface="Mangal" panose="02040503050203030202" pitchFamily="18" charset="0"/>
              </a:rPr>
              <a:t>Key Activities</a:t>
            </a:r>
            <a:endParaRPr lang="en-US" sz="4400" b="1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Building partnerships with eateries and retail shops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Hiring delivery providers and suppliers (full-time/part-time/freelancers)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Acquiring customers and managing their orders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Managing delivery and payment process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Managing technical operations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Updating system and building IT infrastructure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Handling queries and concerns of customers and partners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Picking and delivering items for customers </a:t>
            </a:r>
            <a:endParaRPr lang="en-US" sz="28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800" dirty="0">
                <a:cs typeface="Mangal" panose="02040503050203030202" pitchFamily="18" charset="0"/>
              </a:rPr>
              <a:t>Counting calories and nutrition of each food items</a:t>
            </a:r>
            <a:endParaRPr lang="en-US" sz="2800" dirty="0"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77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5">
            <a:extLst>
              <a:ext uri="{FF2B5EF4-FFF2-40B4-BE49-F238E27FC236}">
                <a16:creationId xmlns:a16="http://schemas.microsoft.com/office/drawing/2014/main" id="{9D3EB14E-C9CC-4713-84C4-CFEB11D122A4}"/>
              </a:ext>
            </a:extLst>
          </p:cNvPr>
          <p:cNvSpPr/>
          <p:nvPr/>
        </p:nvSpPr>
        <p:spPr>
          <a:xfrm>
            <a:off x="1399219" y="3464"/>
            <a:ext cx="1266825" cy="1638295"/>
          </a:xfrm>
          <a:custGeom>
            <a:avLst/>
            <a:gdLst/>
            <a:ahLst/>
            <a:cxnLst/>
            <a:rect l="l" t="t" r="r" b="b"/>
            <a:pathLst>
              <a:path w="1266825" h="847725">
                <a:moveTo>
                  <a:pt x="1266825" y="847725"/>
                </a:moveTo>
                <a:lnTo>
                  <a:pt x="0" y="847725"/>
                </a:lnTo>
                <a:lnTo>
                  <a:pt x="0" y="0"/>
                </a:lnTo>
                <a:lnTo>
                  <a:pt x="1266825" y="0"/>
                </a:lnTo>
                <a:lnTo>
                  <a:pt x="1266825" y="847725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3A442-9EA5-43C2-98F5-392F5FA2CE86}"/>
              </a:ext>
            </a:extLst>
          </p:cNvPr>
          <p:cNvSpPr txBox="1"/>
          <p:nvPr/>
        </p:nvSpPr>
        <p:spPr>
          <a:xfrm>
            <a:off x="5943600" y="286525"/>
            <a:ext cx="5410200" cy="771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500"/>
              </a:spcAft>
            </a:pPr>
            <a:r>
              <a:rPr lang="en-IN" sz="4400" b="1" spc="300" dirty="0">
                <a:solidFill>
                  <a:schemeClr val="bg1"/>
                </a:solidFill>
                <a:latin typeface="Algerian" panose="04020705040A02060702" pitchFamily="82" charset="0"/>
                <a:cs typeface="Mangal" panose="02040503050203030202" pitchFamily="18" charset="0"/>
              </a:rPr>
              <a:t>Key Milestones</a:t>
            </a:r>
            <a:endParaRPr lang="en-US" sz="4400" b="1" spc="300" dirty="0">
              <a:solidFill>
                <a:schemeClr val="bg1"/>
              </a:solidFill>
              <a:latin typeface="Algerian" panose="04020705040A02060702" pitchFamily="82" charset="0"/>
              <a:cs typeface="Mangal" panose="02040503050203030202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25C555-C42B-4EF3-A9F7-9D9C236B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04" y="3467100"/>
            <a:ext cx="8447991" cy="51227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7A3547-B639-44AB-ADB1-BF019E72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712493"/>
            <a:ext cx="8513496" cy="428451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9461D0-D1D6-427F-B630-BC66E3BDE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161934"/>
            <a:ext cx="8513496" cy="429016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object 5">
            <a:extLst>
              <a:ext uri="{FF2B5EF4-FFF2-40B4-BE49-F238E27FC236}">
                <a16:creationId xmlns:a16="http://schemas.microsoft.com/office/drawing/2014/main" id="{0F4A8BCF-6E55-46A8-9957-16B04E587B57}"/>
              </a:ext>
            </a:extLst>
          </p:cNvPr>
          <p:cNvSpPr/>
          <p:nvPr/>
        </p:nvSpPr>
        <p:spPr>
          <a:xfrm>
            <a:off x="13373716" y="0"/>
            <a:ext cx="3982683" cy="718457"/>
          </a:xfrm>
          <a:custGeom>
            <a:avLst/>
            <a:gdLst/>
            <a:ahLst/>
            <a:cxnLst/>
            <a:rect l="l" t="t" r="r" b="b"/>
            <a:pathLst>
              <a:path w="2348865" h="342900">
                <a:moveTo>
                  <a:pt x="459985" y="342390"/>
                </a:moveTo>
                <a:lnTo>
                  <a:pt x="0" y="342390"/>
                </a:lnTo>
                <a:lnTo>
                  <a:pt x="366586" y="0"/>
                </a:lnTo>
                <a:lnTo>
                  <a:pt x="826571" y="0"/>
                </a:lnTo>
                <a:lnTo>
                  <a:pt x="459985" y="342390"/>
                </a:lnTo>
                <a:close/>
              </a:path>
              <a:path w="2348865" h="342900">
                <a:moveTo>
                  <a:pt x="1220913" y="342390"/>
                </a:moveTo>
                <a:lnTo>
                  <a:pt x="760928" y="342390"/>
                </a:lnTo>
                <a:lnTo>
                  <a:pt x="1127514" y="0"/>
                </a:lnTo>
                <a:lnTo>
                  <a:pt x="1587499" y="0"/>
                </a:lnTo>
                <a:lnTo>
                  <a:pt x="1220913" y="342390"/>
                </a:lnTo>
                <a:close/>
              </a:path>
              <a:path w="2348865" h="342900">
                <a:moveTo>
                  <a:pt x="1981841" y="342390"/>
                </a:moveTo>
                <a:lnTo>
                  <a:pt x="1521856" y="342390"/>
                </a:lnTo>
                <a:lnTo>
                  <a:pt x="1888442" y="0"/>
                </a:lnTo>
                <a:lnTo>
                  <a:pt x="2348427" y="0"/>
                </a:lnTo>
                <a:lnTo>
                  <a:pt x="1981841" y="34239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53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54F3DCEB-957A-4244-A44A-24592C495F12}"/>
              </a:ext>
            </a:extLst>
          </p:cNvPr>
          <p:cNvSpPr/>
          <p:nvPr/>
        </p:nvSpPr>
        <p:spPr>
          <a:xfrm>
            <a:off x="609600" y="1802735"/>
            <a:ext cx="12268199" cy="7912765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10B3D-58C3-4B3D-A210-5B79B484BC78}"/>
              </a:ext>
            </a:extLst>
          </p:cNvPr>
          <p:cNvSpPr txBox="1"/>
          <p:nvPr/>
        </p:nvSpPr>
        <p:spPr>
          <a:xfrm>
            <a:off x="4305298" y="359124"/>
            <a:ext cx="990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6000" spc="-95" dirty="0">
                <a:solidFill>
                  <a:schemeClr val="bg1"/>
                </a:solidFill>
                <a:latin typeface="Algerian" panose="04020705040A02060702" pitchFamily="82" charset="0"/>
                <a:ea typeface="+mj-ea"/>
              </a:rPr>
              <a:t>IMPLEMENTATION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D27BC-0539-4058-BF35-E0058DED719B}"/>
              </a:ext>
            </a:extLst>
          </p:cNvPr>
          <p:cNvSpPr txBox="1"/>
          <p:nvPr/>
        </p:nvSpPr>
        <p:spPr>
          <a:xfrm>
            <a:off x="903722" y="1729182"/>
            <a:ext cx="9906000" cy="7966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lang="en-US" sz="2000" b="1" dirty="0">
              <a:cs typeface="Mangal" panose="02040503050203030202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cs typeface="Mangal" panose="02040503050203030202" pitchFamily="18" charset="0"/>
              </a:rPr>
              <a:t>We have decided to set up our business in Chennai. Hence we have done the customer survey through google forms of the population from Chennai.</a:t>
            </a: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lang="en-US" sz="3200" b="1" dirty="0">
              <a:cs typeface="Mangal" panose="02040503050203030202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cs typeface="Mangal" panose="02040503050203030202" pitchFamily="18" charset="0"/>
              </a:rPr>
              <a:t>We will hire delivery boys/women in china and will do the tie up with the restaurants having fssai certificate.</a:t>
            </a: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lang="en-US" sz="3200" dirty="0">
              <a:cs typeface="Mangal" panose="02040503050203030202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cs typeface="Mangal" panose="02040503050203030202" pitchFamily="18" charset="0"/>
              </a:rPr>
              <a:t>We will also hire software engineer to develop our app and continuously keep updating it according to the requirement.</a:t>
            </a: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tabLst>
                <a:tab pos="457200" algn="l"/>
              </a:tabLst>
            </a:pPr>
            <a:endParaRPr lang="en-US" sz="3200" dirty="0">
              <a:cs typeface="Mangal" panose="02040503050203030202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3200" dirty="0">
                <a:cs typeface="Mangal" panose="02040503050203030202" pitchFamily="18" charset="0"/>
              </a:rPr>
              <a:t>Main focus will be advertisement. We will advertise our USP on social media and television ad.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CFFFA3-2549-4A79-89E1-54CE375D9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/>
          <a:stretch/>
        </p:blipFill>
        <p:spPr bwMode="auto">
          <a:xfrm>
            <a:off x="10929360" y="2456991"/>
            <a:ext cx="7021077" cy="6511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5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FB593F-0AF9-4CC3-99F2-2B36CC3DAA10}"/>
              </a:ext>
            </a:extLst>
          </p:cNvPr>
          <p:cNvSpPr txBox="1"/>
          <p:nvPr/>
        </p:nvSpPr>
        <p:spPr>
          <a:xfrm>
            <a:off x="4300167" y="161186"/>
            <a:ext cx="9645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5200" u="sng" spc="-95" dirty="0">
                <a:solidFill>
                  <a:schemeClr val="bg1"/>
                </a:solidFill>
                <a:latin typeface="Algerian" panose="04020705040A02060702" pitchFamily="82" charset="0"/>
                <a:ea typeface="+mj-ea"/>
              </a:rPr>
              <a:t>Organizational Plan - Team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0996E-4B4C-40F4-98B6-E73B444AEA6C}"/>
              </a:ext>
            </a:extLst>
          </p:cNvPr>
          <p:cNvSpPr txBox="1"/>
          <p:nvPr/>
        </p:nvSpPr>
        <p:spPr>
          <a:xfrm>
            <a:off x="985815" y="8695621"/>
            <a:ext cx="16430794" cy="1380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IN" sz="4000" b="1" dirty="0">
                <a:solidFill>
                  <a:schemeClr val="bg1"/>
                </a:solidFill>
                <a:highlight>
                  <a:srgbClr val="000000"/>
                </a:highlight>
                <a:cs typeface="Mangal" panose="02040503050203030202" pitchFamily="18" charset="0"/>
              </a:rPr>
              <a:t>“We are the right team who can deliver the commitment because we have team of experienced professionals with diversified portfolio.”</a:t>
            </a:r>
            <a:endParaRPr lang="en-US" sz="2400" b="1" dirty="0">
              <a:solidFill>
                <a:schemeClr val="bg1"/>
              </a:solidFill>
              <a:highlight>
                <a:srgbClr val="000000"/>
              </a:highlight>
              <a:cs typeface="Mangal" panose="02040503050203030202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9335C3E-48BA-4C95-994F-C770EEF4743A}"/>
              </a:ext>
            </a:extLst>
          </p:cNvPr>
          <p:cNvSpPr/>
          <p:nvPr/>
        </p:nvSpPr>
        <p:spPr>
          <a:xfrm>
            <a:off x="1724608" y="6534496"/>
            <a:ext cx="2575559" cy="176784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Nikhil - B.Tech, MBA with 7 years of work experience</a:t>
            </a:r>
            <a:r>
              <a:rPr lang="en-IN" sz="2400" b="1" dirty="0">
                <a:solidFill>
                  <a:schemeClr val="tx1"/>
                </a:solidFill>
                <a:cs typeface="Mangal" panose="02040503050203030202" pitchFamily="18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36B75F-EAA0-4195-98A9-49A72E8F2172}"/>
              </a:ext>
            </a:extLst>
          </p:cNvPr>
          <p:cNvSpPr/>
          <p:nvPr/>
        </p:nvSpPr>
        <p:spPr>
          <a:xfrm>
            <a:off x="15392400" y="2830443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Nimisha -MTech, 4 years of work experience.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8329E10-C06A-4696-A8B4-371DACDEF9D6}"/>
              </a:ext>
            </a:extLst>
          </p:cNvPr>
          <p:cNvSpPr/>
          <p:nvPr/>
        </p:nvSpPr>
        <p:spPr>
          <a:xfrm>
            <a:off x="9312429" y="4738217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Gargi- B.Tech with 5yrs of work experience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15170BC-6EA9-44E4-98A1-DB9C9EB82CFC}"/>
              </a:ext>
            </a:extLst>
          </p:cNvPr>
          <p:cNvSpPr/>
          <p:nvPr/>
        </p:nvSpPr>
        <p:spPr>
          <a:xfrm>
            <a:off x="12426561" y="2844475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Archit- B.Tech. Computer  science, 8 years work ex.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580146-9AD6-4B78-B9AF-F0D5ADCA2011}"/>
              </a:ext>
            </a:extLst>
          </p:cNvPr>
          <p:cNvSpPr/>
          <p:nvPr/>
        </p:nvSpPr>
        <p:spPr>
          <a:xfrm>
            <a:off x="6403872" y="4738217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Garv – B.Tech, MBA with 3 years of work experience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ECB96B-3AD9-41F5-AE6C-94BC04BEF2E5}"/>
              </a:ext>
            </a:extLst>
          </p:cNvPr>
          <p:cNvSpPr/>
          <p:nvPr/>
        </p:nvSpPr>
        <p:spPr>
          <a:xfrm>
            <a:off x="3364558" y="2824556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Mansi – MBA with 3 year of work ex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19F85C-CE7D-4DF6-AD55-03C65D8C8E13}"/>
              </a:ext>
            </a:extLst>
          </p:cNvPr>
          <p:cNvSpPr/>
          <p:nvPr/>
        </p:nvSpPr>
        <p:spPr>
          <a:xfrm>
            <a:off x="256434" y="2810051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Paridhi – BBA, work exp of 10 years in food industry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12D9EFA-F540-4DE9-A2FB-B0FAFA793EF2}"/>
              </a:ext>
            </a:extLst>
          </p:cNvPr>
          <p:cNvSpPr/>
          <p:nvPr/>
        </p:nvSpPr>
        <p:spPr>
          <a:xfrm>
            <a:off x="7936695" y="3306600"/>
            <a:ext cx="2514600" cy="112108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chemeClr val="bg1"/>
                </a:solidFill>
                <a:cs typeface="Mangal" panose="02040503050203030202" pitchFamily="18" charset="0"/>
              </a:rPr>
              <a:t>Founders</a:t>
            </a:r>
            <a:endParaRPr lang="en-US" sz="32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1F38DD-0847-4003-AA5C-C5BE73E5CF30}"/>
              </a:ext>
            </a:extLst>
          </p:cNvPr>
          <p:cNvSpPr/>
          <p:nvPr/>
        </p:nvSpPr>
        <p:spPr>
          <a:xfrm>
            <a:off x="13912764" y="1364272"/>
            <a:ext cx="2514600" cy="112108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  <a:cs typeface="Mangal" panose="02040503050203030202" pitchFamily="18" charset="0"/>
              </a:rPr>
              <a:t>CTO</a:t>
            </a:r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D5273B-FEB1-49D9-A8C6-D6AFB5DBE3BE}"/>
              </a:ext>
            </a:extLst>
          </p:cNvPr>
          <p:cNvSpPr/>
          <p:nvPr/>
        </p:nvSpPr>
        <p:spPr>
          <a:xfrm>
            <a:off x="1667618" y="1392939"/>
            <a:ext cx="2514600" cy="112108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  <a:cs typeface="Mangal" panose="02040503050203030202" pitchFamily="18" charset="0"/>
              </a:rPr>
              <a:t>CMO</a:t>
            </a:r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478229B-C154-4587-B4E5-D1E34995CBA3}"/>
              </a:ext>
            </a:extLst>
          </p:cNvPr>
          <p:cNvSpPr/>
          <p:nvPr/>
        </p:nvSpPr>
        <p:spPr>
          <a:xfrm>
            <a:off x="14048792" y="5078899"/>
            <a:ext cx="2514600" cy="112108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  <a:cs typeface="Mangal" panose="02040503050203030202" pitchFamily="18" charset="0"/>
              </a:rPr>
              <a:t>CFO</a:t>
            </a:r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9081A28-3785-4022-ADEA-CCB46CAA018D}"/>
              </a:ext>
            </a:extLst>
          </p:cNvPr>
          <p:cNvSpPr/>
          <p:nvPr/>
        </p:nvSpPr>
        <p:spPr>
          <a:xfrm>
            <a:off x="1755087" y="5004581"/>
            <a:ext cx="2514600" cy="1121083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chemeClr val="bg1"/>
                </a:solidFill>
                <a:cs typeface="Mangal" panose="02040503050203030202" pitchFamily="18" charset="0"/>
              </a:rPr>
              <a:t>COO</a:t>
            </a:r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0B55989-09E8-4BEE-A6AE-80204EECD6F0}"/>
              </a:ext>
            </a:extLst>
          </p:cNvPr>
          <p:cNvSpPr/>
          <p:nvPr/>
        </p:nvSpPr>
        <p:spPr>
          <a:xfrm>
            <a:off x="14048792" y="6475927"/>
            <a:ext cx="2514600" cy="175260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b="1" dirty="0">
                <a:solidFill>
                  <a:schemeClr val="tx1"/>
                </a:solidFill>
                <a:cs typeface="Mangal" panose="02040503050203030202" pitchFamily="18" charset="0"/>
              </a:rPr>
              <a:t>Gourangi - BCom, MBA in finance , 4yrs work exp.</a:t>
            </a:r>
            <a:endParaRPr lang="en-US" sz="2800" b="1" dirty="0">
              <a:solidFill>
                <a:schemeClr val="tx1"/>
              </a:solidFill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51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:a16="http://schemas.microsoft.com/office/drawing/2014/main" id="{4DE74A4B-60C9-4662-BB12-2A98B6D92B44}"/>
              </a:ext>
            </a:extLst>
          </p:cNvPr>
          <p:cNvSpPr/>
          <p:nvPr/>
        </p:nvSpPr>
        <p:spPr>
          <a:xfrm>
            <a:off x="1372108" y="5"/>
            <a:ext cx="1266825" cy="1638295"/>
          </a:xfrm>
          <a:custGeom>
            <a:avLst/>
            <a:gdLst/>
            <a:ahLst/>
            <a:cxnLst/>
            <a:rect l="l" t="t" r="r" b="b"/>
            <a:pathLst>
              <a:path w="1266825" h="847725">
                <a:moveTo>
                  <a:pt x="1266825" y="847725"/>
                </a:moveTo>
                <a:lnTo>
                  <a:pt x="0" y="847725"/>
                </a:lnTo>
                <a:lnTo>
                  <a:pt x="0" y="0"/>
                </a:lnTo>
                <a:lnTo>
                  <a:pt x="1266825" y="0"/>
                </a:lnTo>
                <a:lnTo>
                  <a:pt x="1266825" y="847725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1187A-7FE1-4C67-AA6C-5241529D591E}"/>
              </a:ext>
            </a:extLst>
          </p:cNvPr>
          <p:cNvSpPr txBox="1"/>
          <p:nvPr/>
        </p:nvSpPr>
        <p:spPr>
          <a:xfrm>
            <a:off x="4572000" y="395396"/>
            <a:ext cx="9144000" cy="926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5400" dirty="0">
                <a:solidFill>
                  <a:schemeClr val="bg1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Mangal" panose="02040503050203030202" pitchFamily="18" charset="0"/>
              </a:rPr>
              <a:t>Legal Identity</a:t>
            </a:r>
            <a:endParaRPr lang="en-IN" sz="4000" dirty="0">
              <a:solidFill>
                <a:schemeClr val="bg1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198BB-D309-484B-A438-B465DB0F28B3}"/>
              </a:ext>
            </a:extLst>
          </p:cNvPr>
          <p:cNvSpPr txBox="1"/>
          <p:nvPr/>
        </p:nvSpPr>
        <p:spPr>
          <a:xfrm>
            <a:off x="3338767" y="1647772"/>
            <a:ext cx="11610467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Form of business – Registered Partnership Firm</a:t>
            </a:r>
            <a:endParaRPr lang="en-IN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9359D7-33AD-423B-9854-D34451A08273}"/>
              </a:ext>
            </a:extLst>
          </p:cNvPr>
          <p:cNvSpPr txBox="1"/>
          <p:nvPr/>
        </p:nvSpPr>
        <p:spPr>
          <a:xfrm>
            <a:off x="609600" y="2885877"/>
            <a:ext cx="6881812" cy="873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Firm </a:t>
            </a:r>
            <a:r>
              <a:rPr lang="en-IN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Incorporation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Firstly, we need to Form a Partnership deed and </a:t>
            </a:r>
            <a:r>
              <a:rPr lang="en-IN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g</a:t>
            </a: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et It signed by all The Partners in the organization and gather the Legal documents of all partners.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For the Registration, we have to contact the Registrar of firms that are Situated in the state where your partnership firm is Located and need to submit documents there.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 lvl="0" indent="-457200" algn="just">
              <a:lnSpc>
                <a:spcPct val="107000"/>
              </a:lnSpc>
              <a:spcAft>
                <a:spcPts val="800"/>
              </a:spcAft>
              <a:buSzPct val="100000"/>
              <a:buFont typeface="+mj-lt"/>
              <a:buAutoNum type="arabicPeriod" startAt="3"/>
              <a:tabLst>
                <a:tab pos="457200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Once you submit the application, the registrar of Firm Will verify all the details and if the registrar is satisfied, a Certificate of Incorporation will be issued to you which means your partnership is Registered.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228600">
              <a:lnSpc>
                <a:spcPct val="107000"/>
              </a:lnSpc>
            </a:pP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79DB81-116A-4082-83DD-68F03C364FC2}"/>
              </a:ext>
            </a:extLst>
          </p:cNvPr>
          <p:cNvSpPr txBox="1"/>
          <p:nvPr/>
        </p:nvSpPr>
        <p:spPr>
          <a:xfrm>
            <a:off x="10796590" y="2885877"/>
            <a:ext cx="7429500" cy="6336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IN" sz="36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Key Legal Compliances</a:t>
            </a: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endParaRPr lang="en-IN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I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In the case of a Partnership Firm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en-IN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 Partnership Deed along with the registration at a local Registrar of Firm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regularisation of IT Returns filing along with GST Returns (if applicable)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preparation of financial statements.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ct val="100000"/>
              <a:tabLst>
                <a:tab pos="457200" algn="l"/>
              </a:tabLst>
            </a:pPr>
            <a:endParaRPr lang="en-IN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IN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Opening a Current Bank Account.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43CD980-3FAA-4DCE-9704-C381AD931BB7}"/>
              </a:ext>
            </a:extLst>
          </p:cNvPr>
          <p:cNvSpPr/>
          <p:nvPr/>
        </p:nvSpPr>
        <p:spPr>
          <a:xfrm>
            <a:off x="13373716" y="0"/>
            <a:ext cx="3982683" cy="718457"/>
          </a:xfrm>
          <a:custGeom>
            <a:avLst/>
            <a:gdLst/>
            <a:ahLst/>
            <a:cxnLst/>
            <a:rect l="l" t="t" r="r" b="b"/>
            <a:pathLst>
              <a:path w="2348865" h="342900">
                <a:moveTo>
                  <a:pt x="459985" y="342390"/>
                </a:moveTo>
                <a:lnTo>
                  <a:pt x="0" y="342390"/>
                </a:lnTo>
                <a:lnTo>
                  <a:pt x="366586" y="0"/>
                </a:lnTo>
                <a:lnTo>
                  <a:pt x="826571" y="0"/>
                </a:lnTo>
                <a:lnTo>
                  <a:pt x="459985" y="342390"/>
                </a:lnTo>
                <a:close/>
              </a:path>
              <a:path w="2348865" h="342900">
                <a:moveTo>
                  <a:pt x="1220913" y="342390"/>
                </a:moveTo>
                <a:lnTo>
                  <a:pt x="760928" y="342390"/>
                </a:lnTo>
                <a:lnTo>
                  <a:pt x="1127514" y="0"/>
                </a:lnTo>
                <a:lnTo>
                  <a:pt x="1587499" y="0"/>
                </a:lnTo>
                <a:lnTo>
                  <a:pt x="1220913" y="342390"/>
                </a:lnTo>
                <a:close/>
              </a:path>
              <a:path w="2348865" h="342900">
                <a:moveTo>
                  <a:pt x="1981841" y="342390"/>
                </a:moveTo>
                <a:lnTo>
                  <a:pt x="1521856" y="342390"/>
                </a:lnTo>
                <a:lnTo>
                  <a:pt x="1888442" y="0"/>
                </a:lnTo>
                <a:lnTo>
                  <a:pt x="2348427" y="0"/>
                </a:lnTo>
                <a:lnTo>
                  <a:pt x="1981841" y="34239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EB666F-4525-4A09-97BC-F2FD8A35B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85" y="4036503"/>
            <a:ext cx="45148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89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74275" y="9576395"/>
            <a:ext cx="43668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70" dirty="0">
                <a:solidFill>
                  <a:srgbClr val="FFFFFF"/>
                </a:solidFill>
                <a:latin typeface="Noto Sans"/>
                <a:cs typeface="Noto Sans"/>
              </a:rPr>
              <a:t>Source: </a:t>
            </a:r>
            <a:r>
              <a:rPr sz="3400" spc="-105" dirty="0">
                <a:solidFill>
                  <a:srgbClr val="FFFFFF"/>
                </a:solidFill>
                <a:latin typeface="Noto Sans"/>
                <a:cs typeface="Noto Sans"/>
              </a:rPr>
              <a:t>Times </a:t>
            </a:r>
            <a:r>
              <a:rPr sz="3400" spc="-110" dirty="0">
                <a:solidFill>
                  <a:srgbClr val="FFFFFF"/>
                </a:solidFill>
                <a:latin typeface="Noto Sans"/>
                <a:cs typeface="Noto Sans"/>
              </a:rPr>
              <a:t>Of</a:t>
            </a:r>
            <a:r>
              <a:rPr sz="3400" spc="135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3400" spc="-140" dirty="0">
                <a:solidFill>
                  <a:srgbClr val="FFFFFF"/>
                </a:solidFill>
                <a:latin typeface="Noto Sans"/>
                <a:cs typeface="Noto Sans"/>
              </a:rPr>
              <a:t>India</a:t>
            </a:r>
            <a:endParaRPr sz="3400">
              <a:latin typeface="Noto Sans"/>
              <a:cs typeface="Noto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397" y="1029652"/>
            <a:ext cx="2716530" cy="685800"/>
          </a:xfrm>
          <a:custGeom>
            <a:avLst/>
            <a:gdLst/>
            <a:ahLst/>
            <a:cxnLst/>
            <a:rect l="l" t="t" r="r" b="b"/>
            <a:pathLst>
              <a:path w="2716529" h="685800">
                <a:moveTo>
                  <a:pt x="459985" y="685800"/>
                </a:moveTo>
                <a:lnTo>
                  <a:pt x="0" y="685800"/>
                </a:lnTo>
                <a:lnTo>
                  <a:pt x="734262" y="0"/>
                </a:lnTo>
                <a:lnTo>
                  <a:pt x="1194247" y="0"/>
                </a:lnTo>
                <a:lnTo>
                  <a:pt x="459985" y="685800"/>
                </a:lnTo>
                <a:close/>
              </a:path>
              <a:path w="2716529" h="685800">
                <a:moveTo>
                  <a:pt x="1220913" y="685800"/>
                </a:moveTo>
                <a:lnTo>
                  <a:pt x="760928" y="685800"/>
                </a:lnTo>
                <a:lnTo>
                  <a:pt x="1495190" y="0"/>
                </a:lnTo>
                <a:lnTo>
                  <a:pt x="1955176" y="0"/>
                </a:lnTo>
                <a:lnTo>
                  <a:pt x="1220913" y="685800"/>
                </a:lnTo>
                <a:close/>
              </a:path>
              <a:path w="2716529" h="685800">
                <a:moveTo>
                  <a:pt x="1981841" y="685800"/>
                </a:moveTo>
                <a:lnTo>
                  <a:pt x="1521856" y="685800"/>
                </a:lnTo>
                <a:lnTo>
                  <a:pt x="2256118" y="0"/>
                </a:lnTo>
                <a:lnTo>
                  <a:pt x="2716104" y="0"/>
                </a:lnTo>
                <a:lnTo>
                  <a:pt x="1981841" y="685800"/>
                </a:lnTo>
                <a:close/>
              </a:path>
            </a:pathLst>
          </a:custGeom>
          <a:solidFill>
            <a:srgbClr val="F7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" y="2476500"/>
            <a:ext cx="6096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5" dirty="0">
                <a:latin typeface="Algerian" panose="04020705040A02060702" pitchFamily="82" charset="0"/>
                <a:cs typeface="Arial" panose="020B0604020202020204" pitchFamily="34" charset="0"/>
              </a:rPr>
              <a:t>BACKGROUND</a:t>
            </a:r>
            <a:endParaRPr sz="7200" dirty="0"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3">
            <a:extLst>
              <a:ext uri="{FF2B5EF4-FFF2-40B4-BE49-F238E27FC236}">
                <a16:creationId xmlns:a16="http://schemas.microsoft.com/office/drawing/2014/main" id="{F6AA4099-8858-40D9-BB00-A32ACD2C3E4C}"/>
              </a:ext>
            </a:extLst>
          </p:cNvPr>
          <p:cNvSpPr/>
          <p:nvPr/>
        </p:nvSpPr>
        <p:spPr>
          <a:xfrm>
            <a:off x="666749" y="7581900"/>
            <a:ext cx="17183099" cy="1984330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54F3DCEB-957A-4244-A44A-24592C495F12}"/>
              </a:ext>
            </a:extLst>
          </p:cNvPr>
          <p:cNvSpPr/>
          <p:nvPr/>
        </p:nvSpPr>
        <p:spPr>
          <a:xfrm>
            <a:off x="609600" y="1802735"/>
            <a:ext cx="17183099" cy="3896343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10B3D-58C3-4B3D-A210-5B79B484BC78}"/>
              </a:ext>
            </a:extLst>
          </p:cNvPr>
          <p:cNvSpPr txBox="1"/>
          <p:nvPr/>
        </p:nvSpPr>
        <p:spPr>
          <a:xfrm>
            <a:off x="7551441" y="511292"/>
            <a:ext cx="31851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6000" u="sng" spc="-95" dirty="0">
                <a:solidFill>
                  <a:schemeClr val="bg1"/>
                </a:solidFill>
                <a:latin typeface="Algerian" panose="04020705040A02060702" pitchFamily="82" charset="0"/>
                <a:ea typeface="+mj-ea"/>
              </a:rPr>
              <a:t>Risk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D27BC-0539-4058-BF35-E0058DED719B}"/>
              </a:ext>
            </a:extLst>
          </p:cNvPr>
          <p:cNvSpPr txBox="1"/>
          <p:nvPr/>
        </p:nvSpPr>
        <p:spPr>
          <a:xfrm>
            <a:off x="723900" y="2234627"/>
            <a:ext cx="16840200" cy="2908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b="1" dirty="0">
                <a:cs typeface="Mangal" panose="02040503050203030202" pitchFamily="18" charset="0"/>
              </a:rPr>
              <a:t>Financial Risk: </a:t>
            </a:r>
            <a:r>
              <a:rPr lang="en-IN" sz="3200" dirty="0">
                <a:cs typeface="Mangal" panose="02040503050203030202" pitchFamily="18" charset="0"/>
              </a:rPr>
              <a:t>If our business fails then we will not be able to repay our loans</a:t>
            </a:r>
            <a:endParaRPr lang="en-US" sz="32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b="1" dirty="0">
                <a:cs typeface="Mangal" panose="02040503050203030202" pitchFamily="18" charset="0"/>
              </a:rPr>
              <a:t>Operational risk: </a:t>
            </a:r>
            <a:r>
              <a:rPr lang="en-IN" sz="3200" dirty="0">
                <a:cs typeface="Mangal" panose="02040503050203030202" pitchFamily="18" charset="0"/>
              </a:rPr>
              <a:t>There can be challenge in hiring new talent as there are already well-established brands in the similar line</a:t>
            </a:r>
            <a:endParaRPr lang="en-US" sz="3200" dirty="0">
              <a:cs typeface="Mangal" panose="02040503050203030202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ct val="100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3200" b="1" dirty="0">
                <a:cs typeface="Mangal" panose="02040503050203030202" pitchFamily="18" charset="0"/>
              </a:rPr>
              <a:t>Business Risk:</a:t>
            </a:r>
            <a:r>
              <a:rPr lang="en-IN" sz="3200" dirty="0">
                <a:cs typeface="Mangal" panose="02040503050203030202" pitchFamily="18" charset="0"/>
              </a:rPr>
              <a:t> Once the product is in the market than it will not take time for established brands to adapt the same idea.</a:t>
            </a:r>
            <a:endParaRPr lang="en-US" sz="3200" dirty="0">
              <a:cs typeface="Mangal" panose="02040503050203030202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CB9D01-0CE1-4932-A8AF-6F547F470E20}"/>
              </a:ext>
            </a:extLst>
          </p:cNvPr>
          <p:cNvSpPr txBox="1"/>
          <p:nvPr/>
        </p:nvSpPr>
        <p:spPr>
          <a:xfrm>
            <a:off x="609600" y="7345240"/>
            <a:ext cx="17297399" cy="2447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endParaRPr lang="en-IN" sz="3600" dirty="0"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IN" sz="3200" dirty="0">
                <a:cs typeface="Mangal" panose="02040503050203030202" pitchFamily="18" charset="0"/>
              </a:rPr>
              <a:t>Main risk in our business is tapping the market, so we will focus on the advertisement to spread the awareness of our brand.</a:t>
            </a:r>
            <a:endParaRPr lang="en-US" sz="3200" dirty="0">
              <a:cs typeface="Mangal" panose="02040503050203030202" pitchFamily="18" charset="0"/>
            </a:endParaRPr>
          </a:p>
          <a:p>
            <a:pPr>
              <a:lnSpc>
                <a:spcPct val="107000"/>
              </a:lnSpc>
              <a:spcBef>
                <a:spcPts val="375"/>
              </a:spcBef>
              <a:spcAft>
                <a:spcPts val="375"/>
              </a:spcAft>
              <a:buSzPts val="1000"/>
              <a:tabLst>
                <a:tab pos="457200" algn="l"/>
              </a:tabLst>
            </a:pPr>
            <a:r>
              <a:rPr lang="en-IN" sz="3200" dirty="0">
                <a:cs typeface="Mangal" panose="02040503050203030202" pitchFamily="18" charset="0"/>
              </a:rPr>
              <a:t> </a:t>
            </a:r>
            <a:endParaRPr lang="en-US" sz="3200" dirty="0">
              <a:cs typeface="Mangal" panose="02040503050203030202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A75CF-9E19-49E3-B1D2-2E9602E80801}"/>
              </a:ext>
            </a:extLst>
          </p:cNvPr>
          <p:cNvSpPr txBox="1"/>
          <p:nvPr/>
        </p:nvSpPr>
        <p:spPr>
          <a:xfrm>
            <a:off x="4629149" y="630358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IN" sz="4800" u="sng" spc="-95" dirty="0">
                <a:solidFill>
                  <a:schemeClr val="bg1"/>
                </a:solidFill>
                <a:latin typeface="Algerian" panose="04020705040A02060702" pitchFamily="82" charset="0"/>
                <a:ea typeface="+mj-ea"/>
              </a:rPr>
              <a:t>Risk Management Plan</a:t>
            </a:r>
          </a:p>
        </p:txBody>
      </p:sp>
    </p:spTree>
    <p:extLst>
      <p:ext uri="{BB962C8B-B14F-4D97-AF65-F5344CB8AC3E}">
        <p14:creationId xmlns:p14="http://schemas.microsoft.com/office/powerpoint/2010/main" val="3201439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393196-EBC3-489B-AC23-6D8BBF6FD260}"/>
              </a:ext>
            </a:extLst>
          </p:cNvPr>
          <p:cNvSpPr/>
          <p:nvPr/>
        </p:nvSpPr>
        <p:spPr>
          <a:xfrm>
            <a:off x="1371600" y="647700"/>
            <a:ext cx="6019800" cy="41910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Mangal" panose="02040503050203030202" pitchFamily="18" charset="0"/>
              </a:rPr>
              <a:t>How much do you ask from the investor?</a:t>
            </a: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solidFill>
                  <a:schemeClr val="bg1"/>
                </a:solidFill>
                <a:cs typeface="Mangal" panose="02040503050203030202" pitchFamily="18" charset="0"/>
              </a:rPr>
              <a:t>2 Million for 20% stake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E0C6F14-A3A0-4792-84C1-752384141711}"/>
              </a:ext>
            </a:extLst>
          </p:cNvPr>
          <p:cNvSpPr/>
          <p:nvPr/>
        </p:nvSpPr>
        <p:spPr>
          <a:xfrm>
            <a:off x="1371600" y="5143500"/>
            <a:ext cx="6019800" cy="4191000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cs typeface="Mangal" panose="02040503050203030202" pitchFamily="18" charset="0"/>
              </a:rPr>
              <a:t>Broad usage of funds?</a:t>
            </a: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bg1"/>
                </a:solidFill>
                <a:cs typeface="Mangal" panose="02040503050203030202" pitchFamily="18" charset="0"/>
              </a:rPr>
              <a:t>Salary of delivery partners</a:t>
            </a:r>
            <a:endParaRPr lang="en-US" sz="28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bg1"/>
                </a:solidFill>
                <a:cs typeface="Mangal" panose="02040503050203030202" pitchFamily="18" charset="0"/>
              </a:rPr>
              <a:t>Tie up with more restaurants</a:t>
            </a:r>
            <a:endParaRPr lang="en-US" sz="28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800" b="1" dirty="0">
                <a:solidFill>
                  <a:schemeClr val="bg1"/>
                </a:solidFill>
                <a:cs typeface="Mangal" panose="02040503050203030202" pitchFamily="18" charset="0"/>
              </a:rPr>
              <a:t>Expanding in different cities</a:t>
            </a:r>
            <a:endParaRPr lang="en-US" sz="28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12F0CC1-2408-4631-AD82-9D9C6687B31B}"/>
              </a:ext>
            </a:extLst>
          </p:cNvPr>
          <p:cNvSpPr/>
          <p:nvPr/>
        </p:nvSpPr>
        <p:spPr>
          <a:xfrm>
            <a:off x="8036391" y="2324100"/>
            <a:ext cx="9601200" cy="5280659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chemeClr val="bg1"/>
                </a:solidFill>
                <a:cs typeface="Mangal" panose="02040503050203030202" pitchFamily="18" charset="0"/>
              </a:rPr>
              <a:t>Exit Strategy</a:t>
            </a:r>
          </a:p>
          <a:p>
            <a:pPr algn="ctr"/>
            <a:endParaRPr lang="en-IN" b="1" dirty="0">
              <a:solidFill>
                <a:schemeClr val="bg1"/>
              </a:solidFill>
              <a:latin typeface="Calibri" panose="020F0502020204030204" pitchFamily="34" charset="0"/>
              <a:cs typeface="Mangal" panose="02040503050203030202" pitchFamily="18" charset="0"/>
            </a:endParaRPr>
          </a:p>
          <a:p>
            <a:pPr algn="ctr"/>
            <a:r>
              <a:rPr lang="en-IN" sz="3600" b="1" dirty="0">
                <a:solidFill>
                  <a:schemeClr val="bg1"/>
                </a:solidFill>
                <a:cs typeface="Mangal" panose="02040503050203030202" pitchFamily="18" charset="0"/>
              </a:rPr>
              <a:t>We will sell our idea to a similar company if we are not able to tap the market and goes into losses </a:t>
            </a:r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  <a:p>
            <a:pPr algn="ctr"/>
            <a:endParaRPr lang="en-US" sz="3600" b="1" dirty="0">
              <a:solidFill>
                <a:schemeClr val="bg1"/>
              </a:solidFill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3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0287000" y="452870"/>
            <a:ext cx="44738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215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O</a:t>
            </a:r>
            <a:r>
              <a:rPr sz="5400" b="1" spc="430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B</a:t>
            </a:r>
            <a:r>
              <a:rPr sz="5400" b="1" spc="650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J</a:t>
            </a:r>
            <a:r>
              <a:rPr sz="5400" b="1" spc="210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E</a:t>
            </a:r>
            <a:r>
              <a:rPr sz="5400" b="1" spc="215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C</a:t>
            </a:r>
            <a:r>
              <a:rPr sz="5400" b="1" spc="430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TIV</a:t>
            </a:r>
            <a:r>
              <a:rPr sz="5400" b="1" spc="210" dirty="0">
                <a:solidFill>
                  <a:schemeClr val="bg1"/>
                </a:solidFill>
                <a:latin typeface="Algerian" panose="04020705040A02060702" pitchFamily="82" charset="0"/>
                <a:cs typeface="Arial"/>
              </a:rPr>
              <a:t>E</a:t>
            </a:r>
            <a:endParaRPr sz="5400" b="1" dirty="0">
              <a:solidFill>
                <a:schemeClr val="bg1"/>
              </a:solidFill>
              <a:latin typeface="Algerian" panose="04020705040A02060702" pitchFamily="82" charset="0"/>
              <a:cs typeface="Arial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95E78F25-BF40-4AC3-9F92-83446F03DE7D}"/>
              </a:ext>
            </a:extLst>
          </p:cNvPr>
          <p:cNvSpPr/>
          <p:nvPr/>
        </p:nvSpPr>
        <p:spPr>
          <a:xfrm>
            <a:off x="8229600" y="1620859"/>
            <a:ext cx="9144000" cy="8229600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E36BD4-7172-44B3-BA2D-E4E4145C9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67640"/>
            <a:ext cx="5100433" cy="95517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8610600" y="2171700"/>
            <a:ext cx="8458200" cy="74654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82550" indent="-457200">
              <a:lnSpc>
                <a:spcPct val="1172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create a change in food  delivery system and also make  conscious about balanced  nutrition and calories in the  foods.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0">
              <a:lnSpc>
                <a:spcPct val="117200"/>
              </a:lnSpc>
              <a:spcBef>
                <a:spcPts val="10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provide greater selection of  foods to choose when ordering from different restaurants.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7200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474345" indent="-4572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connect restaurants and  customers even when facing  unfavorable weather.</a:t>
            </a:r>
            <a:endParaRPr lang="en-I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74345">
              <a:lnSpc>
                <a:spcPct val="117200"/>
              </a:lnSpc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28575" indent="-457200">
              <a:lnSpc>
                <a:spcPct val="117200"/>
              </a:lnSpc>
              <a:buFont typeface="Arial" panose="020B0604020202020204" pitchFamily="34" charset="0"/>
              <a:buChar char="•"/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To provide food hot so that the  taste doesn’t change due to  delay in delivery.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011679" y="618237"/>
            <a:ext cx="9045575" cy="9421495"/>
            <a:chOff x="2011679" y="618237"/>
            <a:chExt cx="9045575" cy="9421495"/>
          </a:xfrm>
        </p:grpSpPr>
        <p:sp>
          <p:nvSpPr>
            <p:cNvPr id="4" name="object 4"/>
            <p:cNvSpPr/>
            <p:nvPr/>
          </p:nvSpPr>
          <p:spPr>
            <a:xfrm>
              <a:off x="6294211" y="2410650"/>
              <a:ext cx="4762499" cy="54673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11679" y="5143499"/>
              <a:ext cx="4571999" cy="48958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1679" y="618237"/>
              <a:ext cx="4571999" cy="48767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5429890" y="3947424"/>
            <a:ext cx="1238250" cy="2390775"/>
          </a:xfrm>
          <a:custGeom>
            <a:avLst/>
            <a:gdLst/>
            <a:ahLst/>
            <a:cxnLst/>
            <a:rect l="l" t="t" r="r" b="b"/>
            <a:pathLst>
              <a:path w="1238250" h="2390775">
                <a:moveTo>
                  <a:pt x="1238250" y="2390775"/>
                </a:moveTo>
                <a:lnTo>
                  <a:pt x="0" y="2390775"/>
                </a:lnTo>
                <a:lnTo>
                  <a:pt x="0" y="0"/>
                </a:lnTo>
                <a:lnTo>
                  <a:pt x="1238250" y="0"/>
                </a:lnTo>
                <a:lnTo>
                  <a:pt x="1238250" y="2390775"/>
                </a:lnTo>
                <a:close/>
              </a:path>
            </a:pathLst>
          </a:custGeom>
          <a:solidFill>
            <a:srgbClr val="F7F5F5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58966" y="0"/>
            <a:ext cx="6628765" cy="3086100"/>
            <a:chOff x="11058966" y="0"/>
            <a:chExt cx="6628765" cy="3086100"/>
          </a:xfrm>
        </p:grpSpPr>
        <p:sp>
          <p:nvSpPr>
            <p:cNvPr id="9" name="object 9"/>
            <p:cNvSpPr/>
            <p:nvPr/>
          </p:nvSpPr>
          <p:spPr>
            <a:xfrm>
              <a:off x="11058966" y="0"/>
              <a:ext cx="4772039" cy="30860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971186" y="619190"/>
              <a:ext cx="2716530" cy="685800"/>
            </a:xfrm>
            <a:custGeom>
              <a:avLst/>
              <a:gdLst/>
              <a:ahLst/>
              <a:cxnLst/>
              <a:rect l="l" t="t" r="r" b="b"/>
              <a:pathLst>
                <a:path w="2716530" h="685800">
                  <a:moveTo>
                    <a:pt x="459985" y="685800"/>
                  </a:moveTo>
                  <a:lnTo>
                    <a:pt x="0" y="685800"/>
                  </a:lnTo>
                  <a:lnTo>
                    <a:pt x="734262" y="0"/>
                  </a:lnTo>
                  <a:lnTo>
                    <a:pt x="1194247" y="0"/>
                  </a:lnTo>
                  <a:lnTo>
                    <a:pt x="459985" y="685800"/>
                  </a:lnTo>
                  <a:close/>
                </a:path>
                <a:path w="2716530" h="685800">
                  <a:moveTo>
                    <a:pt x="1220913" y="685800"/>
                  </a:moveTo>
                  <a:lnTo>
                    <a:pt x="760928" y="685800"/>
                  </a:lnTo>
                  <a:lnTo>
                    <a:pt x="1495190" y="0"/>
                  </a:lnTo>
                  <a:lnTo>
                    <a:pt x="1955176" y="0"/>
                  </a:lnTo>
                  <a:lnTo>
                    <a:pt x="1220913" y="685800"/>
                  </a:lnTo>
                  <a:close/>
                </a:path>
                <a:path w="2716530" h="685800">
                  <a:moveTo>
                    <a:pt x="1981841" y="685800"/>
                  </a:moveTo>
                  <a:lnTo>
                    <a:pt x="1521856" y="685800"/>
                  </a:lnTo>
                  <a:lnTo>
                    <a:pt x="2256118" y="0"/>
                  </a:lnTo>
                  <a:lnTo>
                    <a:pt x="2716104" y="0"/>
                  </a:lnTo>
                  <a:lnTo>
                    <a:pt x="1981841" y="685800"/>
                  </a:lnTo>
                  <a:close/>
                </a:path>
              </a:pathLst>
            </a:custGeom>
            <a:solidFill>
              <a:srgbClr val="F7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1058966" y="3627424"/>
            <a:ext cx="4772039" cy="3028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58966" y="7026005"/>
            <a:ext cx="4724399" cy="3257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1955" y="11061"/>
            <a:ext cx="18288000" cy="10287000"/>
            <a:chOff x="0" y="5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5"/>
              <a:ext cx="18288000" cy="10287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3600" y="1016145"/>
              <a:ext cx="15544800" cy="7543800"/>
            </a:xfrm>
            <a:custGeom>
              <a:avLst/>
              <a:gdLst/>
              <a:ahLst/>
              <a:cxnLst/>
              <a:rect l="l" t="t" r="r" b="b"/>
              <a:pathLst>
                <a:path w="15544800" h="7543800">
                  <a:moveTo>
                    <a:pt x="15544800" y="7543800"/>
                  </a:moveTo>
                  <a:lnTo>
                    <a:pt x="0" y="7543800"/>
                  </a:lnTo>
                  <a:lnTo>
                    <a:pt x="0" y="0"/>
                  </a:lnTo>
                  <a:lnTo>
                    <a:pt x="15544800" y="0"/>
                  </a:lnTo>
                  <a:lnTo>
                    <a:pt x="15544800" y="7543800"/>
                  </a:lnTo>
                  <a:close/>
                </a:path>
              </a:pathLst>
            </a:custGeom>
            <a:solidFill>
              <a:srgbClr val="111717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rgbClr val="FF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799899" y="1032474"/>
              <a:ext cx="14212202" cy="6501130"/>
            </a:xfrm>
            <a:custGeom>
              <a:avLst/>
              <a:gdLst/>
              <a:ahLst/>
              <a:cxnLst/>
              <a:rect l="l" t="t" r="r" b="b"/>
              <a:pathLst>
                <a:path w="7633969" h="6501130">
                  <a:moveTo>
                    <a:pt x="28575" y="1728584"/>
                  </a:moveTo>
                  <a:lnTo>
                    <a:pt x="0" y="1728584"/>
                  </a:lnTo>
                  <a:lnTo>
                    <a:pt x="0" y="6500609"/>
                  </a:lnTo>
                  <a:lnTo>
                    <a:pt x="28575" y="6500609"/>
                  </a:lnTo>
                  <a:lnTo>
                    <a:pt x="28575" y="1728584"/>
                  </a:lnTo>
                  <a:close/>
                </a:path>
                <a:path w="7633969" h="6501130">
                  <a:moveTo>
                    <a:pt x="6111799" y="0"/>
                  </a:moveTo>
                  <a:lnTo>
                    <a:pt x="5651817" y="0"/>
                  </a:lnTo>
                  <a:lnTo>
                    <a:pt x="4917554" y="685800"/>
                  </a:lnTo>
                  <a:lnTo>
                    <a:pt x="5377535" y="685800"/>
                  </a:lnTo>
                  <a:lnTo>
                    <a:pt x="6111799" y="0"/>
                  </a:lnTo>
                  <a:close/>
                </a:path>
                <a:path w="7633969" h="6501130">
                  <a:moveTo>
                    <a:pt x="6872732" y="0"/>
                  </a:moveTo>
                  <a:lnTo>
                    <a:pt x="6412738" y="0"/>
                  </a:lnTo>
                  <a:lnTo>
                    <a:pt x="5678487" y="685800"/>
                  </a:lnTo>
                  <a:lnTo>
                    <a:pt x="6138469" y="685800"/>
                  </a:lnTo>
                  <a:lnTo>
                    <a:pt x="6872732" y="0"/>
                  </a:lnTo>
                  <a:close/>
                </a:path>
                <a:path w="7633969" h="6501130">
                  <a:moveTo>
                    <a:pt x="7633652" y="0"/>
                  </a:moveTo>
                  <a:lnTo>
                    <a:pt x="7173671" y="0"/>
                  </a:lnTo>
                  <a:lnTo>
                    <a:pt x="6439408" y="685800"/>
                  </a:lnTo>
                  <a:lnTo>
                    <a:pt x="6899389" y="685800"/>
                  </a:lnTo>
                  <a:lnTo>
                    <a:pt x="7633652" y="0"/>
                  </a:lnTo>
                  <a:close/>
                </a:path>
              </a:pathLst>
            </a:custGeom>
            <a:solidFill>
              <a:srgbClr val="F7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72108" y="9435548"/>
              <a:ext cx="1266825" cy="847725"/>
            </a:xfrm>
            <a:custGeom>
              <a:avLst/>
              <a:gdLst/>
              <a:ahLst/>
              <a:cxnLst/>
              <a:rect l="l" t="t" r="r" b="b"/>
              <a:pathLst>
                <a:path w="1266825" h="847725">
                  <a:moveTo>
                    <a:pt x="1266825" y="847725"/>
                  </a:moveTo>
                  <a:lnTo>
                    <a:pt x="0" y="847725"/>
                  </a:lnTo>
                  <a:lnTo>
                    <a:pt x="0" y="0"/>
                  </a:lnTo>
                  <a:lnTo>
                    <a:pt x="1266825" y="0"/>
                  </a:lnTo>
                  <a:lnTo>
                    <a:pt x="1266825" y="847725"/>
                  </a:lnTo>
                  <a:close/>
                </a:path>
              </a:pathLst>
            </a:custGeom>
            <a:solidFill>
              <a:srgbClr val="DE2B2B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53E88E-6819-4429-83B6-C2E6767AAF42}"/>
              </a:ext>
            </a:extLst>
          </p:cNvPr>
          <p:cNvSpPr txBox="1"/>
          <p:nvPr/>
        </p:nvSpPr>
        <p:spPr>
          <a:xfrm>
            <a:off x="3276600" y="1715999"/>
            <a:ext cx="13542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E3F40"/>
                </a:solidFill>
                <a:latin typeface="Algerian" panose="04020705040A02060702" pitchFamily="82" charset="0"/>
              </a:rPr>
              <a:t>Problem Statement</a:t>
            </a:r>
            <a:endParaRPr lang="en-IN" sz="6600" b="1" dirty="0">
              <a:solidFill>
                <a:srgbClr val="CE3F40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571C7-2CE9-4326-8483-995F5C1820A1}"/>
              </a:ext>
            </a:extLst>
          </p:cNvPr>
          <p:cNvSpPr txBox="1"/>
          <p:nvPr/>
        </p:nvSpPr>
        <p:spPr>
          <a:xfrm>
            <a:off x="3258202" y="4124999"/>
            <a:ext cx="12909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Arial" panose="020B0604020202020204" pitchFamily="34" charset="0"/>
              </a:rPr>
              <a:t>Being unaware about the healthiness and quality of food and also along with that food temperature is not maintained.</a:t>
            </a:r>
            <a:endParaRPr lang="en-IN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3">
            <a:extLst>
              <a:ext uri="{FF2B5EF4-FFF2-40B4-BE49-F238E27FC236}">
                <a16:creationId xmlns:a16="http://schemas.microsoft.com/office/drawing/2014/main" id="{1DF82A67-905A-4079-BCF1-B2BD161B06C8}"/>
              </a:ext>
            </a:extLst>
          </p:cNvPr>
          <p:cNvSpPr/>
          <p:nvPr/>
        </p:nvSpPr>
        <p:spPr>
          <a:xfrm>
            <a:off x="9985433" y="2816529"/>
            <a:ext cx="8115300" cy="6645232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CE3F4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133051" y="9458297"/>
            <a:ext cx="4010025" cy="828675"/>
          </a:xfrm>
          <a:custGeom>
            <a:avLst/>
            <a:gdLst/>
            <a:ahLst/>
            <a:cxnLst/>
            <a:rect l="l" t="t" r="r" b="b"/>
            <a:pathLst>
              <a:path w="4010025" h="828675">
                <a:moveTo>
                  <a:pt x="4010025" y="0"/>
                </a:moveTo>
                <a:lnTo>
                  <a:pt x="4010025" y="828675"/>
                </a:lnTo>
                <a:lnTo>
                  <a:pt x="0" y="828674"/>
                </a:lnTo>
                <a:lnTo>
                  <a:pt x="0" y="0"/>
                </a:lnTo>
                <a:lnTo>
                  <a:pt x="4010025" y="0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66201" y="1503156"/>
            <a:ext cx="7395845" cy="6784975"/>
            <a:chOff x="1127162" y="1703763"/>
            <a:chExt cx="7395845" cy="6784975"/>
          </a:xfrm>
        </p:grpSpPr>
        <p:sp>
          <p:nvSpPr>
            <p:cNvPr id="4" name="object 4"/>
            <p:cNvSpPr/>
            <p:nvPr/>
          </p:nvSpPr>
          <p:spPr>
            <a:xfrm>
              <a:off x="1327794" y="1703763"/>
              <a:ext cx="7194685" cy="6784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162" y="2113525"/>
              <a:ext cx="2752725" cy="695325"/>
            </a:xfrm>
            <a:custGeom>
              <a:avLst/>
              <a:gdLst/>
              <a:ahLst/>
              <a:cxnLst/>
              <a:rect l="l" t="t" r="r" b="b"/>
              <a:pathLst>
                <a:path w="2752725" h="695325">
                  <a:moveTo>
                    <a:pt x="466131" y="695324"/>
                  </a:moveTo>
                  <a:lnTo>
                    <a:pt x="0" y="695324"/>
                  </a:lnTo>
                  <a:lnTo>
                    <a:pt x="744073" y="0"/>
                  </a:lnTo>
                  <a:lnTo>
                    <a:pt x="1210205" y="0"/>
                  </a:lnTo>
                  <a:lnTo>
                    <a:pt x="466131" y="695324"/>
                  </a:lnTo>
                  <a:close/>
                </a:path>
                <a:path w="2752725" h="695325">
                  <a:moveTo>
                    <a:pt x="1237227" y="695324"/>
                  </a:moveTo>
                  <a:lnTo>
                    <a:pt x="771095" y="695324"/>
                  </a:lnTo>
                  <a:lnTo>
                    <a:pt x="1515169" y="0"/>
                  </a:lnTo>
                  <a:lnTo>
                    <a:pt x="1981301" y="0"/>
                  </a:lnTo>
                  <a:lnTo>
                    <a:pt x="1237227" y="695324"/>
                  </a:lnTo>
                  <a:close/>
                </a:path>
                <a:path w="2752725" h="695325">
                  <a:moveTo>
                    <a:pt x="2008323" y="695324"/>
                  </a:moveTo>
                  <a:lnTo>
                    <a:pt x="1542191" y="695324"/>
                  </a:lnTo>
                  <a:lnTo>
                    <a:pt x="2286265" y="0"/>
                  </a:lnTo>
                  <a:lnTo>
                    <a:pt x="2752396" y="0"/>
                  </a:lnTo>
                  <a:lnTo>
                    <a:pt x="2008323" y="695324"/>
                  </a:lnTo>
                  <a:close/>
                </a:path>
              </a:pathLst>
            </a:custGeom>
            <a:solidFill>
              <a:srgbClr val="1117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551030" y="2"/>
            <a:ext cx="1381125" cy="1314450"/>
          </a:xfrm>
          <a:custGeom>
            <a:avLst/>
            <a:gdLst/>
            <a:ahLst/>
            <a:cxnLst/>
            <a:rect l="l" t="t" r="r" b="b"/>
            <a:pathLst>
              <a:path w="1381125" h="1314450">
                <a:moveTo>
                  <a:pt x="1381125" y="1314450"/>
                </a:moveTo>
                <a:lnTo>
                  <a:pt x="0" y="1314450"/>
                </a:lnTo>
                <a:lnTo>
                  <a:pt x="0" y="0"/>
                </a:lnTo>
                <a:lnTo>
                  <a:pt x="1381125" y="0"/>
                </a:lnTo>
                <a:lnTo>
                  <a:pt x="1381125" y="1314450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255749" y="1543858"/>
            <a:ext cx="470445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dirty="0">
                <a:solidFill>
                  <a:srgbClr val="111717"/>
                </a:solidFill>
                <a:latin typeface="Algerian" panose="04020705040A02060702" pitchFamily="82" charset="0"/>
                <a:cs typeface="Arial"/>
              </a:rPr>
              <a:t>Problem</a:t>
            </a:r>
            <a:r>
              <a:rPr lang="en-IN" sz="6600" dirty="0">
                <a:solidFill>
                  <a:srgbClr val="111717"/>
                </a:solidFill>
                <a:latin typeface="Algerian" panose="04020705040A02060702" pitchFamily="82" charset="0"/>
                <a:cs typeface="Arial"/>
              </a:rPr>
              <a:t>s</a:t>
            </a:r>
            <a:endParaRPr sz="6600" dirty="0">
              <a:latin typeface="Algerian" panose="04020705040A02060702" pitchFamily="82" charset="0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63400" y="3742772"/>
            <a:ext cx="6144260" cy="52641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0195">
              <a:lnSpc>
                <a:spcPct val="116700"/>
              </a:lnSpc>
              <a:spcBef>
                <a:spcPts val="95"/>
              </a:spcBef>
            </a:pPr>
            <a:r>
              <a:rPr sz="3600" dirty="0">
                <a:solidFill>
                  <a:srgbClr val="11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Unawareness about what they are  eating.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3600" dirty="0">
                <a:solidFill>
                  <a:srgbClr val="11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Compromise in food quality.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IN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1985"/>
              </a:spcBef>
            </a:pPr>
            <a:r>
              <a:rPr sz="3600" dirty="0">
                <a:solidFill>
                  <a:srgbClr val="11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Traffic delay leads to the delivery of  cold food.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72678D87-A6B2-4EED-B170-3A1CF0E2EE58}"/>
              </a:ext>
            </a:extLst>
          </p:cNvPr>
          <p:cNvSpPr txBox="1">
            <a:spLocks/>
          </p:cNvSpPr>
          <p:nvPr/>
        </p:nvSpPr>
        <p:spPr>
          <a:xfrm>
            <a:off x="10451029" y="3606033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1</a:t>
            </a: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1241E05-4889-4D6D-8396-319FDFD16561}"/>
              </a:ext>
            </a:extLst>
          </p:cNvPr>
          <p:cNvSpPr txBox="1">
            <a:spLocks/>
          </p:cNvSpPr>
          <p:nvPr/>
        </p:nvSpPr>
        <p:spPr>
          <a:xfrm>
            <a:off x="10451029" y="5314948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2</a:t>
            </a: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E8F4A51E-0605-4A09-B99B-C111039C1FF8}"/>
              </a:ext>
            </a:extLst>
          </p:cNvPr>
          <p:cNvSpPr txBox="1">
            <a:spLocks/>
          </p:cNvSpPr>
          <p:nvPr/>
        </p:nvSpPr>
        <p:spPr>
          <a:xfrm>
            <a:off x="10451029" y="7568437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3013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E3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3">
            <a:extLst>
              <a:ext uri="{FF2B5EF4-FFF2-40B4-BE49-F238E27FC236}">
                <a16:creationId xmlns:a16="http://schemas.microsoft.com/office/drawing/2014/main" id="{57A31DCC-F733-40D6-976A-F84AF3943F5A}"/>
              </a:ext>
            </a:extLst>
          </p:cNvPr>
          <p:cNvSpPr/>
          <p:nvPr/>
        </p:nvSpPr>
        <p:spPr>
          <a:xfrm>
            <a:off x="215033" y="1156440"/>
            <a:ext cx="8115300" cy="8229600"/>
          </a:xfrm>
          <a:custGeom>
            <a:avLst/>
            <a:gdLst/>
            <a:ahLst/>
            <a:cxnLst/>
            <a:rect l="l" t="t" r="r" b="b"/>
            <a:pathLst>
              <a:path w="7781925" h="8229600">
                <a:moveTo>
                  <a:pt x="7781925" y="8229600"/>
                </a:moveTo>
                <a:lnTo>
                  <a:pt x="0" y="8229600"/>
                </a:lnTo>
                <a:lnTo>
                  <a:pt x="0" y="0"/>
                </a:lnTo>
                <a:lnTo>
                  <a:pt x="7781925" y="0"/>
                </a:lnTo>
                <a:lnTo>
                  <a:pt x="7781925" y="8229600"/>
                </a:lnTo>
                <a:close/>
              </a:path>
            </a:pathLst>
          </a:custGeom>
          <a:solidFill>
            <a:srgbClr val="F7F5F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25758" y="1150488"/>
            <a:ext cx="1495425" cy="4048125"/>
          </a:xfrm>
          <a:custGeom>
            <a:avLst/>
            <a:gdLst/>
            <a:ahLst/>
            <a:cxnLst/>
            <a:rect l="l" t="t" r="r" b="b"/>
            <a:pathLst>
              <a:path w="1495425" h="4048125">
                <a:moveTo>
                  <a:pt x="1495425" y="4048125"/>
                </a:moveTo>
                <a:lnTo>
                  <a:pt x="0" y="4048125"/>
                </a:lnTo>
                <a:lnTo>
                  <a:pt x="0" y="0"/>
                </a:lnTo>
                <a:lnTo>
                  <a:pt x="1495425" y="0"/>
                </a:lnTo>
                <a:lnTo>
                  <a:pt x="1495425" y="4048125"/>
                </a:lnTo>
                <a:close/>
              </a:path>
            </a:pathLst>
          </a:custGeom>
          <a:solidFill>
            <a:srgbClr val="F7F5F5">
              <a:alpha val="658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0571104" y="6223741"/>
            <a:ext cx="5587365" cy="3441065"/>
            <a:chOff x="10571104" y="6223741"/>
            <a:chExt cx="5587365" cy="34410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object 5"/>
            <p:cNvSpPr/>
            <p:nvPr/>
          </p:nvSpPr>
          <p:spPr>
            <a:xfrm>
              <a:off x="10571104" y="6223741"/>
              <a:ext cx="4743449" cy="31622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442127" y="8978592"/>
              <a:ext cx="2716530" cy="685800"/>
            </a:xfrm>
            <a:custGeom>
              <a:avLst/>
              <a:gdLst/>
              <a:ahLst/>
              <a:cxnLst/>
              <a:rect l="l" t="t" r="r" b="b"/>
              <a:pathLst>
                <a:path w="2716530" h="685800">
                  <a:moveTo>
                    <a:pt x="459985" y="685800"/>
                  </a:moveTo>
                  <a:lnTo>
                    <a:pt x="0" y="685800"/>
                  </a:lnTo>
                  <a:lnTo>
                    <a:pt x="734262" y="0"/>
                  </a:lnTo>
                  <a:lnTo>
                    <a:pt x="1194247" y="0"/>
                  </a:lnTo>
                  <a:lnTo>
                    <a:pt x="459985" y="685800"/>
                  </a:lnTo>
                  <a:close/>
                </a:path>
                <a:path w="2716530" h="685800">
                  <a:moveTo>
                    <a:pt x="1220913" y="685800"/>
                  </a:moveTo>
                  <a:lnTo>
                    <a:pt x="760928" y="685800"/>
                  </a:lnTo>
                  <a:lnTo>
                    <a:pt x="1495190" y="0"/>
                  </a:lnTo>
                  <a:lnTo>
                    <a:pt x="1955176" y="0"/>
                  </a:lnTo>
                  <a:lnTo>
                    <a:pt x="1220913" y="685800"/>
                  </a:lnTo>
                  <a:close/>
                </a:path>
                <a:path w="2716530" h="685800">
                  <a:moveTo>
                    <a:pt x="1981841" y="685800"/>
                  </a:moveTo>
                  <a:lnTo>
                    <a:pt x="1521856" y="685800"/>
                  </a:lnTo>
                  <a:lnTo>
                    <a:pt x="2256118" y="0"/>
                  </a:lnTo>
                  <a:lnTo>
                    <a:pt x="2716104" y="0"/>
                  </a:lnTo>
                  <a:lnTo>
                    <a:pt x="1981841" y="685800"/>
                  </a:lnTo>
                  <a:close/>
                </a:path>
              </a:pathLst>
            </a:custGeom>
            <a:solidFill>
              <a:srgbClr val="F7F5F5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8850264" y="9523963"/>
            <a:ext cx="295275" cy="276225"/>
          </a:xfrm>
          <a:custGeom>
            <a:avLst/>
            <a:gdLst/>
            <a:ahLst/>
            <a:cxnLst/>
            <a:rect l="l" t="t" r="r" b="b"/>
            <a:pathLst>
              <a:path w="295275" h="276225">
                <a:moveTo>
                  <a:pt x="295275" y="276225"/>
                </a:moveTo>
                <a:lnTo>
                  <a:pt x="0" y="276225"/>
                </a:lnTo>
                <a:lnTo>
                  <a:pt x="0" y="0"/>
                </a:lnTo>
                <a:lnTo>
                  <a:pt x="295275" y="0"/>
                </a:lnTo>
                <a:lnTo>
                  <a:pt x="295275" y="276225"/>
                </a:lnTo>
                <a:close/>
              </a:path>
            </a:pathLst>
          </a:custGeom>
          <a:solidFill>
            <a:srgbClr val="F7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0571104" y="342900"/>
            <a:ext cx="7520305" cy="6701790"/>
            <a:chOff x="10766419" y="267497"/>
            <a:chExt cx="7520305" cy="670179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object 9"/>
            <p:cNvSpPr/>
            <p:nvPr/>
          </p:nvSpPr>
          <p:spPr>
            <a:xfrm>
              <a:off x="10766419" y="267497"/>
              <a:ext cx="4352939" cy="330518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371422" y="3320856"/>
              <a:ext cx="4914899" cy="36480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438400" y="137600"/>
            <a:ext cx="435293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5400" b="1" dirty="0">
                <a:latin typeface="Algerian" panose="04020705040A02060702" pitchFamily="82" charset="0"/>
                <a:cs typeface="Arial"/>
              </a:rPr>
              <a:t>SOLUTIONS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807679" y="1591893"/>
            <a:ext cx="6522654" cy="7397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3709">
              <a:lnSpc>
                <a:spcPct val="116700"/>
              </a:lnSpc>
              <a:spcBef>
                <a:spcPts val="100"/>
              </a:spcBef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Showing the nutrition and calorie count of each food  on the menu to create awareness about their food  intake.</a:t>
            </a:r>
          </a:p>
          <a:p>
            <a:pPr marL="12700" marR="541655">
              <a:lnSpc>
                <a:spcPct val="116700"/>
              </a:lnSpc>
              <a:spcBef>
                <a:spcPts val="1190"/>
              </a:spcBef>
            </a:pPr>
            <a:endParaRPr lang="en-IN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41655">
              <a:lnSpc>
                <a:spcPct val="116700"/>
              </a:lnSpc>
              <a:spcBef>
                <a:spcPts val="1190"/>
              </a:spcBef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Installation of thermal setup in delivery, box to keep  the food hot and tasty.</a:t>
            </a:r>
          </a:p>
          <a:p>
            <a:pPr>
              <a:lnSpc>
                <a:spcPct val="100000"/>
              </a:lnSpc>
            </a:pPr>
            <a:endParaRPr sz="40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2600" dirty="0">
              <a:latin typeface="Arial Black"/>
              <a:cs typeface="Arial Black"/>
            </a:endParaRPr>
          </a:p>
          <a:p>
            <a:pPr marL="12700" marR="5080">
              <a:lnSpc>
                <a:spcPct val="116700"/>
              </a:lnSpc>
              <a:spcBef>
                <a:spcPts val="1215"/>
              </a:spcBef>
              <a:tabLst>
                <a:tab pos="2452370" algn="l"/>
              </a:tabLst>
            </a:pPr>
            <a:r>
              <a:rPr sz="3000" dirty="0">
                <a:latin typeface="Arial" panose="020B0604020202020204" pitchFamily="34" charset="0"/>
                <a:cs typeface="Arial" panose="020B0604020202020204" pitchFamily="34" charset="0"/>
              </a:rPr>
              <a:t>Tie-ups with restaurants that are certified for providing  quality food ;</a:t>
            </a:r>
            <a:r>
              <a:rPr lang="en-IN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000" i="1" dirty="0">
                <a:latin typeface="Arial" panose="020B0604020202020204" pitchFamily="34" charset="0"/>
                <a:cs typeface="Arial" panose="020B0604020202020204" pitchFamily="34" charset="0"/>
              </a:rPr>
              <a:t>fssai certification</a:t>
            </a:r>
            <a:endParaRPr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4324895D-2679-4286-B9DC-8BCFB48853AE}"/>
              </a:ext>
            </a:extLst>
          </p:cNvPr>
          <p:cNvSpPr txBox="1">
            <a:spLocks/>
          </p:cNvSpPr>
          <p:nvPr/>
        </p:nvSpPr>
        <p:spPr>
          <a:xfrm>
            <a:off x="566731" y="1847861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1</a:t>
            </a: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EAD922B9-1875-4643-96B6-BF198E9B63BA}"/>
              </a:ext>
            </a:extLst>
          </p:cNvPr>
          <p:cNvSpPr txBox="1">
            <a:spLocks/>
          </p:cNvSpPr>
          <p:nvPr/>
        </p:nvSpPr>
        <p:spPr>
          <a:xfrm>
            <a:off x="552877" y="4526164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2</a:t>
            </a: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996C5EE6-3BBF-4912-BC8C-2DD8C4C4CD1C}"/>
              </a:ext>
            </a:extLst>
          </p:cNvPr>
          <p:cNvSpPr txBox="1">
            <a:spLocks/>
          </p:cNvSpPr>
          <p:nvPr/>
        </p:nvSpPr>
        <p:spPr>
          <a:xfrm>
            <a:off x="532721" y="7227012"/>
            <a:ext cx="95727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IN" sz="9600" b="1" kern="0" dirty="0">
                <a:solidFill>
                  <a:schemeClr val="tx1"/>
                </a:solidFill>
                <a:latin typeface="Algerian" panose="04020705040A02060702" pitchFamily="82" charset="0"/>
                <a:cs typeface="Arial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448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7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1010" y="8520392"/>
            <a:ext cx="1266825" cy="1762125"/>
          </a:xfrm>
          <a:custGeom>
            <a:avLst/>
            <a:gdLst/>
            <a:ahLst/>
            <a:cxnLst/>
            <a:rect l="l" t="t" r="r" b="b"/>
            <a:pathLst>
              <a:path w="1266825" h="1762125">
                <a:moveTo>
                  <a:pt x="1266825" y="1762125"/>
                </a:moveTo>
                <a:lnTo>
                  <a:pt x="0" y="1762125"/>
                </a:lnTo>
                <a:lnTo>
                  <a:pt x="0" y="0"/>
                </a:lnTo>
                <a:lnTo>
                  <a:pt x="1266825" y="0"/>
                </a:lnTo>
                <a:lnTo>
                  <a:pt x="1266825" y="1762125"/>
                </a:lnTo>
                <a:close/>
              </a:path>
            </a:pathLst>
          </a:custGeom>
          <a:solidFill>
            <a:srgbClr val="DE2B2B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8700" y="0"/>
            <a:ext cx="1428750" cy="1028700"/>
          </a:xfrm>
          <a:custGeom>
            <a:avLst/>
            <a:gdLst/>
            <a:ahLst/>
            <a:cxnLst/>
            <a:rect l="l" t="t" r="r" b="b"/>
            <a:pathLst>
              <a:path w="1428750" h="1028700">
                <a:moveTo>
                  <a:pt x="1428750" y="1028700"/>
                </a:moveTo>
                <a:lnTo>
                  <a:pt x="0" y="1028700"/>
                </a:lnTo>
                <a:lnTo>
                  <a:pt x="0" y="0"/>
                </a:lnTo>
                <a:lnTo>
                  <a:pt x="1428750" y="0"/>
                </a:lnTo>
                <a:lnTo>
                  <a:pt x="1428750" y="1028700"/>
                </a:lnTo>
                <a:close/>
              </a:path>
            </a:pathLst>
          </a:custGeom>
          <a:solidFill>
            <a:srgbClr val="DE2B2B">
              <a:alpha val="8862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468267" y="1029652"/>
            <a:ext cx="2716530" cy="685800"/>
          </a:xfrm>
          <a:custGeom>
            <a:avLst/>
            <a:gdLst/>
            <a:ahLst/>
            <a:cxnLst/>
            <a:rect l="l" t="t" r="r" b="b"/>
            <a:pathLst>
              <a:path w="2716530" h="685800">
                <a:moveTo>
                  <a:pt x="459985" y="685800"/>
                </a:moveTo>
                <a:lnTo>
                  <a:pt x="0" y="685800"/>
                </a:lnTo>
                <a:lnTo>
                  <a:pt x="734262" y="0"/>
                </a:lnTo>
                <a:lnTo>
                  <a:pt x="1194247" y="0"/>
                </a:lnTo>
                <a:lnTo>
                  <a:pt x="459985" y="685800"/>
                </a:lnTo>
                <a:close/>
              </a:path>
              <a:path w="2716530" h="685800">
                <a:moveTo>
                  <a:pt x="1220913" y="685800"/>
                </a:moveTo>
                <a:lnTo>
                  <a:pt x="760928" y="685800"/>
                </a:lnTo>
                <a:lnTo>
                  <a:pt x="1495190" y="0"/>
                </a:lnTo>
                <a:lnTo>
                  <a:pt x="1955176" y="0"/>
                </a:lnTo>
                <a:lnTo>
                  <a:pt x="1220913" y="685800"/>
                </a:lnTo>
                <a:close/>
              </a:path>
              <a:path w="2716530" h="685800">
                <a:moveTo>
                  <a:pt x="1981841" y="685800"/>
                </a:moveTo>
                <a:lnTo>
                  <a:pt x="1521856" y="685800"/>
                </a:lnTo>
                <a:lnTo>
                  <a:pt x="2256118" y="0"/>
                </a:lnTo>
                <a:lnTo>
                  <a:pt x="2716104" y="0"/>
                </a:lnTo>
                <a:lnTo>
                  <a:pt x="1981841" y="685800"/>
                </a:lnTo>
                <a:close/>
              </a:path>
            </a:pathLst>
          </a:custGeom>
          <a:solidFill>
            <a:srgbClr val="11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28700" y="1372105"/>
            <a:ext cx="17259300" cy="7888605"/>
            <a:chOff x="1028700" y="1372105"/>
            <a:chExt cx="17259300" cy="78886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object 7"/>
            <p:cNvSpPr/>
            <p:nvPr/>
          </p:nvSpPr>
          <p:spPr>
            <a:xfrm>
              <a:off x="6732087" y="1372105"/>
              <a:ext cx="4067189" cy="30194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797600" y="2536316"/>
              <a:ext cx="4791059" cy="3152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81036" y="5688756"/>
              <a:ext cx="4143389" cy="35718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28700" y="4435738"/>
              <a:ext cx="6600809" cy="2505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360724" y="5380146"/>
              <a:ext cx="4927274" cy="36099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450338" y="1292028"/>
            <a:ext cx="5358027" cy="219964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ts val="8760"/>
              </a:lnSpc>
              <a:spcBef>
                <a:spcPts val="75"/>
              </a:spcBef>
            </a:pPr>
            <a:r>
              <a:rPr sz="6950" spc="850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Target  </a:t>
            </a:r>
            <a:r>
              <a:rPr sz="6950" spc="795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M</a:t>
            </a:r>
            <a:r>
              <a:rPr sz="6950" spc="785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a</a:t>
            </a:r>
            <a:r>
              <a:rPr sz="6950" spc="780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r</a:t>
            </a:r>
            <a:r>
              <a:rPr sz="6950" spc="1175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k</a:t>
            </a:r>
            <a:r>
              <a:rPr sz="6950" spc="785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e</a:t>
            </a:r>
            <a:r>
              <a:rPr sz="6950" spc="1165" dirty="0">
                <a:solidFill>
                  <a:srgbClr val="CE3F40"/>
                </a:solidFill>
                <a:latin typeface="Algerian" panose="04020705040A02060702" pitchFamily="82" charset="0"/>
                <a:cs typeface="Arial"/>
              </a:rPr>
              <a:t>t</a:t>
            </a:r>
            <a:endParaRPr sz="6950" dirty="0">
              <a:solidFill>
                <a:srgbClr val="CE3F40"/>
              </a:solidFill>
              <a:latin typeface="Algerian" panose="04020705040A02060702" pitchFamily="82" charset="0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54598" y="7102153"/>
            <a:ext cx="2345690" cy="479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955675" marR="5080" indent="-943610">
              <a:lnSpc>
                <a:spcPct val="115799"/>
              </a:lnSpc>
              <a:spcBef>
                <a:spcPts val="100"/>
              </a:spcBef>
              <a:defRPr sz="2800" b="1" spc="-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Restaurants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935482" y="840526"/>
            <a:ext cx="3698290" cy="469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955675" marR="5080" indent="-943610">
              <a:lnSpc>
                <a:spcPct val="115799"/>
              </a:lnSpc>
              <a:spcBef>
                <a:spcPts val="100"/>
              </a:spcBef>
              <a:defRPr sz="2800" b="1" spc="-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dirty="0"/>
              <a:t>Upper</a:t>
            </a:r>
            <a:r>
              <a:rPr lang="en-IN" dirty="0"/>
              <a:t> Mid</a:t>
            </a:r>
            <a:r>
              <a:rPr dirty="0"/>
              <a:t>d</a:t>
            </a:r>
            <a:r>
              <a:rPr lang="en-IN" dirty="0"/>
              <a:t>l</a:t>
            </a:r>
            <a:r>
              <a:rPr dirty="0"/>
              <a:t>e</a:t>
            </a:r>
            <a:r>
              <a:rPr lang="en-IN" dirty="0"/>
              <a:t> </a:t>
            </a:r>
            <a:r>
              <a:rPr dirty="0"/>
              <a:t>- class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152359" y="2080654"/>
            <a:ext cx="3371301" cy="469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955675" marR="5080" indent="-943610">
              <a:lnSpc>
                <a:spcPct val="115799"/>
              </a:lnSpc>
              <a:spcBef>
                <a:spcPts val="100"/>
              </a:spcBef>
              <a:defRPr sz="2800" b="1" spc="-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Sports  Enthusiasts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5392400" y="9159553"/>
            <a:ext cx="2193290" cy="479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955675" marR="5080" indent="-943610">
              <a:lnSpc>
                <a:spcPct val="115799"/>
              </a:lnSpc>
              <a:spcBef>
                <a:spcPts val="100"/>
              </a:spcBef>
              <a:defRPr sz="2800" b="1" spc="-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Youngsters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375017" y="9516195"/>
            <a:ext cx="5783947" cy="469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5675" marR="5080" indent="-943610">
              <a:lnSpc>
                <a:spcPct val="115799"/>
              </a:lnSpc>
              <a:spcBef>
                <a:spcPts val="100"/>
              </a:spcBef>
            </a:pPr>
            <a:r>
              <a:rPr sz="2800" b="1" spc="-75" dirty="0">
                <a:latin typeface="Arial" panose="020B0604020202020204" pitchFamily="34" charset="0"/>
                <a:cs typeface="Arial" panose="020B0604020202020204" pitchFamily="34" charset="0"/>
              </a:rPr>
              <a:t>Health-conscious  people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6573042" y="8746693"/>
            <a:ext cx="685800" cy="510540"/>
            <a:chOff x="16573042" y="8746693"/>
            <a:chExt cx="685800" cy="510540"/>
          </a:xfrm>
        </p:grpSpPr>
        <p:sp>
          <p:nvSpPr>
            <p:cNvPr id="4" name="object 4"/>
            <p:cNvSpPr/>
            <p:nvPr/>
          </p:nvSpPr>
          <p:spPr>
            <a:xfrm>
              <a:off x="16573042" y="8746693"/>
              <a:ext cx="685800" cy="510540"/>
            </a:xfrm>
            <a:custGeom>
              <a:avLst/>
              <a:gdLst/>
              <a:ahLst/>
              <a:cxnLst/>
              <a:rect l="l" t="t" r="r" b="b"/>
              <a:pathLst>
                <a:path w="685800" h="510540">
                  <a:moveTo>
                    <a:pt x="685230" y="510278"/>
                  </a:moveTo>
                  <a:lnTo>
                    <a:pt x="0" y="510278"/>
                  </a:lnTo>
                  <a:lnTo>
                    <a:pt x="0" y="0"/>
                  </a:lnTo>
                  <a:lnTo>
                    <a:pt x="685230" y="0"/>
                  </a:lnTo>
                  <a:lnTo>
                    <a:pt x="685230" y="510278"/>
                  </a:lnTo>
                  <a:close/>
                </a:path>
              </a:pathLst>
            </a:custGeom>
            <a:solidFill>
              <a:srgbClr val="F7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693762" y="8884464"/>
              <a:ext cx="447040" cy="239395"/>
            </a:xfrm>
            <a:custGeom>
              <a:avLst/>
              <a:gdLst/>
              <a:ahLst/>
              <a:cxnLst/>
              <a:rect l="l" t="t" r="r" b="b"/>
              <a:pathLst>
                <a:path w="447040" h="239395">
                  <a:moveTo>
                    <a:pt x="0" y="238866"/>
                  </a:moveTo>
                  <a:lnTo>
                    <a:pt x="0" y="178965"/>
                  </a:lnTo>
                  <a:lnTo>
                    <a:pt x="76901" y="119555"/>
                  </a:lnTo>
                  <a:lnTo>
                    <a:pt x="0" y="59900"/>
                  </a:lnTo>
                  <a:lnTo>
                    <a:pt x="0" y="0"/>
                  </a:lnTo>
                  <a:lnTo>
                    <a:pt x="154047" y="119310"/>
                  </a:lnTo>
                  <a:lnTo>
                    <a:pt x="0" y="238866"/>
                  </a:lnTo>
                  <a:close/>
                </a:path>
                <a:path w="447040" h="239395">
                  <a:moveTo>
                    <a:pt x="146455" y="238866"/>
                  </a:moveTo>
                  <a:lnTo>
                    <a:pt x="146455" y="178965"/>
                  </a:lnTo>
                  <a:lnTo>
                    <a:pt x="223356" y="119555"/>
                  </a:lnTo>
                  <a:lnTo>
                    <a:pt x="146455" y="59900"/>
                  </a:lnTo>
                  <a:lnTo>
                    <a:pt x="146455" y="0"/>
                  </a:lnTo>
                  <a:lnTo>
                    <a:pt x="300503" y="119310"/>
                  </a:lnTo>
                  <a:lnTo>
                    <a:pt x="146455" y="238866"/>
                  </a:lnTo>
                  <a:close/>
                </a:path>
                <a:path w="447040" h="239395">
                  <a:moveTo>
                    <a:pt x="292911" y="238866"/>
                  </a:moveTo>
                  <a:lnTo>
                    <a:pt x="292911" y="178965"/>
                  </a:lnTo>
                  <a:lnTo>
                    <a:pt x="369812" y="119555"/>
                  </a:lnTo>
                  <a:lnTo>
                    <a:pt x="292911" y="59900"/>
                  </a:lnTo>
                  <a:lnTo>
                    <a:pt x="292911" y="0"/>
                  </a:lnTo>
                  <a:lnTo>
                    <a:pt x="446958" y="119310"/>
                  </a:lnTo>
                  <a:lnTo>
                    <a:pt x="292911" y="238866"/>
                  </a:lnTo>
                  <a:close/>
                </a:path>
              </a:pathLst>
            </a:custGeom>
            <a:solidFill>
              <a:srgbClr val="DE2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356082" y="2497491"/>
            <a:ext cx="6924690" cy="73342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3090" y="5903988"/>
            <a:ext cx="5859952" cy="238020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20"/>
              </a:spcBef>
            </a:pPr>
            <a:r>
              <a:rPr sz="6000" b="1" spc="385" dirty="0">
                <a:solidFill>
                  <a:srgbClr val="F7F5F5"/>
                </a:solidFill>
                <a:latin typeface="Arial"/>
                <a:cs typeface="Arial"/>
              </a:rPr>
              <a:t>225.6m</a:t>
            </a:r>
            <a:endParaRPr sz="6000" b="1" dirty="0">
              <a:latin typeface="Arial"/>
              <a:cs typeface="Arial"/>
            </a:endParaRPr>
          </a:p>
          <a:p>
            <a:pPr marL="12700" marR="5080">
              <a:lnSpc>
                <a:spcPct val="118200"/>
              </a:lnSpc>
              <a:spcBef>
                <a:spcPts val="1455"/>
              </a:spcBef>
            </a:pPr>
            <a:r>
              <a:rPr sz="3600" b="1" dirty="0">
                <a:solidFill>
                  <a:srgbClr val="F7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Users of Online Food  Delivery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43382" y="662040"/>
            <a:ext cx="10315218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400" spc="48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Size </a:t>
            </a:r>
            <a:r>
              <a:rPr sz="6400" spc="67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of </a:t>
            </a:r>
            <a:r>
              <a:rPr sz="6400" spc="78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the</a:t>
            </a:r>
            <a:r>
              <a:rPr sz="6400" spc="-535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 </a:t>
            </a:r>
            <a:r>
              <a:rPr sz="6400" spc="770" dirty="0">
                <a:solidFill>
                  <a:srgbClr val="F7F5F5"/>
                </a:solidFill>
                <a:latin typeface="Algerian" panose="04020705040A02060702" pitchFamily="82" charset="0"/>
                <a:cs typeface="Arial"/>
              </a:rPr>
              <a:t>Market</a:t>
            </a:r>
            <a:endParaRPr sz="6400" dirty="0">
              <a:latin typeface="Algerian" panose="04020705040A02060702" pitchFamily="82" charset="0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13090" y="2612144"/>
            <a:ext cx="5441310" cy="176202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20"/>
              </a:spcBef>
            </a:pPr>
            <a:r>
              <a:rPr sz="6000" b="1" spc="365" dirty="0">
                <a:solidFill>
                  <a:srgbClr val="F7F5F5"/>
                </a:solidFill>
                <a:latin typeface="Arial"/>
                <a:cs typeface="Arial"/>
              </a:rPr>
              <a:t>US$</a:t>
            </a:r>
            <a:r>
              <a:rPr lang="en-IN" sz="6000" b="1" spc="365" dirty="0">
                <a:solidFill>
                  <a:srgbClr val="F7F5F5"/>
                </a:solidFill>
                <a:latin typeface="Arial"/>
                <a:cs typeface="Arial"/>
              </a:rPr>
              <a:t> </a:t>
            </a:r>
            <a:r>
              <a:rPr sz="6000" b="1" spc="365" dirty="0">
                <a:solidFill>
                  <a:srgbClr val="F7F5F5"/>
                </a:solidFill>
                <a:latin typeface="Arial"/>
                <a:cs typeface="Arial"/>
              </a:rPr>
              <a:t>11,666m</a:t>
            </a:r>
            <a:endParaRPr sz="6000"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0"/>
              </a:spcBef>
            </a:pPr>
            <a:r>
              <a:rPr sz="3600" b="1" dirty="0">
                <a:solidFill>
                  <a:srgbClr val="F7F5F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F5F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14268</TotalTime>
  <Words>1089</Words>
  <Application>Microsoft Office PowerPoint</Application>
  <PresentationFormat>Custom</PresentationFormat>
  <Paragraphs>234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Algerian</vt:lpstr>
      <vt:lpstr>Arial</vt:lpstr>
      <vt:lpstr>Arial Black</vt:lpstr>
      <vt:lpstr>Calibri</vt:lpstr>
      <vt:lpstr>Libre Franklin</vt:lpstr>
      <vt:lpstr>Mangal</vt:lpstr>
      <vt:lpstr>MV Boli</vt:lpstr>
      <vt:lpstr>Noto Sans</vt:lpstr>
      <vt:lpstr>Symbol</vt:lpstr>
      <vt:lpstr>Times New Roman</vt:lpstr>
      <vt:lpstr>Office Theme</vt:lpstr>
      <vt:lpstr>FOODEASZZ</vt:lpstr>
      <vt:lpstr>BACKGROUND</vt:lpstr>
      <vt:lpstr>PowerPoint Presentation</vt:lpstr>
      <vt:lpstr>PowerPoint Presentation</vt:lpstr>
      <vt:lpstr>PowerPoint Presentation</vt:lpstr>
      <vt:lpstr>Problems</vt:lpstr>
      <vt:lpstr>SOLUTIONS</vt:lpstr>
      <vt:lpstr>Target  Market</vt:lpstr>
      <vt:lpstr>Size of the Market</vt:lpstr>
      <vt:lpstr>Customer  Acquisition</vt:lpstr>
      <vt:lpstr>PESTE Analysis</vt:lpstr>
      <vt:lpstr>PowerPoint Presentation</vt:lpstr>
      <vt:lpstr>PowerPoint Presentation</vt:lpstr>
      <vt:lpstr>FINANCIAL PROJECTIONS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FOODEASZZ</dc:title>
  <dc:creator>Paridhi Garg</dc:creator>
  <cp:lastModifiedBy>admin</cp:lastModifiedBy>
  <cp:revision>41</cp:revision>
  <dcterms:created xsi:type="dcterms:W3CDTF">2021-03-13T13:50:18Z</dcterms:created>
  <dcterms:modified xsi:type="dcterms:W3CDTF">2021-10-19T05:57:03Z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2021-03-13T00:00:00Z</vt:filetime>
  </property>
</Properties>
</file>