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Montserrat Light"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Libre Franklin" panose="020B0604020202020204" charset="0"/>
      <p:regular r:id="rId46"/>
      <p:bold r:id="rId47"/>
      <p:italic r:id="rId48"/>
      <p:boldItalic r:id="rId49"/>
    </p:embeddedFont>
    <p:embeddedFont>
      <p:font typeface="Montserrat" panose="020B0604020202020204" charset="0"/>
      <p:regular r:id="rId50"/>
      <p:bold r:id="rId51"/>
      <p:italic r:id="rId52"/>
      <p:boldItalic r:id="rId53"/>
    </p:embeddedFont>
    <p:embeddedFont>
      <p:font typeface="Patrick Hand SC" panose="020B0604020202020204" charset="0"/>
      <p:regular r:id="rId54"/>
    </p:embeddedFont>
    <p:embeddedFont>
      <p:font typeface="Montserrat ExtraBold" panose="020B0604020202020204" charset="0"/>
      <p:bold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25B8F6-F662-41F3-B4E4-FD3BE07FEB52}">
  <a:tblStyle styleId="{4725B8F6-F662-41F3-B4E4-FD3BE07FEB52}"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2" name="Google Shape;67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2" name="Google Shape;71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2"/>
          <p:cNvSpPr txBox="1">
            <a:spLocks noGrp="1"/>
          </p:cNvSpPr>
          <p:nvPr>
            <p:ph type="ctrTitle"/>
          </p:nvPr>
        </p:nvSpPr>
        <p:spPr>
          <a:xfrm>
            <a:off x="685800" y="1991825"/>
            <a:ext cx="52650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Clr>
                <a:schemeClr val="lt1"/>
              </a:buClr>
              <a:buSzPts val="4000"/>
              <a:buNone/>
              <a:defRPr sz="4000">
                <a:solidFill>
                  <a:schemeClr val="lt1"/>
                </a:solidFill>
              </a:defRPr>
            </a:lvl2pPr>
            <a:lvl3pPr lvl="2" algn="l">
              <a:lnSpc>
                <a:spcPct val="100000"/>
              </a:lnSpc>
              <a:spcBef>
                <a:spcPts val="0"/>
              </a:spcBef>
              <a:spcAft>
                <a:spcPts val="0"/>
              </a:spcAft>
              <a:buClr>
                <a:schemeClr val="lt1"/>
              </a:buClr>
              <a:buSzPts val="4000"/>
              <a:buNone/>
              <a:defRPr sz="4000">
                <a:solidFill>
                  <a:schemeClr val="lt1"/>
                </a:solidFill>
              </a:defRPr>
            </a:lvl3pPr>
            <a:lvl4pPr lvl="3" algn="l">
              <a:lnSpc>
                <a:spcPct val="100000"/>
              </a:lnSpc>
              <a:spcBef>
                <a:spcPts val="0"/>
              </a:spcBef>
              <a:spcAft>
                <a:spcPts val="0"/>
              </a:spcAft>
              <a:buClr>
                <a:schemeClr val="lt1"/>
              </a:buClr>
              <a:buSzPts val="4000"/>
              <a:buNone/>
              <a:defRPr sz="4000">
                <a:solidFill>
                  <a:schemeClr val="lt1"/>
                </a:solidFill>
              </a:defRPr>
            </a:lvl4pPr>
            <a:lvl5pPr lvl="4" algn="l">
              <a:lnSpc>
                <a:spcPct val="100000"/>
              </a:lnSpc>
              <a:spcBef>
                <a:spcPts val="0"/>
              </a:spcBef>
              <a:spcAft>
                <a:spcPts val="0"/>
              </a:spcAft>
              <a:buClr>
                <a:schemeClr val="lt1"/>
              </a:buClr>
              <a:buSzPts val="4000"/>
              <a:buNone/>
              <a:defRPr sz="4000">
                <a:solidFill>
                  <a:schemeClr val="lt1"/>
                </a:solidFill>
              </a:defRPr>
            </a:lvl5pPr>
            <a:lvl6pPr lvl="5" algn="l">
              <a:lnSpc>
                <a:spcPct val="100000"/>
              </a:lnSpc>
              <a:spcBef>
                <a:spcPts val="0"/>
              </a:spcBef>
              <a:spcAft>
                <a:spcPts val="0"/>
              </a:spcAft>
              <a:buClr>
                <a:schemeClr val="lt1"/>
              </a:buClr>
              <a:buSzPts val="4000"/>
              <a:buNone/>
              <a:defRPr sz="4000">
                <a:solidFill>
                  <a:schemeClr val="lt1"/>
                </a:solidFill>
              </a:defRPr>
            </a:lvl6pPr>
            <a:lvl7pPr lvl="6" algn="l">
              <a:lnSpc>
                <a:spcPct val="100000"/>
              </a:lnSpc>
              <a:spcBef>
                <a:spcPts val="0"/>
              </a:spcBef>
              <a:spcAft>
                <a:spcPts val="0"/>
              </a:spcAft>
              <a:buClr>
                <a:schemeClr val="lt1"/>
              </a:buClr>
              <a:buSzPts val="4000"/>
              <a:buNone/>
              <a:defRPr sz="4000">
                <a:solidFill>
                  <a:schemeClr val="lt1"/>
                </a:solidFill>
              </a:defRPr>
            </a:lvl7pPr>
            <a:lvl8pPr lvl="7" algn="l">
              <a:lnSpc>
                <a:spcPct val="100000"/>
              </a:lnSpc>
              <a:spcBef>
                <a:spcPts val="0"/>
              </a:spcBef>
              <a:spcAft>
                <a:spcPts val="0"/>
              </a:spcAft>
              <a:buClr>
                <a:schemeClr val="lt1"/>
              </a:buClr>
              <a:buSzPts val="4000"/>
              <a:buNone/>
              <a:defRPr sz="4000">
                <a:solidFill>
                  <a:schemeClr val="lt1"/>
                </a:solidFill>
              </a:defRPr>
            </a:lvl8pPr>
            <a:lvl9pPr lvl="8" algn="l">
              <a:lnSpc>
                <a:spcPct val="100000"/>
              </a:lnSpc>
              <a:spcBef>
                <a:spcPts val="0"/>
              </a:spcBef>
              <a:spcAft>
                <a:spcPts val="0"/>
              </a:spcAft>
              <a:buClr>
                <a:schemeClr val="lt1"/>
              </a:buClr>
              <a:buSzPts val="4000"/>
              <a:buNone/>
              <a:defRPr sz="4000">
                <a:solidFill>
                  <a:schemeClr val="lt1"/>
                </a:solidFill>
              </a:defRPr>
            </a:lvl9pPr>
          </a:lstStyle>
          <a:p>
            <a:endParaRPr/>
          </a:p>
        </p:txBody>
      </p:sp>
      <p:grpSp>
        <p:nvGrpSpPr>
          <p:cNvPr id="24" name="Google Shape;24;p2"/>
          <p:cNvGrpSpPr/>
          <p:nvPr/>
        </p:nvGrpSpPr>
        <p:grpSpPr>
          <a:xfrm>
            <a:off x="4894945" y="-11"/>
            <a:ext cx="4252453" cy="5146815"/>
            <a:chOff x="4894945" y="-11"/>
            <a:chExt cx="4252453" cy="5146815"/>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 name="Google Shape;79;p2"/>
          <p:cNvGrpSpPr/>
          <p:nvPr/>
        </p:nvGrpSpPr>
        <p:grpSpPr>
          <a:xfrm flipH="1">
            <a:off x="-8" y="3860093"/>
            <a:ext cx="2429755" cy="1286711"/>
            <a:chOff x="6714243" y="3860093"/>
            <a:chExt cx="2429755" cy="1286711"/>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3"/>
        </a:solidFill>
        <a:effectLst/>
      </p:bgPr>
    </p:bg>
    <p:spTree>
      <p:nvGrpSpPr>
        <p:cNvPr id="1" name="Shape 341"/>
        <p:cNvGrpSpPr/>
        <p:nvPr/>
      </p:nvGrpSpPr>
      <p:grpSpPr>
        <a:xfrm>
          <a:off x="0" y="0"/>
          <a:ext cx="0" cy="0"/>
          <a:chOff x="0" y="0"/>
          <a:chExt cx="0" cy="0"/>
        </a:xfrm>
      </p:grpSpPr>
      <p:sp>
        <p:nvSpPr>
          <p:cNvPr id="342" name="Google Shape;342;p11"/>
          <p:cNvSpPr txBox="1">
            <a:spLocks noGrp="1"/>
          </p:cNvSpPr>
          <p:nvPr>
            <p:ph type="ctrTitle"/>
          </p:nvPr>
        </p:nvSpPr>
        <p:spPr>
          <a:xfrm>
            <a:off x="685800" y="1659550"/>
            <a:ext cx="42525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43" name="Google Shape;343;p11"/>
          <p:cNvSpPr txBox="1">
            <a:spLocks noGrp="1"/>
          </p:cNvSpPr>
          <p:nvPr>
            <p:ph type="subTitle" idx="1"/>
          </p:nvPr>
        </p:nvSpPr>
        <p:spPr>
          <a:xfrm>
            <a:off x="685800" y="2687652"/>
            <a:ext cx="42525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200"/>
              <a:buNone/>
              <a:defRPr>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grpSp>
        <p:nvGrpSpPr>
          <p:cNvPr id="344" name="Google Shape;344;p11"/>
          <p:cNvGrpSpPr/>
          <p:nvPr/>
        </p:nvGrpSpPr>
        <p:grpSpPr>
          <a:xfrm>
            <a:off x="4894945" y="-11"/>
            <a:ext cx="4252453" cy="5146815"/>
            <a:chOff x="4894945" y="-11"/>
            <a:chExt cx="4252453" cy="5146815"/>
          </a:xfrm>
        </p:grpSpPr>
        <p:sp>
          <p:nvSpPr>
            <p:cNvPr id="345" name="Google Shape;345;p11"/>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1"/>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1"/>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1"/>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1"/>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1"/>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1"/>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1"/>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1"/>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1"/>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1"/>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1"/>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1"/>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1"/>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1"/>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1"/>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1"/>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1"/>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1"/>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1"/>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1"/>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1"/>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1"/>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1"/>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1"/>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1"/>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1"/>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8"/>
              </a:srgbClr>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1"/>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1"/>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1"/>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1"/>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1"/>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1"/>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1"/>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1"/>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1"/>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1"/>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1"/>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1"/>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1"/>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1"/>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1"/>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1"/>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1"/>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1"/>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1"/>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1"/>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1"/>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1"/>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1"/>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1"/>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1"/>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1"/>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99"/>
        <p:cNvGrpSpPr/>
        <p:nvPr/>
      </p:nvGrpSpPr>
      <p:grpSpPr>
        <a:xfrm>
          <a:off x="0" y="0"/>
          <a:ext cx="0" cy="0"/>
          <a:chOff x="0" y="0"/>
          <a:chExt cx="0" cy="0"/>
        </a:xfrm>
      </p:grpSpPr>
      <p:grpSp>
        <p:nvGrpSpPr>
          <p:cNvPr id="400" name="Google Shape;400;p12"/>
          <p:cNvGrpSpPr/>
          <p:nvPr/>
        </p:nvGrpSpPr>
        <p:grpSpPr>
          <a:xfrm>
            <a:off x="6714243" y="3860093"/>
            <a:ext cx="2429755" cy="1286711"/>
            <a:chOff x="6714243" y="3860093"/>
            <a:chExt cx="2429755" cy="1286711"/>
          </a:xfrm>
        </p:grpSpPr>
        <p:sp>
          <p:nvSpPr>
            <p:cNvPr id="401" name="Google Shape;401;p1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3" name="Google Shape;413;p12"/>
          <p:cNvGrpSpPr/>
          <p:nvPr/>
        </p:nvGrpSpPr>
        <p:grpSpPr>
          <a:xfrm>
            <a:off x="892" y="-11"/>
            <a:ext cx="3037586" cy="2252645"/>
            <a:chOff x="892" y="-11"/>
            <a:chExt cx="3037586" cy="2252645"/>
          </a:xfrm>
        </p:grpSpPr>
        <p:sp>
          <p:nvSpPr>
            <p:cNvPr id="414" name="Google Shape;414;p12"/>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2"/>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2"/>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2"/>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2"/>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2"/>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2"/>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2"/>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2"/>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2"/>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2"/>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7" name="Google Shape;437;p12"/>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438" name="Google Shape;438;p12"/>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a:lvl1pPr>
            <a:lvl2pPr marL="914400" lvl="1" indent="-368300" algn="l">
              <a:lnSpc>
                <a:spcPct val="100000"/>
              </a:lnSpc>
              <a:spcBef>
                <a:spcPts val="0"/>
              </a:spcBef>
              <a:spcAft>
                <a:spcPts val="0"/>
              </a:spcAft>
              <a:buSzPts val="2200"/>
              <a:buChar char="◂"/>
              <a:defRPr/>
            </a:lvl2pPr>
            <a:lvl3pPr marL="1371600" lvl="2" indent="-368300" algn="l">
              <a:lnSpc>
                <a:spcPct val="100000"/>
              </a:lnSpc>
              <a:spcBef>
                <a:spcPts val="0"/>
              </a:spcBef>
              <a:spcAft>
                <a:spcPts val="0"/>
              </a:spcAft>
              <a:buSzPts val="2200"/>
              <a:buChar char="◂"/>
              <a:defRPr/>
            </a:lvl3pPr>
            <a:lvl4pPr marL="1828800" lvl="3" indent="-368300" algn="l">
              <a:lnSpc>
                <a:spcPct val="100000"/>
              </a:lnSpc>
              <a:spcBef>
                <a:spcPts val="0"/>
              </a:spcBef>
              <a:spcAft>
                <a:spcPts val="0"/>
              </a:spcAft>
              <a:buSzPts val="2200"/>
              <a:buChar char="◂"/>
              <a:defRPr/>
            </a:lvl4pPr>
            <a:lvl5pPr marL="2286000" lvl="4" indent="-368300" algn="l">
              <a:lnSpc>
                <a:spcPct val="100000"/>
              </a:lnSpc>
              <a:spcBef>
                <a:spcPts val="0"/>
              </a:spcBef>
              <a:spcAft>
                <a:spcPts val="0"/>
              </a:spcAft>
              <a:buSzPts val="2200"/>
              <a:buChar char="○"/>
              <a:defRPr/>
            </a:lvl5pPr>
            <a:lvl6pPr marL="2743200" lvl="5" indent="-368300" algn="l">
              <a:lnSpc>
                <a:spcPct val="100000"/>
              </a:lnSpc>
              <a:spcBef>
                <a:spcPts val="0"/>
              </a:spcBef>
              <a:spcAft>
                <a:spcPts val="0"/>
              </a:spcAft>
              <a:buSzPts val="2200"/>
              <a:buChar char="■"/>
              <a:defRPr/>
            </a:lvl6pPr>
            <a:lvl7pPr marL="3200400" lvl="6" indent="-368300" algn="l">
              <a:lnSpc>
                <a:spcPct val="100000"/>
              </a:lnSpc>
              <a:spcBef>
                <a:spcPts val="0"/>
              </a:spcBef>
              <a:spcAft>
                <a:spcPts val="0"/>
              </a:spcAft>
              <a:buSzPts val="2200"/>
              <a:buChar char="●"/>
              <a:defRPr/>
            </a:lvl7pPr>
            <a:lvl8pPr marL="3657600" lvl="7" indent="-368300" algn="l">
              <a:lnSpc>
                <a:spcPct val="100000"/>
              </a:lnSpc>
              <a:spcBef>
                <a:spcPts val="0"/>
              </a:spcBef>
              <a:spcAft>
                <a:spcPts val="0"/>
              </a:spcAft>
              <a:buSzPts val="2200"/>
              <a:buChar char="○"/>
              <a:defRPr/>
            </a:lvl8pPr>
            <a:lvl9pPr marL="4114800" lvl="8" indent="-368300" algn="l">
              <a:lnSpc>
                <a:spcPct val="100000"/>
              </a:lnSpc>
              <a:spcBef>
                <a:spcPts val="0"/>
              </a:spcBef>
              <a:spcAft>
                <a:spcPts val="0"/>
              </a:spcAft>
              <a:buSzPts val="2200"/>
              <a:buChar char="■"/>
              <a:defRPr/>
            </a:lvl9pPr>
          </a:lstStyle>
          <a:p>
            <a:endParaRPr/>
          </a:p>
        </p:txBody>
      </p:sp>
      <p:sp>
        <p:nvSpPr>
          <p:cNvPr id="439" name="Google Shape;439;p12"/>
          <p:cNvSpPr txBox="1">
            <a:spLocks noGrp="1"/>
          </p:cNvSpPr>
          <p:nvPr>
            <p:ph type="sldNum" idx="12"/>
          </p:nvPr>
        </p:nvSpPr>
        <p:spPr>
          <a:xfrm>
            <a:off x="8547650" y="4749850"/>
            <a:ext cx="558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grpSp>
        <p:nvGrpSpPr>
          <p:cNvPr id="93" name="Google Shape;93;p3"/>
          <p:cNvGrpSpPr/>
          <p:nvPr/>
        </p:nvGrpSpPr>
        <p:grpSpPr>
          <a:xfrm rot="10800000" flipH="1">
            <a:off x="900" y="3856776"/>
            <a:ext cx="9143992" cy="1286720"/>
            <a:chOff x="900" y="0"/>
            <a:chExt cx="9143992" cy="1286720"/>
          </a:xfrm>
        </p:grpSpPr>
        <p:sp>
          <p:nvSpPr>
            <p:cNvPr id="94" name="Google Shape;94;p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2" name="Google Shape;142;p3"/>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143" name="Google Shape;143;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144"/>
        <p:cNvGrpSpPr/>
        <p:nvPr/>
      </p:nvGrpSpPr>
      <p:grpSpPr>
        <a:xfrm>
          <a:off x="0" y="0"/>
          <a:ext cx="0" cy="0"/>
          <a:chOff x="0" y="0"/>
          <a:chExt cx="0" cy="0"/>
        </a:xfrm>
      </p:grpSpPr>
      <p:grpSp>
        <p:nvGrpSpPr>
          <p:cNvPr id="145" name="Google Shape;145;p4"/>
          <p:cNvGrpSpPr/>
          <p:nvPr/>
        </p:nvGrpSpPr>
        <p:grpSpPr>
          <a:xfrm>
            <a:off x="4894945" y="-11"/>
            <a:ext cx="4251603" cy="5146815"/>
            <a:chOff x="4894945" y="-11"/>
            <a:chExt cx="4251603" cy="5146815"/>
          </a:xfrm>
        </p:grpSpPr>
        <p:sp>
          <p:nvSpPr>
            <p:cNvPr id="146" name="Google Shape;146;p4"/>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4"/>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4"/>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a:off x="5502772" y="643313"/>
              <a:ext cx="3643776" cy="3860168"/>
            </a:xfrm>
            <a:custGeom>
              <a:avLst/>
              <a:gdLst/>
              <a:ahLst/>
              <a:cxnLst/>
              <a:rect l="l" t="t" r="r" b="b"/>
              <a:pathLst>
                <a:path w="122449" h="120217" extrusionOk="0">
                  <a:moveTo>
                    <a:pt x="1" y="1"/>
                  </a:moveTo>
                  <a:lnTo>
                    <a:pt x="1" y="120216"/>
                  </a:lnTo>
                  <a:lnTo>
                    <a:pt x="122449" y="60109"/>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3" name="Google Shape;183;p4"/>
          <p:cNvGrpSpPr/>
          <p:nvPr/>
        </p:nvGrpSpPr>
        <p:grpSpPr>
          <a:xfrm>
            <a:off x="-6" y="-11"/>
            <a:ext cx="2429759" cy="1609289"/>
            <a:chOff x="608719" y="-11"/>
            <a:chExt cx="2429759" cy="1609289"/>
          </a:xfrm>
        </p:grpSpPr>
        <p:sp>
          <p:nvSpPr>
            <p:cNvPr id="184" name="Google Shape;184;p4"/>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4"/>
          <p:cNvSpPr txBox="1">
            <a:spLocks noGrp="1"/>
          </p:cNvSpPr>
          <p:nvPr>
            <p:ph type="title"/>
          </p:nvPr>
        </p:nvSpPr>
        <p:spPr>
          <a:xfrm>
            <a:off x="742725" y="1652750"/>
            <a:ext cx="3892200" cy="513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97" name="Google Shape;197;p4"/>
          <p:cNvSpPr txBox="1">
            <a:spLocks noGrp="1"/>
          </p:cNvSpPr>
          <p:nvPr>
            <p:ph type="body" idx="1"/>
          </p:nvPr>
        </p:nvSpPr>
        <p:spPr>
          <a:xfrm>
            <a:off x="742725" y="2227229"/>
            <a:ext cx="3892200" cy="22329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198" name="Google Shape;198;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4"/>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0"/>
        <p:cNvGrpSpPr/>
        <p:nvPr/>
      </p:nvGrpSpPr>
      <p:grpSpPr>
        <a:xfrm>
          <a:off x="0" y="0"/>
          <a:ext cx="0" cy="0"/>
          <a:chOff x="0" y="0"/>
          <a:chExt cx="0" cy="0"/>
        </a:xfrm>
      </p:grpSpPr>
      <p:grpSp>
        <p:nvGrpSpPr>
          <p:cNvPr id="201" name="Google Shape;201;p5"/>
          <p:cNvGrpSpPr/>
          <p:nvPr/>
        </p:nvGrpSpPr>
        <p:grpSpPr>
          <a:xfrm>
            <a:off x="6714243" y="3860093"/>
            <a:ext cx="2429755" cy="1286711"/>
            <a:chOff x="6714243" y="3860093"/>
            <a:chExt cx="2429755" cy="1286711"/>
          </a:xfrm>
        </p:grpSpPr>
        <p:sp>
          <p:nvSpPr>
            <p:cNvPr id="202" name="Google Shape;202;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 name="Google Shape;214;p5"/>
          <p:cNvGrpSpPr/>
          <p:nvPr/>
        </p:nvGrpSpPr>
        <p:grpSpPr>
          <a:xfrm>
            <a:off x="892" y="-11"/>
            <a:ext cx="3037586" cy="2252645"/>
            <a:chOff x="892" y="-11"/>
            <a:chExt cx="3037586" cy="2252645"/>
          </a:xfrm>
        </p:grpSpPr>
        <p:sp>
          <p:nvSpPr>
            <p:cNvPr id="215" name="Google Shape;215;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8" name="Google Shape;238;p5"/>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239" name="Google Shape;239;p5"/>
          <p:cNvSpPr txBox="1">
            <a:spLocks noGrp="1"/>
          </p:cNvSpPr>
          <p:nvPr>
            <p:ph type="body" idx="1"/>
          </p:nvPr>
        </p:nvSpPr>
        <p:spPr>
          <a:xfrm>
            <a:off x="1320025" y="1582625"/>
            <a:ext cx="3133500" cy="2955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240" name="Google Shape;240;p5"/>
          <p:cNvSpPr txBox="1">
            <a:spLocks noGrp="1"/>
          </p:cNvSpPr>
          <p:nvPr>
            <p:ph type="body" idx="2"/>
          </p:nvPr>
        </p:nvSpPr>
        <p:spPr>
          <a:xfrm>
            <a:off x="4642177" y="1582625"/>
            <a:ext cx="3133500" cy="2955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241" name="Google Shape;241;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242"/>
        <p:cNvGrpSpPr/>
        <p:nvPr/>
      </p:nvGrpSpPr>
      <p:grpSpPr>
        <a:xfrm>
          <a:off x="0" y="0"/>
          <a:ext cx="0" cy="0"/>
          <a:chOff x="0" y="0"/>
          <a:chExt cx="0" cy="0"/>
        </a:xfrm>
      </p:grpSpPr>
      <p:grpSp>
        <p:nvGrpSpPr>
          <p:cNvPr id="243" name="Google Shape;243;p6"/>
          <p:cNvGrpSpPr/>
          <p:nvPr/>
        </p:nvGrpSpPr>
        <p:grpSpPr>
          <a:xfrm>
            <a:off x="6109812" y="-11"/>
            <a:ext cx="3037586" cy="5146815"/>
            <a:chOff x="6109812" y="-11"/>
            <a:chExt cx="3037586" cy="5146815"/>
          </a:xfrm>
        </p:grpSpPr>
        <p:sp>
          <p:nvSpPr>
            <p:cNvPr id="244" name="Google Shape;244;p6"/>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6"/>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6"/>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6"/>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6"/>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6"/>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6"/>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9" name="Google Shape;279;p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0"/>
        <p:cNvGrpSpPr/>
        <p:nvPr/>
      </p:nvGrpSpPr>
      <p:grpSpPr>
        <a:xfrm>
          <a:off x="0" y="0"/>
          <a:ext cx="0" cy="0"/>
          <a:chOff x="0" y="0"/>
          <a:chExt cx="0" cy="0"/>
        </a:xfrm>
      </p:grpSpPr>
      <p:sp>
        <p:nvSpPr>
          <p:cNvPr id="281" name="Google Shape;281;p7"/>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282" name="Google Shape;282;p7"/>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a:lvl1pPr>
            <a:lvl2pPr marL="914400" lvl="1" indent="-368300" algn="l">
              <a:lnSpc>
                <a:spcPct val="100000"/>
              </a:lnSpc>
              <a:spcBef>
                <a:spcPts val="0"/>
              </a:spcBef>
              <a:spcAft>
                <a:spcPts val="0"/>
              </a:spcAft>
              <a:buSzPts val="2200"/>
              <a:buChar char="◂"/>
              <a:defRPr/>
            </a:lvl2pPr>
            <a:lvl3pPr marL="1371600" lvl="2" indent="-368300" algn="l">
              <a:lnSpc>
                <a:spcPct val="100000"/>
              </a:lnSpc>
              <a:spcBef>
                <a:spcPts val="0"/>
              </a:spcBef>
              <a:spcAft>
                <a:spcPts val="0"/>
              </a:spcAft>
              <a:buSzPts val="2200"/>
              <a:buChar char="◂"/>
              <a:defRPr/>
            </a:lvl3pPr>
            <a:lvl4pPr marL="1828800" lvl="3" indent="-368300" algn="l">
              <a:lnSpc>
                <a:spcPct val="100000"/>
              </a:lnSpc>
              <a:spcBef>
                <a:spcPts val="0"/>
              </a:spcBef>
              <a:spcAft>
                <a:spcPts val="0"/>
              </a:spcAft>
              <a:buSzPts val="2200"/>
              <a:buChar char="◂"/>
              <a:defRPr/>
            </a:lvl4pPr>
            <a:lvl5pPr marL="2286000" lvl="4" indent="-368300" algn="l">
              <a:lnSpc>
                <a:spcPct val="100000"/>
              </a:lnSpc>
              <a:spcBef>
                <a:spcPts val="0"/>
              </a:spcBef>
              <a:spcAft>
                <a:spcPts val="0"/>
              </a:spcAft>
              <a:buSzPts val="2200"/>
              <a:buChar char="○"/>
              <a:defRPr/>
            </a:lvl5pPr>
            <a:lvl6pPr marL="2743200" lvl="5" indent="-368300" algn="l">
              <a:lnSpc>
                <a:spcPct val="100000"/>
              </a:lnSpc>
              <a:spcBef>
                <a:spcPts val="0"/>
              </a:spcBef>
              <a:spcAft>
                <a:spcPts val="0"/>
              </a:spcAft>
              <a:buSzPts val="2200"/>
              <a:buChar char="■"/>
              <a:defRPr/>
            </a:lvl6pPr>
            <a:lvl7pPr marL="3200400" lvl="6" indent="-368300" algn="l">
              <a:lnSpc>
                <a:spcPct val="100000"/>
              </a:lnSpc>
              <a:spcBef>
                <a:spcPts val="0"/>
              </a:spcBef>
              <a:spcAft>
                <a:spcPts val="0"/>
              </a:spcAft>
              <a:buSzPts val="2200"/>
              <a:buChar char="●"/>
              <a:defRPr/>
            </a:lvl7pPr>
            <a:lvl8pPr marL="3657600" lvl="7" indent="-368300" algn="l">
              <a:lnSpc>
                <a:spcPct val="100000"/>
              </a:lnSpc>
              <a:spcBef>
                <a:spcPts val="0"/>
              </a:spcBef>
              <a:spcAft>
                <a:spcPts val="0"/>
              </a:spcAft>
              <a:buSzPts val="2200"/>
              <a:buChar char="○"/>
              <a:defRPr/>
            </a:lvl8pPr>
            <a:lvl9pPr marL="4114800" lvl="8" indent="-368300" algn="l">
              <a:lnSpc>
                <a:spcPct val="100000"/>
              </a:lnSpc>
              <a:spcBef>
                <a:spcPts val="0"/>
              </a:spcBef>
              <a:spcAft>
                <a:spcPts val="0"/>
              </a:spcAft>
              <a:buSzPts val="2200"/>
              <a:buChar char="■"/>
              <a:defRPr/>
            </a:lvl9pPr>
          </a:lstStyle>
          <a:p>
            <a:endParaRPr/>
          </a:p>
        </p:txBody>
      </p:sp>
      <p:sp>
        <p:nvSpPr>
          <p:cNvPr id="283" name="Google Shape;283;p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4" name="Google Shape;284;p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5" name="Google Shape;285;p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300"/>
              <a:buNone/>
              <a:defRPr/>
            </a:lvl1pPr>
            <a:lvl2pPr marL="0" lvl="1" indent="0" algn="r">
              <a:lnSpc>
                <a:spcPct val="100000"/>
              </a:lnSpc>
              <a:spcBef>
                <a:spcPts val="0"/>
              </a:spcBef>
              <a:spcAft>
                <a:spcPts val="0"/>
              </a:spcAft>
              <a:buSzPts val="1300"/>
              <a:buNone/>
              <a:defRPr/>
            </a:lvl2pPr>
            <a:lvl3pPr marL="0" lvl="2" indent="0" algn="r">
              <a:lnSpc>
                <a:spcPct val="100000"/>
              </a:lnSpc>
              <a:spcBef>
                <a:spcPts val="0"/>
              </a:spcBef>
              <a:spcAft>
                <a:spcPts val="0"/>
              </a:spcAft>
              <a:buSzPts val="1300"/>
              <a:buNone/>
              <a:defRPr/>
            </a:lvl3pPr>
            <a:lvl4pPr marL="0" lvl="3" indent="0" algn="r">
              <a:lnSpc>
                <a:spcPct val="100000"/>
              </a:lnSpc>
              <a:spcBef>
                <a:spcPts val="0"/>
              </a:spcBef>
              <a:spcAft>
                <a:spcPts val="0"/>
              </a:spcAft>
              <a:buSzPts val="1300"/>
              <a:buNone/>
              <a:defRPr/>
            </a:lvl4pPr>
            <a:lvl5pPr marL="0" lvl="4" indent="0" algn="r">
              <a:lnSpc>
                <a:spcPct val="100000"/>
              </a:lnSpc>
              <a:spcBef>
                <a:spcPts val="0"/>
              </a:spcBef>
              <a:spcAft>
                <a:spcPts val="0"/>
              </a:spcAft>
              <a:buSzPts val="1300"/>
              <a:buNone/>
              <a:defRPr/>
            </a:lvl5pPr>
            <a:lvl6pPr marL="0" lvl="5" indent="0" algn="r">
              <a:lnSpc>
                <a:spcPct val="100000"/>
              </a:lnSpc>
              <a:spcBef>
                <a:spcPts val="0"/>
              </a:spcBef>
              <a:spcAft>
                <a:spcPts val="0"/>
              </a:spcAft>
              <a:buSzPts val="1300"/>
              <a:buNone/>
              <a:defRPr/>
            </a:lvl6pPr>
            <a:lvl7pPr marL="0" lvl="6" indent="0" algn="r">
              <a:lnSpc>
                <a:spcPct val="100000"/>
              </a:lnSpc>
              <a:spcBef>
                <a:spcPts val="0"/>
              </a:spcBef>
              <a:spcAft>
                <a:spcPts val="0"/>
              </a:spcAft>
              <a:buSzPts val="1300"/>
              <a:buNone/>
              <a:defRPr/>
            </a:lvl7pPr>
            <a:lvl8pPr marL="0" lvl="7" indent="0" algn="r">
              <a:lnSpc>
                <a:spcPct val="100000"/>
              </a:lnSpc>
              <a:spcBef>
                <a:spcPts val="0"/>
              </a:spcBef>
              <a:spcAft>
                <a:spcPts val="0"/>
              </a:spcAft>
              <a:buSzPts val="1300"/>
              <a:buNone/>
              <a:defRPr/>
            </a:lvl8pPr>
            <a:lvl9pPr marL="0" lvl="8" indent="0" algn="r">
              <a:lnSpc>
                <a:spcPct val="100000"/>
              </a:lnSpc>
              <a:spcBef>
                <a:spcPts val="0"/>
              </a:spcBef>
              <a:spcAft>
                <a:spcPts val="0"/>
              </a:spcAft>
              <a:buSzPts val="13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bottom pattern">
  <p:cSld name="BLANK_2_1">
    <p:spTree>
      <p:nvGrpSpPr>
        <p:cNvPr id="1" name="Shape 286"/>
        <p:cNvGrpSpPr/>
        <p:nvPr/>
      </p:nvGrpSpPr>
      <p:grpSpPr>
        <a:xfrm>
          <a:off x="0" y="0"/>
          <a:ext cx="0" cy="0"/>
          <a:chOff x="0" y="0"/>
          <a:chExt cx="0" cy="0"/>
        </a:xfrm>
      </p:grpSpPr>
      <p:grpSp>
        <p:nvGrpSpPr>
          <p:cNvPr id="287" name="Google Shape;287;p8"/>
          <p:cNvGrpSpPr/>
          <p:nvPr/>
        </p:nvGrpSpPr>
        <p:grpSpPr>
          <a:xfrm rot="10800000" flipH="1">
            <a:off x="900" y="3856776"/>
            <a:ext cx="9143992" cy="1286720"/>
            <a:chOff x="900" y="0"/>
            <a:chExt cx="9143992" cy="1286720"/>
          </a:xfrm>
        </p:grpSpPr>
        <p:sp>
          <p:nvSpPr>
            <p:cNvPr id="288" name="Google Shape;288;p8"/>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8"/>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8"/>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8"/>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8"/>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8"/>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8"/>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8"/>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8"/>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8"/>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8"/>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8"/>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8"/>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8"/>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8"/>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8"/>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8"/>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8"/>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8"/>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8"/>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8"/>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8"/>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8"/>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8"/>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8"/>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8"/>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8"/>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8"/>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8"/>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8"/>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8"/>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8"/>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8"/>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8"/>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8"/>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8"/>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8"/>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8"/>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8"/>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8"/>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8"/>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8"/>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8"/>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8"/>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6" name="Google Shape;336;p8"/>
          <p:cNvSpPr txBox="1">
            <a:spLocks noGrp="1"/>
          </p:cNvSpPr>
          <p:nvPr>
            <p:ph type="sldNum" idx="12"/>
          </p:nvPr>
        </p:nvSpPr>
        <p:spPr>
          <a:xfrm>
            <a:off x="8547649" y="4749850"/>
            <a:ext cx="557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FFFFFF"/>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338"/>
        <p:cNvGrpSpPr/>
        <p:nvPr/>
      </p:nvGrpSpPr>
      <p:grpSpPr>
        <a:xfrm>
          <a:off x="0" y="0"/>
          <a:ext cx="0" cy="0"/>
          <a:chOff x="0" y="0"/>
          <a:chExt cx="0" cy="0"/>
        </a:xfrm>
      </p:grpSpPr>
      <p:sp>
        <p:nvSpPr>
          <p:cNvPr id="339" name="Google Shape;339;p10"/>
          <p:cNvSpPr txBox="1">
            <a:spLocks noGrp="1"/>
          </p:cNvSpPr>
          <p:nvPr>
            <p:ph type="body" idx="1"/>
          </p:nvPr>
        </p:nvSpPr>
        <p:spPr>
          <a:xfrm>
            <a:off x="3135950" y="922850"/>
            <a:ext cx="2872200" cy="3588300"/>
          </a:xfrm>
          <a:prstGeom prst="rect">
            <a:avLst/>
          </a:prstGeom>
          <a:noFill/>
          <a:ln>
            <a:noFill/>
          </a:ln>
        </p:spPr>
        <p:txBody>
          <a:bodyPr spcFirstLastPara="1" wrap="square" lIns="0" tIns="0" rIns="0" bIns="0" anchor="ctr" anchorCtr="0">
            <a:noAutofit/>
          </a:bodyPr>
          <a:lstStyle>
            <a:lvl1pPr marL="457200" lvl="0" indent="-381000" algn="ctr">
              <a:lnSpc>
                <a:spcPct val="100000"/>
              </a:lnSpc>
              <a:spcBef>
                <a:spcPts val="600"/>
              </a:spcBef>
              <a:spcAft>
                <a:spcPts val="0"/>
              </a:spcAft>
              <a:buSzPts val="2400"/>
              <a:buChar char="&gt;"/>
              <a:defRPr/>
            </a:lvl1pPr>
            <a:lvl2pPr marL="914400" lvl="1" indent="-381000" algn="ctr">
              <a:lnSpc>
                <a:spcPct val="100000"/>
              </a:lnSpc>
              <a:spcBef>
                <a:spcPts val="0"/>
              </a:spcBef>
              <a:spcAft>
                <a:spcPts val="0"/>
              </a:spcAft>
              <a:buSzPts val="2400"/>
              <a:buChar char="-"/>
              <a:defRPr/>
            </a:lvl2pPr>
            <a:lvl3pPr marL="1371600" lvl="2" indent="-381000" algn="ctr">
              <a:lnSpc>
                <a:spcPct val="100000"/>
              </a:lnSpc>
              <a:spcBef>
                <a:spcPts val="0"/>
              </a:spcBef>
              <a:spcAft>
                <a:spcPts val="0"/>
              </a:spcAft>
              <a:buSzPts val="2400"/>
              <a:buChar char="-"/>
              <a:defRPr/>
            </a:lvl3pPr>
            <a:lvl4pPr marL="1828800" lvl="3" indent="-381000" algn="ctr">
              <a:lnSpc>
                <a:spcPct val="100000"/>
              </a:lnSpc>
              <a:spcBef>
                <a:spcPts val="0"/>
              </a:spcBef>
              <a:spcAft>
                <a:spcPts val="0"/>
              </a:spcAft>
              <a:buSzPts val="2400"/>
              <a:buChar char="-"/>
              <a:defRPr/>
            </a:lvl4pPr>
            <a:lvl5pPr marL="2286000" lvl="4" indent="-381000" algn="ctr">
              <a:lnSpc>
                <a:spcPct val="100000"/>
              </a:lnSpc>
              <a:spcBef>
                <a:spcPts val="0"/>
              </a:spcBef>
              <a:spcAft>
                <a:spcPts val="0"/>
              </a:spcAft>
              <a:buSzPts val="2400"/>
              <a:buChar char="-"/>
              <a:defRPr/>
            </a:lvl5pPr>
            <a:lvl6pPr marL="2743200" lvl="5" indent="-381000" algn="ctr">
              <a:lnSpc>
                <a:spcPct val="100000"/>
              </a:lnSpc>
              <a:spcBef>
                <a:spcPts val="0"/>
              </a:spcBef>
              <a:spcAft>
                <a:spcPts val="0"/>
              </a:spcAft>
              <a:buSzPts val="2400"/>
              <a:buChar char="-"/>
              <a:defRPr/>
            </a:lvl6pPr>
            <a:lvl7pPr marL="3200400" lvl="6" indent="-381000" algn="ctr">
              <a:lnSpc>
                <a:spcPct val="100000"/>
              </a:lnSpc>
              <a:spcBef>
                <a:spcPts val="0"/>
              </a:spcBef>
              <a:spcAft>
                <a:spcPts val="0"/>
              </a:spcAft>
              <a:buSzPts val="2400"/>
              <a:buChar char="-"/>
              <a:defRPr/>
            </a:lvl7pPr>
            <a:lvl8pPr marL="3657600" lvl="7" indent="-381000" algn="ctr">
              <a:lnSpc>
                <a:spcPct val="100000"/>
              </a:lnSpc>
              <a:spcBef>
                <a:spcPts val="0"/>
              </a:spcBef>
              <a:spcAft>
                <a:spcPts val="0"/>
              </a:spcAft>
              <a:buSzPts val="2400"/>
              <a:buChar char="-"/>
              <a:defRPr/>
            </a:lvl8pPr>
            <a:lvl9pPr marL="4114800" lvl="8" indent="-381000" algn="ctr">
              <a:lnSpc>
                <a:spcPct val="100000"/>
              </a:lnSpc>
              <a:spcBef>
                <a:spcPts val="0"/>
              </a:spcBef>
              <a:spcAft>
                <a:spcPts val="0"/>
              </a:spcAft>
              <a:buSzPts val="2400"/>
              <a:buChar char="-"/>
              <a:defRPr/>
            </a:lvl9pPr>
          </a:lstStyle>
          <a:p>
            <a:endParaRPr/>
          </a:p>
        </p:txBody>
      </p:sp>
      <p:sp>
        <p:nvSpPr>
          <p:cNvPr id="340" name="Google Shape;340;p10"/>
          <p:cNvSpPr txBox="1">
            <a:spLocks noGrp="1"/>
          </p:cNvSpPr>
          <p:nvPr>
            <p:ph type="sldNum" idx="12"/>
          </p:nvPr>
        </p:nvSpPr>
        <p:spPr>
          <a:xfrm>
            <a:off x="4297650" y="4726525"/>
            <a:ext cx="548700" cy="4167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dk2"/>
                </a:solidFill>
                <a:latin typeface="Montserrat"/>
                <a:ea typeface="Montserrat"/>
                <a:cs typeface="Montserrat"/>
                <a:sym typeface="Montserrat"/>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dk2"/>
                </a:solidFill>
                <a:latin typeface="Montserrat"/>
                <a:ea typeface="Montserrat"/>
                <a:cs typeface="Montserrat"/>
                <a:sym typeface="Montserrat"/>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dk2"/>
                </a:solidFill>
                <a:latin typeface="Montserrat"/>
                <a:ea typeface="Montserrat"/>
                <a:cs typeface="Montserrat"/>
                <a:sym typeface="Montserrat"/>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dk2"/>
                </a:solidFill>
                <a:latin typeface="Montserrat"/>
                <a:ea typeface="Montserrat"/>
                <a:cs typeface="Montserrat"/>
                <a:sym typeface="Montserrat"/>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dk2"/>
                </a:solidFill>
                <a:latin typeface="Montserrat"/>
                <a:ea typeface="Montserrat"/>
                <a:cs typeface="Montserrat"/>
                <a:sym typeface="Montserrat"/>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dk2"/>
                </a:solidFill>
                <a:latin typeface="Montserrat"/>
                <a:ea typeface="Montserrat"/>
                <a:cs typeface="Montserrat"/>
                <a:sym typeface="Montserrat"/>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dk2"/>
                </a:solidFill>
                <a:latin typeface="Montserrat"/>
                <a:ea typeface="Montserrat"/>
                <a:cs typeface="Montserrat"/>
                <a:sym typeface="Montserrat"/>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dk2"/>
                </a:solidFill>
                <a:latin typeface="Montserrat"/>
                <a:ea typeface="Montserrat"/>
                <a:cs typeface="Montserrat"/>
                <a:sym typeface="Montserrat"/>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dk2"/>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2400"/>
              <a:buFont typeface="Montserrat"/>
              <a:buNone/>
              <a:defRPr sz="24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600"/>
              </a:spcBef>
              <a:spcAft>
                <a:spcPts val="0"/>
              </a:spcAft>
              <a:buClr>
                <a:schemeClr val="accent5"/>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1pPr>
            <a:lvl2pPr marL="914400" marR="0" lvl="1" indent="-368300" algn="l" rtl="0">
              <a:lnSpc>
                <a:spcPct val="100000"/>
              </a:lnSpc>
              <a:spcBef>
                <a:spcPts val="0"/>
              </a:spcBef>
              <a:spcAft>
                <a:spcPts val="0"/>
              </a:spcAft>
              <a:buClr>
                <a:schemeClr val="accent5"/>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2pPr>
            <a:lvl3pPr marL="1371600" marR="0" lvl="2" indent="-368300" algn="l" rtl="0">
              <a:lnSpc>
                <a:spcPct val="100000"/>
              </a:lnSpc>
              <a:spcBef>
                <a:spcPts val="0"/>
              </a:spcBef>
              <a:spcAft>
                <a:spcPts val="0"/>
              </a:spcAft>
              <a:buClr>
                <a:schemeClr val="accent5"/>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3pPr>
            <a:lvl4pPr marL="1828800" marR="0" lvl="3" indent="-368300" algn="l" rtl="0">
              <a:lnSpc>
                <a:spcPct val="100000"/>
              </a:lnSpc>
              <a:spcBef>
                <a:spcPts val="0"/>
              </a:spcBef>
              <a:spcAft>
                <a:spcPts val="0"/>
              </a:spcAft>
              <a:buClr>
                <a:schemeClr val="accent5"/>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4pPr>
            <a:lvl5pPr marL="2286000" marR="0" lvl="4"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5pPr>
            <a:lvl6pPr marL="2743200" marR="0" lvl="5"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6pPr>
            <a:lvl7pPr marL="3200400" marR="0" lvl="6"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7pPr>
            <a:lvl8pPr marL="3657600" marR="0" lvl="7"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8pPr>
            <a:lvl9pPr marL="4114800" marR="0" lvl="8"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13.jp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hyperlink" Target="mailto:niveshgram@gmail.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3"/>
          <p:cNvSpPr txBox="1">
            <a:spLocks noGrp="1"/>
          </p:cNvSpPr>
          <p:nvPr>
            <p:ph type="ctrTitle"/>
          </p:nvPr>
        </p:nvSpPr>
        <p:spPr>
          <a:xfrm>
            <a:off x="753439" y="394010"/>
            <a:ext cx="5265000" cy="2137474"/>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4000"/>
              <a:buNone/>
            </a:pPr>
            <a:r>
              <a:rPr lang="en-US" sz="3000">
                <a:solidFill>
                  <a:schemeClr val="dk1"/>
                </a:solidFill>
              </a:rPr>
              <a:t>E-LAB BUSINESS PLAN</a:t>
            </a:r>
            <a:br>
              <a:rPr lang="en-US" sz="3000">
                <a:solidFill>
                  <a:schemeClr val="dk1"/>
                </a:solidFill>
              </a:rPr>
            </a:br>
            <a:r>
              <a:rPr lang="en-US"/>
              <a:t>Niveshgram</a:t>
            </a:r>
            <a:br>
              <a:rPr lang="en-US"/>
            </a:br>
            <a:r>
              <a:rPr lang="en-US" sz="2400"/>
              <a:t>Group-2</a:t>
            </a:r>
            <a:endParaRPr/>
          </a:p>
        </p:txBody>
      </p:sp>
      <p:sp>
        <p:nvSpPr>
          <p:cNvPr id="445" name="Google Shape;445;p13"/>
          <p:cNvSpPr txBox="1"/>
          <p:nvPr/>
        </p:nvSpPr>
        <p:spPr>
          <a:xfrm>
            <a:off x="3917795" y="2718369"/>
            <a:ext cx="457574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Sanjay Pareek  20DM187</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Shivangi Gupta 20DM199</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Shefali Satija    20DM196</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Tanya Jain       20DM261</a:t>
            </a:r>
            <a:endParaRPr/>
          </a:p>
        </p:txBody>
      </p:sp>
      <p:sp>
        <p:nvSpPr>
          <p:cNvPr id="446" name="Google Shape;446;p13"/>
          <p:cNvSpPr txBox="1"/>
          <p:nvPr/>
        </p:nvSpPr>
        <p:spPr>
          <a:xfrm>
            <a:off x="442210" y="2718369"/>
            <a:ext cx="341611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Amal Geevargheese 20DM022</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Prerana Rawat 20DM158</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Raju 20DM167</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Rishabh das 20DM173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22"/>
          <p:cNvPicPr preferRelativeResize="0"/>
          <p:nvPr/>
        </p:nvPicPr>
        <p:blipFill rotWithShape="1">
          <a:blip r:embed="rId3">
            <a:alphaModFix/>
          </a:blip>
          <a:srcRect/>
          <a:stretch/>
        </p:blipFill>
        <p:spPr>
          <a:xfrm>
            <a:off x="1143000" y="1"/>
            <a:ext cx="6858000" cy="5143499"/>
          </a:xfrm>
          <a:prstGeom prst="rect">
            <a:avLst/>
          </a:prstGeom>
          <a:noFill/>
          <a:ln>
            <a:noFill/>
          </a:ln>
        </p:spPr>
      </p:pic>
      <p:pic>
        <p:nvPicPr>
          <p:cNvPr id="511" name="Google Shape;511;p22"/>
          <p:cNvPicPr preferRelativeResize="0"/>
          <p:nvPr/>
        </p:nvPicPr>
        <p:blipFill rotWithShape="1">
          <a:blip r:embed="rId4">
            <a:alphaModFix/>
          </a:blip>
          <a:srcRect/>
          <a:stretch/>
        </p:blipFill>
        <p:spPr>
          <a:xfrm>
            <a:off x="0" y="4572"/>
            <a:ext cx="9144000" cy="835533"/>
          </a:xfrm>
          <a:prstGeom prst="rect">
            <a:avLst/>
          </a:prstGeom>
          <a:noFill/>
          <a:ln>
            <a:noFill/>
          </a:ln>
        </p:spPr>
      </p:pic>
      <p:sp>
        <p:nvSpPr>
          <p:cNvPr id="512" name="Google Shape;512;p22"/>
          <p:cNvSpPr txBox="1"/>
          <p:nvPr/>
        </p:nvSpPr>
        <p:spPr>
          <a:xfrm>
            <a:off x="1316737" y="193556"/>
            <a:ext cx="6807889"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000" b="0" i="0" u="none" strike="noStrike" cap="none">
                <a:solidFill>
                  <a:srgbClr val="FFFFFF"/>
                </a:solidFill>
                <a:latin typeface="Libre Franklin"/>
                <a:ea typeface="Libre Franklin"/>
                <a:cs typeface="Libre Franklin"/>
                <a:sym typeface="Libre Franklin"/>
              </a:rPr>
              <a:t>PESTLE Analysis of Business Environment</a:t>
            </a:r>
            <a:endParaRPr sz="3000" b="0" i="0" u="none" strike="noStrike" cap="none">
              <a:solidFill>
                <a:srgbClr val="000000"/>
              </a:solidFill>
              <a:latin typeface="Libre Franklin"/>
              <a:ea typeface="Libre Franklin"/>
              <a:cs typeface="Libre Franklin"/>
              <a:sym typeface="Libre Franklin"/>
            </a:endParaRPr>
          </a:p>
        </p:txBody>
      </p:sp>
      <p:sp>
        <p:nvSpPr>
          <p:cNvPr id="513" name="Google Shape;513;p22"/>
          <p:cNvSpPr txBox="1"/>
          <p:nvPr/>
        </p:nvSpPr>
        <p:spPr>
          <a:xfrm>
            <a:off x="7749731" y="4874433"/>
            <a:ext cx="113236" cy="2308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500" b="0" i="0" u="none" strike="noStrike" cap="none">
                <a:solidFill>
                  <a:srgbClr val="9B9B9B"/>
                </a:solidFill>
                <a:latin typeface="Libre Franklin"/>
                <a:ea typeface="Libre Franklin"/>
                <a:cs typeface="Libre Franklin"/>
                <a:sym typeface="Libre Franklin"/>
              </a:rPr>
              <a:t>6</a:t>
            </a:r>
            <a:endParaRPr sz="1500" b="0" i="0" u="none" strike="noStrike" cap="none">
              <a:solidFill>
                <a:srgbClr val="000000"/>
              </a:solidFill>
              <a:latin typeface="Libre Franklin"/>
              <a:ea typeface="Libre Franklin"/>
              <a:cs typeface="Libre Franklin"/>
              <a:sym typeface="Libre Franklin"/>
            </a:endParaRPr>
          </a:p>
        </p:txBody>
      </p:sp>
      <p:graphicFrame>
        <p:nvGraphicFramePr>
          <p:cNvPr id="514" name="Google Shape;514;p22"/>
          <p:cNvGraphicFramePr/>
          <p:nvPr/>
        </p:nvGraphicFramePr>
        <p:xfrm>
          <a:off x="1" y="840104"/>
          <a:ext cx="3000000" cy="3000000"/>
        </p:xfrm>
        <a:graphic>
          <a:graphicData uri="http://schemas.openxmlformats.org/drawingml/2006/table">
            <a:tbl>
              <a:tblPr firstRow="1" bandRow="1">
                <a:noFill/>
                <a:tableStyleId>{4725B8F6-F662-41F3-B4E4-FD3BE07FEB52}</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71325">
                  <a:extLst>
                    <a:ext uri="{9D8B030D-6E8A-4147-A177-3AD203B41FA5}">
                      <a16:colId xmlns:a16="http://schemas.microsoft.com/office/drawing/2014/main" val="20004"/>
                    </a:ext>
                  </a:extLst>
                </a:gridCol>
                <a:gridCol w="1629075">
                  <a:extLst>
                    <a:ext uri="{9D8B030D-6E8A-4147-A177-3AD203B41FA5}">
                      <a16:colId xmlns:a16="http://schemas.microsoft.com/office/drawing/2014/main" val="20005"/>
                    </a:ext>
                  </a:extLst>
                </a:gridCol>
              </a:tblGrid>
              <a:tr h="645850">
                <a:tc>
                  <a:txBody>
                    <a:bodyPr/>
                    <a:lstStyle/>
                    <a:p>
                      <a:pPr marL="0" marR="0" lvl="0" indent="0" algn="l" rtl="0">
                        <a:lnSpc>
                          <a:spcPct val="100000"/>
                        </a:lnSpc>
                        <a:spcBef>
                          <a:spcPts val="0"/>
                        </a:spcBef>
                        <a:spcAft>
                          <a:spcPts val="0"/>
                        </a:spcAft>
                        <a:buNone/>
                      </a:pPr>
                      <a:endParaRPr sz="1100" b="1" u="none" strike="noStrike" cap="none"/>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POLITICAL (Govt. Policy/ Regulatory)</a:t>
                      </a:r>
                      <a:endParaRPr/>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ECONOMIC (Growth, Inflation, interest rates etc.)</a:t>
                      </a:r>
                      <a:endParaRPr/>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SOCIAL ( Behavior changes, Buying patterns)</a:t>
                      </a:r>
                      <a:endParaRPr/>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TECHNICAL (R&amp;D, Automation, Digitization)</a:t>
                      </a:r>
                      <a:endParaRPr sz="1100" u="none" strike="noStrike" cap="none"/>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ENVIRONMENTAL (Ecological &amp; Environmental changes)</a:t>
                      </a:r>
                      <a:endParaRPr sz="1100" u="none" strike="noStrike" cap="none"/>
                    </a:p>
                  </a:txBody>
                  <a:tcPr marL="68575" marR="68575" marT="34300" marB="34300"/>
                </a:tc>
                <a:extLst>
                  <a:ext uri="{0D108BD9-81ED-4DB2-BD59-A6C34878D82A}">
                    <a16:rowId xmlns:a16="http://schemas.microsoft.com/office/drawing/2014/main" val="10000"/>
                  </a:ext>
                </a:extLst>
              </a:tr>
              <a:tr h="1737825">
                <a:tc>
                  <a:txBody>
                    <a:bodyPr/>
                    <a:lstStyle/>
                    <a:p>
                      <a:pPr marL="0" marR="0" lvl="0" indent="0" algn="l" rtl="0">
                        <a:lnSpc>
                          <a:spcPct val="100000"/>
                        </a:lnSpc>
                        <a:spcBef>
                          <a:spcPts val="0"/>
                        </a:spcBef>
                        <a:spcAft>
                          <a:spcPts val="0"/>
                        </a:spcAft>
                        <a:buNone/>
                      </a:pPr>
                      <a:r>
                        <a:rPr lang="en-US" sz="1100" b="1" u="none" strike="noStrike" cap="none"/>
                        <a:t>FAVOURABLE</a:t>
                      </a:r>
                      <a:endParaRPr/>
                    </a:p>
                    <a:p>
                      <a:pPr marL="0" marR="0" lvl="0" indent="0" algn="l" rtl="0">
                        <a:lnSpc>
                          <a:spcPct val="100000"/>
                        </a:lnSpc>
                        <a:spcBef>
                          <a:spcPts val="0"/>
                        </a:spcBef>
                        <a:spcAft>
                          <a:spcPts val="0"/>
                        </a:spcAft>
                        <a:buNone/>
                      </a:pPr>
                      <a:endParaRPr sz="1100" b="1" u="none" strike="noStrike" cap="none"/>
                    </a:p>
                    <a:p>
                      <a:pPr marL="0" marR="0" lvl="0" indent="0" algn="l" rtl="0">
                        <a:lnSpc>
                          <a:spcPct val="100000"/>
                        </a:lnSpc>
                        <a:spcBef>
                          <a:spcPts val="0"/>
                        </a:spcBef>
                        <a:spcAft>
                          <a:spcPts val="0"/>
                        </a:spcAft>
                        <a:buNone/>
                      </a:pPr>
                      <a:endParaRPr sz="1100" b="1" u="none" strike="noStrike" cap="none"/>
                    </a:p>
                  </a:txBody>
                  <a:tcPr marL="68575" marR="68575" marT="34300" marB="34300"/>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A stable government in the country gives investors confidence to invest</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t>Economy in a recovery phase from covid impact and hence offers ample scope for growth</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t>More middle class people recognizing the importance of investing outside the traditional modes of savings for ensuring economic growth </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t>Technology can make it easier to manage  a pan India business </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t>Scope for various innovations such as investing in green bonds, sustainability projects etc.</a:t>
                      </a:r>
                      <a:endParaRPr/>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txBody>
                  <a:tcPr marL="68575" marR="68575" marT="34300" marB="34300"/>
                </a:tc>
                <a:extLst>
                  <a:ext uri="{0D108BD9-81ED-4DB2-BD59-A6C34878D82A}">
                    <a16:rowId xmlns:a16="http://schemas.microsoft.com/office/drawing/2014/main" val="10001"/>
                  </a:ext>
                </a:extLst>
              </a:tr>
              <a:tr h="1924275">
                <a:tc>
                  <a:txBody>
                    <a:bodyPr/>
                    <a:lstStyle/>
                    <a:p>
                      <a:pPr marL="0" marR="0" lvl="0" indent="0" algn="l" rtl="0">
                        <a:lnSpc>
                          <a:spcPct val="100000"/>
                        </a:lnSpc>
                        <a:spcBef>
                          <a:spcPts val="0"/>
                        </a:spcBef>
                        <a:spcAft>
                          <a:spcPts val="0"/>
                        </a:spcAft>
                        <a:buNone/>
                      </a:pPr>
                      <a:r>
                        <a:rPr lang="en-US" sz="1100" b="1" u="none" strike="noStrike" cap="none"/>
                        <a:t>UNFAVOURABLE</a:t>
                      </a:r>
                      <a:endParaRPr/>
                    </a:p>
                    <a:p>
                      <a:pPr marL="0" marR="0" lvl="0" indent="0" algn="l" rtl="0">
                        <a:lnSpc>
                          <a:spcPct val="100000"/>
                        </a:lnSpc>
                        <a:spcBef>
                          <a:spcPts val="0"/>
                        </a:spcBef>
                        <a:spcAft>
                          <a:spcPts val="0"/>
                        </a:spcAft>
                        <a:buNone/>
                      </a:pPr>
                      <a:endParaRPr sz="1100" b="1" u="none" strike="noStrike" cap="none"/>
                    </a:p>
                    <a:p>
                      <a:pPr marL="0" marR="0" lvl="0" indent="0" algn="l" rtl="0">
                        <a:lnSpc>
                          <a:spcPct val="100000"/>
                        </a:lnSpc>
                        <a:spcBef>
                          <a:spcPts val="0"/>
                        </a:spcBef>
                        <a:spcAft>
                          <a:spcPts val="0"/>
                        </a:spcAft>
                        <a:buNone/>
                      </a:pPr>
                      <a:endParaRPr sz="1100" b="1" u="none" strike="noStrike" cap="none"/>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t>Establishing a wealth management firm collecting money from public is  subject large number of regulations</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t>Common people are still recovering from the financial impact of covid and hence might not have the surplus to invest</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t>Indians by nature are risk averse and prefer to keep their savings in more familiar instruments such as bank deposits, post office savings scheme</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t>In order to build the technological infrastructure required to manage the business a huge financial outlay is required</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t>Like any other business our business also has to take extra efforts to deal with legal compliances as regards ecological compliance</a:t>
                      </a:r>
                      <a:endParaRPr/>
                    </a:p>
                  </a:txBody>
                  <a:tcPr marL="68575" marR="68575" marT="34300" marB="34300"/>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3"/>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520" name="Google Shape;520;p23"/>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600"/>
              </a:spcBef>
              <a:spcAft>
                <a:spcPts val="0"/>
              </a:spcAft>
              <a:buSzPts val="2200"/>
              <a:buNone/>
            </a:pPr>
            <a:endParaRPr/>
          </a:p>
        </p:txBody>
      </p:sp>
      <p:pic>
        <p:nvPicPr>
          <p:cNvPr id="521" name="Google Shape;521;p23"/>
          <p:cNvPicPr preferRelativeResize="0"/>
          <p:nvPr/>
        </p:nvPicPr>
        <p:blipFill rotWithShape="1">
          <a:blip r:embed="rId3">
            <a:alphaModFix/>
          </a:blip>
          <a:srcRect/>
          <a:stretch/>
        </p:blipFill>
        <p:spPr>
          <a:xfrm>
            <a:off x="1143000" y="1"/>
            <a:ext cx="6858000" cy="5143499"/>
          </a:xfrm>
          <a:prstGeom prst="rect">
            <a:avLst/>
          </a:prstGeom>
          <a:noFill/>
          <a:ln>
            <a:noFill/>
          </a:ln>
        </p:spPr>
      </p:pic>
      <p:pic>
        <p:nvPicPr>
          <p:cNvPr id="522" name="Google Shape;522;p23"/>
          <p:cNvPicPr preferRelativeResize="0"/>
          <p:nvPr/>
        </p:nvPicPr>
        <p:blipFill rotWithShape="1">
          <a:blip r:embed="rId4">
            <a:alphaModFix/>
          </a:blip>
          <a:srcRect/>
          <a:stretch/>
        </p:blipFill>
        <p:spPr>
          <a:xfrm>
            <a:off x="0" y="0"/>
            <a:ext cx="9144000" cy="461665"/>
          </a:xfrm>
          <a:prstGeom prst="rect">
            <a:avLst/>
          </a:prstGeom>
          <a:noFill/>
          <a:ln>
            <a:noFill/>
          </a:ln>
        </p:spPr>
      </p:pic>
      <p:sp>
        <p:nvSpPr>
          <p:cNvPr id="523" name="Google Shape;523;p23"/>
          <p:cNvSpPr txBox="1"/>
          <p:nvPr/>
        </p:nvSpPr>
        <p:spPr>
          <a:xfrm>
            <a:off x="2857547" y="39231"/>
            <a:ext cx="3391634"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000" b="0" i="0" u="none" strike="noStrike" cap="none">
                <a:solidFill>
                  <a:srgbClr val="FFFFFF"/>
                </a:solidFill>
                <a:latin typeface="Libre Franklin"/>
                <a:ea typeface="Libre Franklin"/>
                <a:cs typeface="Libre Franklin"/>
                <a:sym typeface="Libre Franklin"/>
              </a:rPr>
              <a:t>Competition Analysis</a:t>
            </a:r>
            <a:endParaRPr sz="3000" b="0" i="0" u="none" strike="noStrike" cap="none">
              <a:solidFill>
                <a:srgbClr val="000000"/>
              </a:solidFill>
              <a:latin typeface="Libre Franklin"/>
              <a:ea typeface="Libre Franklin"/>
              <a:cs typeface="Libre Franklin"/>
              <a:sym typeface="Libre Franklin"/>
            </a:endParaRPr>
          </a:p>
        </p:txBody>
      </p:sp>
      <p:graphicFrame>
        <p:nvGraphicFramePr>
          <p:cNvPr id="524" name="Google Shape;524;p23"/>
          <p:cNvGraphicFramePr/>
          <p:nvPr/>
        </p:nvGraphicFramePr>
        <p:xfrm>
          <a:off x="0" y="461665"/>
          <a:ext cx="3000000" cy="3000000"/>
        </p:xfrm>
        <a:graphic>
          <a:graphicData uri="http://schemas.openxmlformats.org/drawingml/2006/table">
            <a:tbl>
              <a:tblPr firstRow="1" firstCol="1" bandRow="1">
                <a:noFill/>
                <a:tableStyleId>{4725B8F6-F662-41F3-B4E4-FD3BE07FEB52}</a:tableStyleId>
              </a:tblPr>
              <a:tblGrid>
                <a:gridCol w="1150025">
                  <a:extLst>
                    <a:ext uri="{9D8B030D-6E8A-4147-A177-3AD203B41FA5}">
                      <a16:colId xmlns:a16="http://schemas.microsoft.com/office/drawing/2014/main" val="20000"/>
                    </a:ext>
                  </a:extLst>
                </a:gridCol>
                <a:gridCol w="2081300">
                  <a:extLst>
                    <a:ext uri="{9D8B030D-6E8A-4147-A177-3AD203B41FA5}">
                      <a16:colId xmlns:a16="http://schemas.microsoft.com/office/drawing/2014/main" val="20001"/>
                    </a:ext>
                  </a:extLst>
                </a:gridCol>
                <a:gridCol w="2131300">
                  <a:extLst>
                    <a:ext uri="{9D8B030D-6E8A-4147-A177-3AD203B41FA5}">
                      <a16:colId xmlns:a16="http://schemas.microsoft.com/office/drawing/2014/main" val="20002"/>
                    </a:ext>
                  </a:extLst>
                </a:gridCol>
                <a:gridCol w="1787550">
                  <a:extLst>
                    <a:ext uri="{9D8B030D-6E8A-4147-A177-3AD203B41FA5}">
                      <a16:colId xmlns:a16="http://schemas.microsoft.com/office/drawing/2014/main" val="20003"/>
                    </a:ext>
                  </a:extLst>
                </a:gridCol>
                <a:gridCol w="1993800">
                  <a:extLst>
                    <a:ext uri="{9D8B030D-6E8A-4147-A177-3AD203B41FA5}">
                      <a16:colId xmlns:a16="http://schemas.microsoft.com/office/drawing/2014/main" val="20004"/>
                    </a:ext>
                  </a:extLst>
                </a:gridCol>
              </a:tblGrid>
              <a:tr h="304600">
                <a:tc>
                  <a:txBody>
                    <a:bodyPr/>
                    <a:lstStyle/>
                    <a:p>
                      <a:pPr marL="0" marR="0" lvl="0" indent="0" algn="ctr" rtl="0">
                        <a:lnSpc>
                          <a:spcPct val="107000"/>
                        </a:lnSpc>
                        <a:spcBef>
                          <a:spcPts val="0"/>
                        </a:spcBef>
                        <a:spcAft>
                          <a:spcPts val="0"/>
                        </a:spcAft>
                        <a:buNone/>
                      </a:pPr>
                      <a:endParaRPr sz="14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7000"/>
                        </a:lnSpc>
                        <a:spcBef>
                          <a:spcPts val="0"/>
                        </a:spcBef>
                        <a:spcAft>
                          <a:spcPts val="0"/>
                        </a:spcAft>
                        <a:buNone/>
                      </a:pPr>
                      <a:r>
                        <a:rPr lang="en-US" sz="1400" u="none" strike="noStrike" cap="none"/>
                        <a:t>Zerodha</a:t>
                      </a:r>
                      <a:endParaRPr sz="14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Upstox</a:t>
                      </a:r>
                      <a:endParaRPr sz="11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7000"/>
                        </a:lnSpc>
                        <a:spcBef>
                          <a:spcPts val="0"/>
                        </a:spcBef>
                        <a:spcAft>
                          <a:spcPts val="0"/>
                        </a:spcAft>
                        <a:buNone/>
                      </a:pPr>
                      <a:r>
                        <a:rPr lang="en-US" sz="1400" u="none" strike="noStrike" cap="none"/>
                        <a:t>Edelweiss</a:t>
                      </a:r>
                      <a:endParaRPr sz="14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7000"/>
                        </a:lnSpc>
                        <a:spcBef>
                          <a:spcPts val="0"/>
                        </a:spcBef>
                        <a:spcAft>
                          <a:spcPts val="0"/>
                        </a:spcAft>
                        <a:buNone/>
                      </a:pPr>
                      <a:r>
                        <a:rPr lang="en-US" sz="1400" u="none" strike="noStrike" cap="none">
                          <a:latin typeface="Arial"/>
                          <a:ea typeface="Arial"/>
                          <a:cs typeface="Arial"/>
                          <a:sym typeface="Arial"/>
                        </a:rPr>
                        <a:t>Niveshgram</a:t>
                      </a:r>
                      <a:endParaRPr/>
                    </a:p>
                  </a:txBody>
                  <a:tcPr marL="38575" marR="38575" marT="0" marB="0" anchor="ctr">
                    <a:solidFill>
                      <a:srgbClr val="7C1500"/>
                    </a:solidFill>
                  </a:tcPr>
                </a:tc>
                <a:extLst>
                  <a:ext uri="{0D108BD9-81ED-4DB2-BD59-A6C34878D82A}">
                    <a16:rowId xmlns:a16="http://schemas.microsoft.com/office/drawing/2014/main" val="10000"/>
                  </a:ext>
                </a:extLst>
              </a:tr>
              <a:tr h="4377825">
                <a:tc>
                  <a:txBody>
                    <a:bodyPr/>
                    <a:lstStyle/>
                    <a:p>
                      <a:pPr marL="0" marR="0" lvl="0" indent="0" algn="ctr" rtl="0">
                        <a:lnSpc>
                          <a:spcPct val="107000"/>
                        </a:lnSpc>
                        <a:spcBef>
                          <a:spcPts val="0"/>
                        </a:spcBef>
                        <a:spcAft>
                          <a:spcPts val="0"/>
                        </a:spcAft>
                        <a:buNone/>
                      </a:pPr>
                      <a:r>
                        <a:rPr lang="en-US" sz="1400" u="none" strike="noStrike" cap="none"/>
                        <a:t>Strengths</a:t>
                      </a:r>
                      <a:endParaRPr sz="1400" u="none" strike="noStrike" cap="none">
                        <a:latin typeface="Calibri"/>
                        <a:ea typeface="Calibri"/>
                        <a:cs typeface="Calibri"/>
                        <a:sym typeface="Calibri"/>
                      </a:endParaRPr>
                    </a:p>
                  </a:txBody>
                  <a:tcPr marL="38575" marR="38575" marT="0" marB="0" anchor="ctr">
                    <a:solidFill>
                      <a:srgbClr val="7C1500"/>
                    </a:solidFill>
                  </a:tcPr>
                </a:tc>
                <a:tc>
                  <a:txBody>
                    <a:bodyPr/>
                    <a:lstStyle/>
                    <a:p>
                      <a:pPr marL="342900" marR="0" lvl="0" indent="-342900" algn="just" rtl="0">
                        <a:lnSpc>
                          <a:spcPct val="107000"/>
                        </a:lnSpc>
                        <a:spcBef>
                          <a:spcPts val="0"/>
                        </a:spcBef>
                        <a:spcAft>
                          <a:spcPts val="0"/>
                        </a:spcAft>
                        <a:buClr>
                          <a:schemeClr val="dk1"/>
                        </a:buClr>
                        <a:buSzPts val="1100"/>
                        <a:buFont typeface="Arial"/>
                        <a:buAutoNum type="arabicPeriod"/>
                      </a:pPr>
                      <a:r>
                        <a:rPr lang="en-US" sz="1100" b="0" i="0" u="none" strike="noStrike" cap="none">
                          <a:solidFill>
                            <a:schemeClr val="dk1"/>
                          </a:solidFill>
                          <a:latin typeface="Arial"/>
                          <a:ea typeface="Arial"/>
                          <a:cs typeface="Arial"/>
                          <a:sym typeface="Arial"/>
                        </a:rPr>
                        <a:t>Most popular </a:t>
                      </a:r>
                      <a:r>
                        <a:rPr lang="en-US" sz="1100" b="0" u="none" strike="noStrike" cap="none">
                          <a:latin typeface="Arial"/>
                          <a:ea typeface="Arial"/>
                          <a:cs typeface="Arial"/>
                          <a:sym typeface="Arial"/>
                        </a:rPr>
                        <a:t>and the cheapest discounting brokerage firm in India.</a:t>
                      </a:r>
                      <a:endParaRPr/>
                    </a:p>
                    <a:p>
                      <a:pPr marL="342900" marR="0" lvl="0" indent="-342900" algn="just" rtl="0">
                        <a:lnSpc>
                          <a:spcPct val="107000"/>
                        </a:lnSpc>
                        <a:spcBef>
                          <a:spcPts val="0"/>
                        </a:spcBef>
                        <a:spcAft>
                          <a:spcPts val="0"/>
                        </a:spcAft>
                        <a:buClr>
                          <a:schemeClr val="dk1"/>
                        </a:buClr>
                        <a:buSzPts val="1100"/>
                        <a:buFont typeface="Arial"/>
                        <a:buAutoNum type="arabicPeriod"/>
                      </a:pPr>
                      <a:r>
                        <a:rPr lang="en-US" sz="1100" b="0" i="0" u="none" strike="noStrike" cap="none">
                          <a:solidFill>
                            <a:schemeClr val="dk1"/>
                          </a:solidFill>
                          <a:latin typeface="Arial"/>
                          <a:ea typeface="Arial"/>
                          <a:cs typeface="Arial"/>
                          <a:sym typeface="Arial"/>
                        </a:rPr>
                        <a:t>The best trading platforms &amp; tools in the industry - Kite, Console and Coin</a:t>
                      </a:r>
                      <a:endParaRPr/>
                    </a:p>
                    <a:p>
                      <a:pPr marL="342900" marR="0" lvl="0" indent="-342900" algn="just" rtl="0">
                        <a:lnSpc>
                          <a:spcPct val="107000"/>
                        </a:lnSpc>
                        <a:spcBef>
                          <a:spcPts val="0"/>
                        </a:spcBef>
                        <a:spcAft>
                          <a:spcPts val="0"/>
                        </a:spcAft>
                        <a:buClr>
                          <a:srgbClr val="000000"/>
                        </a:buClr>
                        <a:buSzPts val="1100"/>
                        <a:buFont typeface="Arial"/>
                        <a:buAutoNum type="arabicPeriod"/>
                      </a:pPr>
                      <a:r>
                        <a:rPr lang="en-US" sz="1100" b="0" u="none" strike="noStrike" cap="none">
                          <a:latin typeface="Arial"/>
                          <a:ea typeface="Arial"/>
                          <a:cs typeface="Arial"/>
                          <a:sym typeface="Arial"/>
                        </a:rPr>
                        <a:t>One click-solution for Portfolio Management Service.</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Zerodha GTT orders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Zerodha Kite 3 mobile app</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Online IPO Application</a:t>
                      </a:r>
                      <a:endParaRPr sz="1100" b="0" u="none" strike="noStrike" cap="none">
                        <a:latin typeface="Arial"/>
                        <a:ea typeface="Arial"/>
                        <a:cs typeface="Arial"/>
                        <a:sym typeface="Arial"/>
                      </a:endParaRPr>
                    </a:p>
                  </a:txBody>
                  <a:tcPr marL="38575" marR="38575" marT="0" marB="0"/>
                </a:tc>
                <a:tc>
                  <a:txBody>
                    <a:bodyPr/>
                    <a:lstStyle/>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Access to a large number of trading platforms.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Free Mobile trading app is available.</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After Market Order (AMO), Cover Order and Bracket Order(BO) or One Cancels Other (OCO) orders and Trailing-Stop/Stop-Loss (SL) is available in both web and mobile.</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Upstox Pro Web Trading Platform </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Upstox Bridge for AmiBroker </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Upstox Developer Console </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Upstox Option Chain Tool </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Upstox MF Platform </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Margin Against Shares </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Online IPO Application (UPI) is available.</a:t>
                      </a:r>
                      <a:endParaRPr/>
                    </a:p>
                    <a:p>
                      <a:pPr marL="0" marR="0" lvl="0" indent="0" algn="just" rtl="0">
                        <a:lnSpc>
                          <a:spcPct val="107000"/>
                        </a:lnSpc>
                        <a:spcBef>
                          <a:spcPts val="0"/>
                        </a:spcBef>
                        <a:spcAft>
                          <a:spcPts val="0"/>
                        </a:spcAft>
                        <a:buNone/>
                      </a:pPr>
                      <a:endParaRPr sz="1100" u="none" strike="noStrike" cap="none">
                        <a:latin typeface="Calibri"/>
                        <a:ea typeface="Calibri"/>
                        <a:cs typeface="Calibri"/>
                        <a:sym typeface="Calibri"/>
                      </a:endParaRPr>
                    </a:p>
                  </a:txBody>
                  <a:tcPr marL="38575" marR="38575" marT="0" marB="0"/>
                </a:tc>
                <a:tc>
                  <a:txBody>
                    <a:bodyPr/>
                    <a:lstStyle/>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Full-service broker offering discount brokerage plan.</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Excellent mobile application, website &amp; desktop trading software for trading.</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Online IPO investment.</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High leverage facilities across Cash, F&amp;O and CDS segments.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Wide offline presence through branches and franchises.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Relationship managers and add-on services like PMS are available.</a:t>
                      </a:r>
                      <a:endParaRPr/>
                    </a:p>
                    <a:p>
                      <a:pPr marL="0" marR="0" lvl="0" indent="0" algn="just" rtl="0">
                        <a:lnSpc>
                          <a:spcPct val="107000"/>
                        </a:lnSpc>
                        <a:spcBef>
                          <a:spcPts val="0"/>
                        </a:spcBef>
                        <a:spcAft>
                          <a:spcPts val="0"/>
                        </a:spcAft>
                        <a:buNone/>
                      </a:pPr>
                      <a:endParaRPr sz="1100" u="none" strike="noStrike" cap="none">
                        <a:latin typeface="Calibri"/>
                        <a:ea typeface="Calibri"/>
                        <a:cs typeface="Calibri"/>
                        <a:sym typeface="Calibri"/>
                      </a:endParaRPr>
                    </a:p>
                  </a:txBody>
                  <a:tcPr marL="38575" marR="38575" marT="0" marB="0"/>
                </a:tc>
                <a:tc>
                  <a:txBody>
                    <a:bodyPr/>
                    <a:lstStyle/>
                    <a:p>
                      <a:pPr marL="342900" marR="0" lvl="0" indent="-342900" algn="l" rtl="0">
                        <a:lnSpc>
                          <a:spcPct val="100000"/>
                        </a:lnSpc>
                        <a:spcBef>
                          <a:spcPts val="0"/>
                        </a:spcBef>
                        <a:spcAft>
                          <a:spcPts val="0"/>
                        </a:spcAft>
                        <a:buClr>
                          <a:srgbClr val="000000"/>
                        </a:buClr>
                        <a:buSzPts val="1200"/>
                        <a:buFont typeface="Arial"/>
                        <a:buAutoNum type="arabicPeriod"/>
                      </a:pPr>
                      <a:r>
                        <a:rPr lang="en-US" sz="1200" u="none" strike="noStrike" cap="none"/>
                        <a:t>User-friendly platform</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u="none" strike="noStrike" cap="none"/>
                        <a:t>24/7 customer support</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u="none" strike="noStrike" cap="none"/>
                        <a:t>Additional features like short term credit facility to the new investors.</a:t>
                      </a:r>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u="none" strike="noStrike" cap="none"/>
                        <a:t>Platform for learning investment market.</a:t>
                      </a:r>
                      <a:endParaRPr/>
                    </a:p>
                    <a:p>
                      <a:pPr marL="342900" marR="0" lvl="0" indent="-342900" algn="l" rtl="0">
                        <a:lnSpc>
                          <a:spcPct val="100000"/>
                        </a:lnSpc>
                        <a:spcBef>
                          <a:spcPts val="0"/>
                        </a:spcBef>
                        <a:spcAft>
                          <a:spcPts val="0"/>
                        </a:spcAft>
                        <a:buClr>
                          <a:schemeClr val="dk1"/>
                        </a:buClr>
                        <a:buSzPts val="1100"/>
                        <a:buFont typeface="Arial"/>
                        <a:buAutoNum type="arabicPeriod"/>
                      </a:pPr>
                      <a:r>
                        <a:rPr lang="en-US" sz="1100" b="0" i="0" u="none" strike="noStrike" cap="none">
                          <a:solidFill>
                            <a:schemeClr val="dk1"/>
                          </a:solidFill>
                          <a:latin typeface="Arial"/>
                          <a:ea typeface="Arial"/>
                          <a:cs typeface="Arial"/>
                          <a:sym typeface="Arial"/>
                        </a:rPr>
                        <a:t>Providing resources for market tips and investment ideas.</a:t>
                      </a:r>
                      <a:endParaRPr/>
                    </a:p>
                    <a:p>
                      <a:pPr marL="342900" marR="0" lvl="0" indent="-342900" algn="l" rtl="0">
                        <a:lnSpc>
                          <a:spcPct val="100000"/>
                        </a:lnSpc>
                        <a:spcBef>
                          <a:spcPts val="0"/>
                        </a:spcBef>
                        <a:spcAft>
                          <a:spcPts val="0"/>
                        </a:spcAft>
                        <a:buClr>
                          <a:schemeClr val="dk1"/>
                        </a:buClr>
                        <a:buSzPts val="1100"/>
                        <a:buFont typeface="Arial"/>
                        <a:buAutoNum type="arabicPeriod"/>
                      </a:pPr>
                      <a:r>
                        <a:rPr lang="en-US" sz="1100" b="0" i="0" u="none" strike="noStrike" cap="none">
                          <a:solidFill>
                            <a:schemeClr val="dk1"/>
                          </a:solidFill>
                          <a:latin typeface="Arial"/>
                          <a:ea typeface="Arial"/>
                          <a:cs typeface="Arial"/>
                          <a:sym typeface="Arial"/>
                        </a:rPr>
                        <a:t>Free mobile application, website &amp; desktop trading software for trading.</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u="none" strike="noStrike" cap="none">
                        <a:latin typeface="Calibri"/>
                        <a:ea typeface="Calibri"/>
                        <a:cs typeface="Calibri"/>
                        <a:sym typeface="Calibri"/>
                      </a:endParaRPr>
                    </a:p>
                  </a:txBody>
                  <a:tcPr marL="38575" marR="3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4"/>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530" name="Google Shape;530;p24"/>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600"/>
              </a:spcBef>
              <a:spcAft>
                <a:spcPts val="0"/>
              </a:spcAft>
              <a:buSzPts val="2200"/>
              <a:buNone/>
            </a:pPr>
            <a:endParaRPr/>
          </a:p>
        </p:txBody>
      </p:sp>
      <p:pic>
        <p:nvPicPr>
          <p:cNvPr id="531" name="Google Shape;531;p24"/>
          <p:cNvPicPr preferRelativeResize="0"/>
          <p:nvPr/>
        </p:nvPicPr>
        <p:blipFill rotWithShape="1">
          <a:blip r:embed="rId3">
            <a:alphaModFix/>
          </a:blip>
          <a:srcRect/>
          <a:stretch/>
        </p:blipFill>
        <p:spPr>
          <a:xfrm>
            <a:off x="1143000" y="1"/>
            <a:ext cx="6858000" cy="5143499"/>
          </a:xfrm>
          <a:prstGeom prst="rect">
            <a:avLst/>
          </a:prstGeom>
          <a:noFill/>
          <a:ln>
            <a:noFill/>
          </a:ln>
        </p:spPr>
      </p:pic>
      <p:pic>
        <p:nvPicPr>
          <p:cNvPr id="532" name="Google Shape;532;p24"/>
          <p:cNvPicPr preferRelativeResize="0"/>
          <p:nvPr/>
        </p:nvPicPr>
        <p:blipFill rotWithShape="1">
          <a:blip r:embed="rId4">
            <a:alphaModFix/>
          </a:blip>
          <a:srcRect/>
          <a:stretch/>
        </p:blipFill>
        <p:spPr>
          <a:xfrm>
            <a:off x="0" y="0"/>
            <a:ext cx="9144000" cy="461665"/>
          </a:xfrm>
          <a:prstGeom prst="rect">
            <a:avLst/>
          </a:prstGeom>
          <a:noFill/>
          <a:ln>
            <a:noFill/>
          </a:ln>
        </p:spPr>
      </p:pic>
      <p:sp>
        <p:nvSpPr>
          <p:cNvPr id="533" name="Google Shape;533;p24"/>
          <p:cNvSpPr txBox="1"/>
          <p:nvPr/>
        </p:nvSpPr>
        <p:spPr>
          <a:xfrm>
            <a:off x="2857547" y="39231"/>
            <a:ext cx="3391634"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000" b="0" i="0" u="none" strike="noStrike" cap="none">
                <a:solidFill>
                  <a:srgbClr val="FFFFFF"/>
                </a:solidFill>
                <a:latin typeface="Libre Franklin"/>
                <a:ea typeface="Libre Franklin"/>
                <a:cs typeface="Libre Franklin"/>
                <a:sym typeface="Libre Franklin"/>
              </a:rPr>
              <a:t>Competition Analysis</a:t>
            </a:r>
            <a:endParaRPr sz="3000" b="0" i="0" u="none" strike="noStrike" cap="none">
              <a:solidFill>
                <a:srgbClr val="000000"/>
              </a:solidFill>
              <a:latin typeface="Libre Franklin"/>
              <a:ea typeface="Libre Franklin"/>
              <a:cs typeface="Libre Franklin"/>
              <a:sym typeface="Libre Franklin"/>
            </a:endParaRPr>
          </a:p>
        </p:txBody>
      </p:sp>
      <p:graphicFrame>
        <p:nvGraphicFramePr>
          <p:cNvPr id="534" name="Google Shape;534;p24"/>
          <p:cNvGraphicFramePr/>
          <p:nvPr/>
        </p:nvGraphicFramePr>
        <p:xfrm>
          <a:off x="0" y="455662"/>
          <a:ext cx="3000000" cy="3000000"/>
        </p:xfrm>
        <a:graphic>
          <a:graphicData uri="http://schemas.openxmlformats.org/drawingml/2006/table">
            <a:tbl>
              <a:tblPr firstRow="1" firstCol="1" bandRow="1">
                <a:noFill/>
                <a:tableStyleId>{4725B8F6-F662-41F3-B4E4-FD3BE07FEB52}</a:tableStyleId>
              </a:tblPr>
              <a:tblGrid>
                <a:gridCol w="1150025">
                  <a:extLst>
                    <a:ext uri="{9D8B030D-6E8A-4147-A177-3AD203B41FA5}">
                      <a16:colId xmlns:a16="http://schemas.microsoft.com/office/drawing/2014/main" val="20000"/>
                    </a:ext>
                  </a:extLst>
                </a:gridCol>
                <a:gridCol w="2081300">
                  <a:extLst>
                    <a:ext uri="{9D8B030D-6E8A-4147-A177-3AD203B41FA5}">
                      <a16:colId xmlns:a16="http://schemas.microsoft.com/office/drawing/2014/main" val="20001"/>
                    </a:ext>
                  </a:extLst>
                </a:gridCol>
                <a:gridCol w="2131300">
                  <a:extLst>
                    <a:ext uri="{9D8B030D-6E8A-4147-A177-3AD203B41FA5}">
                      <a16:colId xmlns:a16="http://schemas.microsoft.com/office/drawing/2014/main" val="20002"/>
                    </a:ext>
                  </a:extLst>
                </a:gridCol>
                <a:gridCol w="1787550">
                  <a:extLst>
                    <a:ext uri="{9D8B030D-6E8A-4147-A177-3AD203B41FA5}">
                      <a16:colId xmlns:a16="http://schemas.microsoft.com/office/drawing/2014/main" val="20003"/>
                    </a:ext>
                  </a:extLst>
                </a:gridCol>
                <a:gridCol w="1993800">
                  <a:extLst>
                    <a:ext uri="{9D8B030D-6E8A-4147-A177-3AD203B41FA5}">
                      <a16:colId xmlns:a16="http://schemas.microsoft.com/office/drawing/2014/main" val="20004"/>
                    </a:ext>
                  </a:extLst>
                </a:gridCol>
              </a:tblGrid>
              <a:tr h="293450">
                <a:tc>
                  <a:txBody>
                    <a:bodyPr/>
                    <a:lstStyle/>
                    <a:p>
                      <a:pPr marL="0" marR="0" lvl="0" indent="0" algn="ctr" rtl="0">
                        <a:lnSpc>
                          <a:spcPct val="107000"/>
                        </a:lnSpc>
                        <a:spcBef>
                          <a:spcPts val="0"/>
                        </a:spcBef>
                        <a:spcAft>
                          <a:spcPts val="0"/>
                        </a:spcAft>
                        <a:buNone/>
                      </a:pPr>
                      <a:endParaRPr sz="14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7000"/>
                        </a:lnSpc>
                        <a:spcBef>
                          <a:spcPts val="0"/>
                        </a:spcBef>
                        <a:spcAft>
                          <a:spcPts val="0"/>
                        </a:spcAft>
                        <a:buNone/>
                      </a:pPr>
                      <a:r>
                        <a:rPr lang="en-US" sz="1400" u="none" strike="noStrike" cap="none"/>
                        <a:t>Zerodha</a:t>
                      </a:r>
                      <a:endParaRPr sz="14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Upstox</a:t>
                      </a:r>
                      <a:endParaRPr sz="11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7000"/>
                        </a:lnSpc>
                        <a:spcBef>
                          <a:spcPts val="0"/>
                        </a:spcBef>
                        <a:spcAft>
                          <a:spcPts val="0"/>
                        </a:spcAft>
                        <a:buNone/>
                      </a:pPr>
                      <a:r>
                        <a:rPr lang="en-US" sz="1400" u="none" strike="noStrike" cap="none"/>
                        <a:t>Edelweiss</a:t>
                      </a:r>
                      <a:endParaRPr sz="14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7000"/>
                        </a:lnSpc>
                        <a:spcBef>
                          <a:spcPts val="0"/>
                        </a:spcBef>
                        <a:spcAft>
                          <a:spcPts val="0"/>
                        </a:spcAft>
                        <a:buNone/>
                      </a:pPr>
                      <a:r>
                        <a:rPr lang="en-US" sz="1400" u="none" strike="noStrike" cap="none">
                          <a:latin typeface="Arial"/>
                          <a:ea typeface="Arial"/>
                          <a:cs typeface="Arial"/>
                          <a:sym typeface="Arial"/>
                        </a:rPr>
                        <a:t>Niveshgram</a:t>
                      </a:r>
                      <a:endParaRPr/>
                    </a:p>
                  </a:txBody>
                  <a:tcPr marL="38575" marR="38575" marT="0" marB="0" anchor="ctr">
                    <a:solidFill>
                      <a:srgbClr val="7C1500"/>
                    </a:solidFill>
                  </a:tcPr>
                </a:tc>
                <a:extLst>
                  <a:ext uri="{0D108BD9-81ED-4DB2-BD59-A6C34878D82A}">
                    <a16:rowId xmlns:a16="http://schemas.microsoft.com/office/drawing/2014/main" val="10000"/>
                  </a:ext>
                </a:extLst>
              </a:tr>
              <a:tr h="4629150">
                <a:tc>
                  <a:txBody>
                    <a:bodyPr/>
                    <a:lstStyle/>
                    <a:p>
                      <a:pPr marL="0" marR="0" lvl="0" indent="0" algn="ctr" rtl="0">
                        <a:lnSpc>
                          <a:spcPct val="107000"/>
                        </a:lnSpc>
                        <a:spcBef>
                          <a:spcPts val="0"/>
                        </a:spcBef>
                        <a:spcAft>
                          <a:spcPts val="0"/>
                        </a:spcAft>
                        <a:buNone/>
                      </a:pPr>
                      <a:r>
                        <a:rPr lang="en-US" sz="1400" u="none" strike="noStrike" cap="none"/>
                        <a:t>Weakness</a:t>
                      </a:r>
                      <a:endParaRPr sz="1400" u="none" strike="noStrike" cap="none">
                        <a:latin typeface="Calibri"/>
                        <a:ea typeface="Calibri"/>
                        <a:cs typeface="Calibri"/>
                        <a:sym typeface="Calibri"/>
                      </a:endParaRPr>
                    </a:p>
                  </a:txBody>
                  <a:tcPr marL="38575" marR="38575" marT="0" marB="0" anchor="ctr">
                    <a:solidFill>
                      <a:srgbClr val="7C1500"/>
                    </a:solidFill>
                  </a:tcPr>
                </a:tc>
                <a:tc>
                  <a:txBody>
                    <a:bodyPr/>
                    <a:lstStyle/>
                    <a:p>
                      <a:pPr marL="342900" marR="0" lvl="0" indent="-342900" algn="just" rtl="0">
                        <a:lnSpc>
                          <a:spcPct val="107000"/>
                        </a:lnSpc>
                        <a:spcBef>
                          <a:spcPts val="0"/>
                        </a:spcBef>
                        <a:spcAft>
                          <a:spcPts val="0"/>
                        </a:spcAft>
                        <a:buClr>
                          <a:srgbClr val="000000"/>
                        </a:buClr>
                        <a:buSzPts val="1100"/>
                        <a:buFont typeface="Arial"/>
                        <a:buAutoNum type="arabicPeriod"/>
                      </a:pPr>
                      <a:r>
                        <a:rPr lang="en-US" sz="1100" b="0" u="none" strike="noStrike" cap="none">
                          <a:latin typeface="Calibri"/>
                          <a:ea typeface="Calibri"/>
                          <a:cs typeface="Calibri"/>
                          <a:sym typeface="Calibri"/>
                        </a:rPr>
                        <a:t>Unable to handle peak volatility</a:t>
                      </a:r>
                      <a:endParaRPr/>
                    </a:p>
                    <a:p>
                      <a:pPr marL="342900" marR="0" lvl="0" indent="-342900" algn="just" rtl="0">
                        <a:lnSpc>
                          <a:spcPct val="107000"/>
                        </a:lnSpc>
                        <a:spcBef>
                          <a:spcPts val="0"/>
                        </a:spcBef>
                        <a:spcAft>
                          <a:spcPts val="0"/>
                        </a:spcAft>
                        <a:buClr>
                          <a:srgbClr val="000000"/>
                        </a:buClr>
                        <a:buSzPts val="1100"/>
                        <a:buFont typeface="Arial"/>
                        <a:buAutoNum type="arabicPeriod"/>
                      </a:pPr>
                      <a:r>
                        <a:rPr lang="en-US" sz="1100" b="0" u="none" strike="noStrike" cap="none">
                          <a:latin typeface="Calibri"/>
                          <a:ea typeface="Calibri"/>
                          <a:cs typeface="Calibri"/>
                          <a:sym typeface="Calibri"/>
                        </a:rPr>
                        <a:t>Technical glitches</a:t>
                      </a:r>
                      <a:endParaRPr/>
                    </a:p>
                    <a:p>
                      <a:pPr marL="342900" marR="0" lvl="0" indent="-342900" algn="just" rtl="0">
                        <a:lnSpc>
                          <a:spcPct val="107000"/>
                        </a:lnSpc>
                        <a:spcBef>
                          <a:spcPts val="0"/>
                        </a:spcBef>
                        <a:spcAft>
                          <a:spcPts val="0"/>
                        </a:spcAft>
                        <a:buClr>
                          <a:srgbClr val="000000"/>
                        </a:buClr>
                        <a:buSzPts val="1100"/>
                        <a:buFont typeface="Arial"/>
                        <a:buAutoNum type="arabicPeriod"/>
                      </a:pPr>
                      <a:r>
                        <a:rPr lang="en-US" sz="1100" b="0" u="none" strike="noStrike" cap="none">
                          <a:latin typeface="Calibri"/>
                          <a:ea typeface="Calibri"/>
                          <a:cs typeface="Calibri"/>
                          <a:sym typeface="Calibri"/>
                        </a:rPr>
                        <a:t>Poor Customer Service</a:t>
                      </a:r>
                      <a:endParaRPr/>
                    </a:p>
                    <a:p>
                      <a:pPr marL="342900" marR="0" lvl="0" indent="-342900" algn="just" rtl="0">
                        <a:lnSpc>
                          <a:spcPct val="107000"/>
                        </a:lnSpc>
                        <a:spcBef>
                          <a:spcPts val="0"/>
                        </a:spcBef>
                        <a:spcAft>
                          <a:spcPts val="0"/>
                        </a:spcAft>
                        <a:buClr>
                          <a:srgbClr val="000000"/>
                        </a:buClr>
                        <a:buSzPts val="1100"/>
                        <a:buFont typeface="Arial"/>
                        <a:buAutoNum type="arabicPeriod"/>
                      </a:pPr>
                      <a:r>
                        <a:rPr lang="en-US" sz="1100" b="0" u="none" strike="noStrike" cap="none">
                          <a:latin typeface="Calibri"/>
                          <a:ea typeface="Calibri"/>
                          <a:cs typeface="Calibri"/>
                          <a:sym typeface="Calibri"/>
                        </a:rPr>
                        <a:t>Poor Bracket Order Management</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Doesn't provide stock tips, research reports or recommendations.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Monthly unlimited trading plans are not available.</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Lifetime free AMC demat account plans are not available.</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An additional charge of Rs 50 per executed order for MIS/BO/CO positions which are not square off by the customer.</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Call &amp; Trade is available at an additional fee.</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Zerodha Back Office (console) is not integrated with its trading platform. </a:t>
                      </a:r>
                      <a:endParaRPr sz="1100" b="0" u="none" strike="noStrike" cap="none">
                        <a:latin typeface="Calibri"/>
                        <a:ea typeface="Calibri"/>
                        <a:cs typeface="Calibri"/>
                        <a:sym typeface="Calibri"/>
                      </a:endParaRPr>
                    </a:p>
                    <a:p>
                      <a:pPr marL="0" marR="0" lvl="0" indent="0" algn="just" rtl="0">
                        <a:lnSpc>
                          <a:spcPct val="107000"/>
                        </a:lnSpc>
                        <a:spcBef>
                          <a:spcPts val="0"/>
                        </a:spcBef>
                        <a:spcAft>
                          <a:spcPts val="0"/>
                        </a:spcAft>
                        <a:buNone/>
                      </a:pPr>
                      <a:endParaRPr sz="1100" b="0" u="none" strike="noStrike" cap="none">
                        <a:latin typeface="Calibri"/>
                        <a:ea typeface="Calibri"/>
                        <a:cs typeface="Calibri"/>
                        <a:sym typeface="Calibri"/>
                      </a:endParaRPr>
                    </a:p>
                  </a:txBody>
                  <a:tcPr marL="38575" marR="38575" marT="0" marB="0"/>
                </a:tc>
                <a:tc>
                  <a:txBody>
                    <a:bodyPr/>
                    <a:lstStyle/>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Limited resources provided for market tips and investment ideas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No access to cryptocurrency or IPOs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Margin Funding is not available on delivery trades. </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Doesn't offer unlimited monthly trading plans.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Call and trade fee is charged at extra Rs 20 per executed order</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Additional Rs 20 per executed order is charged for Intraday square MIS/BO/CO orders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Though brokerage is free, customers still have to pay the Demat Transaction Charges.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24/7 customer service is not available.</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Upstox NRI Trading and demat account is no more available (since Jan 2018).</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Doesn't offer API access for automated trading.</a:t>
                      </a:r>
                      <a:endParaRPr sz="1100" b="0" u="none" strike="noStrike" cap="none">
                        <a:latin typeface="Calibri"/>
                        <a:ea typeface="Calibri"/>
                        <a:cs typeface="Calibri"/>
                        <a:sym typeface="Calibri"/>
                      </a:endParaRPr>
                    </a:p>
                  </a:txBody>
                  <a:tcPr marL="38575" marR="38575" marT="0" marB="0"/>
                </a:tc>
                <a:tc>
                  <a:txBody>
                    <a:bodyPr/>
                    <a:lstStyle/>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Bracket orders and Good-Till canceled (GTC) orders are not available.</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Charge high minimum brokerage: 3 paise per share in delivery, 1 paisa per share on Intraday and Futures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Call &amp; Trade is available at an additional cost of Rs 20 per call.</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Rs 50 per month for research calls and trading tips.</a:t>
                      </a:r>
                      <a:endParaRPr/>
                    </a:p>
                    <a:p>
                      <a:pPr marL="0" marR="0" lvl="0" indent="0" algn="just" rtl="0">
                        <a:lnSpc>
                          <a:spcPct val="107000"/>
                        </a:lnSpc>
                        <a:spcBef>
                          <a:spcPts val="0"/>
                        </a:spcBef>
                        <a:spcAft>
                          <a:spcPts val="0"/>
                        </a:spcAft>
                        <a:buNone/>
                      </a:pPr>
                      <a:endParaRPr sz="1100" u="none" strike="noStrike" cap="none">
                        <a:latin typeface="Calibri"/>
                        <a:ea typeface="Calibri"/>
                        <a:cs typeface="Calibri"/>
                        <a:sym typeface="Calibri"/>
                      </a:endParaRPr>
                    </a:p>
                  </a:txBody>
                  <a:tcPr marL="38575" marR="38575" marT="0" marB="0"/>
                </a:tc>
                <a:tc>
                  <a:txBody>
                    <a:bodyPr/>
                    <a:lstStyle/>
                    <a:p>
                      <a:pPr marL="0" marR="0" lvl="0" indent="0" algn="l" rtl="0">
                        <a:lnSpc>
                          <a:spcPct val="100000"/>
                        </a:lnSpc>
                        <a:spcBef>
                          <a:spcPts val="0"/>
                        </a:spcBef>
                        <a:spcAft>
                          <a:spcPts val="0"/>
                        </a:spcAft>
                        <a:buNone/>
                      </a:pPr>
                      <a:endParaRPr sz="1400" u="none" strike="noStrike" cap="none">
                        <a:latin typeface="Calibri"/>
                        <a:ea typeface="Calibri"/>
                        <a:cs typeface="Calibri"/>
                        <a:sym typeface="Calibri"/>
                      </a:endParaRPr>
                    </a:p>
                  </a:txBody>
                  <a:tcPr marL="38575" marR="3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5"/>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540" name="Google Shape;540;p25"/>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600"/>
              </a:spcBef>
              <a:spcAft>
                <a:spcPts val="0"/>
              </a:spcAft>
              <a:buSzPts val="2200"/>
              <a:buNone/>
            </a:pPr>
            <a:endParaRPr/>
          </a:p>
        </p:txBody>
      </p:sp>
      <p:pic>
        <p:nvPicPr>
          <p:cNvPr id="541" name="Google Shape;541;p25"/>
          <p:cNvPicPr preferRelativeResize="0"/>
          <p:nvPr/>
        </p:nvPicPr>
        <p:blipFill rotWithShape="1">
          <a:blip r:embed="rId3">
            <a:alphaModFix/>
          </a:blip>
          <a:srcRect/>
          <a:stretch/>
        </p:blipFill>
        <p:spPr>
          <a:xfrm>
            <a:off x="1143000" y="1"/>
            <a:ext cx="6858000" cy="5143499"/>
          </a:xfrm>
          <a:prstGeom prst="rect">
            <a:avLst/>
          </a:prstGeom>
          <a:noFill/>
          <a:ln>
            <a:noFill/>
          </a:ln>
        </p:spPr>
      </p:pic>
      <p:pic>
        <p:nvPicPr>
          <p:cNvPr id="542" name="Google Shape;542;p25"/>
          <p:cNvPicPr preferRelativeResize="0"/>
          <p:nvPr/>
        </p:nvPicPr>
        <p:blipFill rotWithShape="1">
          <a:blip r:embed="rId4">
            <a:alphaModFix/>
          </a:blip>
          <a:srcRect/>
          <a:stretch/>
        </p:blipFill>
        <p:spPr>
          <a:xfrm>
            <a:off x="0" y="0"/>
            <a:ext cx="9144000" cy="461665"/>
          </a:xfrm>
          <a:prstGeom prst="rect">
            <a:avLst/>
          </a:prstGeom>
          <a:noFill/>
          <a:ln>
            <a:noFill/>
          </a:ln>
        </p:spPr>
      </p:pic>
      <p:sp>
        <p:nvSpPr>
          <p:cNvPr id="543" name="Google Shape;543;p25"/>
          <p:cNvSpPr txBox="1"/>
          <p:nvPr/>
        </p:nvSpPr>
        <p:spPr>
          <a:xfrm>
            <a:off x="2857547" y="39231"/>
            <a:ext cx="3391634"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000" b="0" i="0" u="none" strike="noStrike" cap="none">
                <a:solidFill>
                  <a:srgbClr val="FFFFFF"/>
                </a:solidFill>
                <a:latin typeface="Libre Franklin"/>
                <a:ea typeface="Libre Franklin"/>
                <a:cs typeface="Libre Franklin"/>
                <a:sym typeface="Libre Franklin"/>
              </a:rPr>
              <a:t>Competition Analysis</a:t>
            </a:r>
            <a:endParaRPr sz="3000" b="0" i="0" u="none" strike="noStrike" cap="none">
              <a:solidFill>
                <a:srgbClr val="000000"/>
              </a:solidFill>
              <a:latin typeface="Libre Franklin"/>
              <a:ea typeface="Libre Franklin"/>
              <a:cs typeface="Libre Franklin"/>
              <a:sym typeface="Libre Franklin"/>
            </a:endParaRPr>
          </a:p>
        </p:txBody>
      </p:sp>
      <p:graphicFrame>
        <p:nvGraphicFramePr>
          <p:cNvPr id="544" name="Google Shape;544;p25"/>
          <p:cNvGraphicFramePr/>
          <p:nvPr/>
        </p:nvGraphicFramePr>
        <p:xfrm>
          <a:off x="0" y="465601"/>
          <a:ext cx="3000000" cy="3000000"/>
        </p:xfrm>
        <a:graphic>
          <a:graphicData uri="http://schemas.openxmlformats.org/drawingml/2006/table">
            <a:tbl>
              <a:tblPr firstRow="1" firstCol="1" bandRow="1">
                <a:noFill/>
                <a:tableStyleId>{4725B8F6-F662-41F3-B4E4-FD3BE07FEB52}</a:tableStyleId>
              </a:tblPr>
              <a:tblGrid>
                <a:gridCol w="1150025">
                  <a:extLst>
                    <a:ext uri="{9D8B030D-6E8A-4147-A177-3AD203B41FA5}">
                      <a16:colId xmlns:a16="http://schemas.microsoft.com/office/drawing/2014/main" val="20000"/>
                    </a:ext>
                  </a:extLst>
                </a:gridCol>
                <a:gridCol w="2081300">
                  <a:extLst>
                    <a:ext uri="{9D8B030D-6E8A-4147-A177-3AD203B41FA5}">
                      <a16:colId xmlns:a16="http://schemas.microsoft.com/office/drawing/2014/main" val="20001"/>
                    </a:ext>
                  </a:extLst>
                </a:gridCol>
                <a:gridCol w="2131300">
                  <a:extLst>
                    <a:ext uri="{9D8B030D-6E8A-4147-A177-3AD203B41FA5}">
                      <a16:colId xmlns:a16="http://schemas.microsoft.com/office/drawing/2014/main" val="20002"/>
                    </a:ext>
                  </a:extLst>
                </a:gridCol>
                <a:gridCol w="1787550">
                  <a:extLst>
                    <a:ext uri="{9D8B030D-6E8A-4147-A177-3AD203B41FA5}">
                      <a16:colId xmlns:a16="http://schemas.microsoft.com/office/drawing/2014/main" val="20003"/>
                    </a:ext>
                  </a:extLst>
                </a:gridCol>
                <a:gridCol w="1993800">
                  <a:extLst>
                    <a:ext uri="{9D8B030D-6E8A-4147-A177-3AD203B41FA5}">
                      <a16:colId xmlns:a16="http://schemas.microsoft.com/office/drawing/2014/main" val="20004"/>
                    </a:ext>
                  </a:extLst>
                </a:gridCol>
              </a:tblGrid>
              <a:tr h="433700">
                <a:tc>
                  <a:txBody>
                    <a:bodyPr/>
                    <a:lstStyle/>
                    <a:p>
                      <a:pPr marL="0" marR="0" lvl="0" indent="0" algn="ctr" rtl="0">
                        <a:lnSpc>
                          <a:spcPct val="107000"/>
                        </a:lnSpc>
                        <a:spcBef>
                          <a:spcPts val="0"/>
                        </a:spcBef>
                        <a:spcAft>
                          <a:spcPts val="0"/>
                        </a:spcAft>
                        <a:buNone/>
                      </a:pPr>
                      <a:endParaRPr sz="14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7000"/>
                        </a:lnSpc>
                        <a:spcBef>
                          <a:spcPts val="0"/>
                        </a:spcBef>
                        <a:spcAft>
                          <a:spcPts val="0"/>
                        </a:spcAft>
                        <a:buNone/>
                      </a:pPr>
                      <a:r>
                        <a:rPr lang="en-US" sz="1400" u="none" strike="noStrike" cap="none"/>
                        <a:t>Zerodha</a:t>
                      </a:r>
                      <a:endParaRPr sz="14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0000"/>
                        </a:lnSpc>
                        <a:spcBef>
                          <a:spcPts val="0"/>
                        </a:spcBef>
                        <a:spcAft>
                          <a:spcPts val="0"/>
                        </a:spcAft>
                        <a:buNone/>
                      </a:pPr>
                      <a:r>
                        <a:rPr lang="en-US" sz="1100" u="none" strike="noStrike" cap="none">
                          <a:latin typeface="Arial"/>
                          <a:ea typeface="Arial"/>
                          <a:cs typeface="Arial"/>
                          <a:sym typeface="Arial"/>
                        </a:rPr>
                        <a:t>Upstox</a:t>
                      </a:r>
                      <a:endParaRPr sz="11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7000"/>
                        </a:lnSpc>
                        <a:spcBef>
                          <a:spcPts val="0"/>
                        </a:spcBef>
                        <a:spcAft>
                          <a:spcPts val="0"/>
                        </a:spcAft>
                        <a:buNone/>
                      </a:pPr>
                      <a:r>
                        <a:rPr lang="en-US" sz="1400" u="none" strike="noStrike" cap="none"/>
                        <a:t>Edelweiss</a:t>
                      </a:r>
                      <a:endParaRPr sz="1400" u="none" strike="noStrike" cap="none">
                        <a:latin typeface="Arial"/>
                        <a:ea typeface="Arial"/>
                        <a:cs typeface="Arial"/>
                        <a:sym typeface="Arial"/>
                      </a:endParaRPr>
                    </a:p>
                  </a:txBody>
                  <a:tcPr marL="38575" marR="38575" marT="0" marB="0" anchor="ctr">
                    <a:solidFill>
                      <a:srgbClr val="7C1500"/>
                    </a:solidFill>
                  </a:tcPr>
                </a:tc>
                <a:tc>
                  <a:txBody>
                    <a:bodyPr/>
                    <a:lstStyle/>
                    <a:p>
                      <a:pPr marL="0" marR="0" lvl="0" indent="0" algn="ctr" rtl="0">
                        <a:lnSpc>
                          <a:spcPct val="107000"/>
                        </a:lnSpc>
                        <a:spcBef>
                          <a:spcPts val="0"/>
                        </a:spcBef>
                        <a:spcAft>
                          <a:spcPts val="0"/>
                        </a:spcAft>
                        <a:buNone/>
                      </a:pPr>
                      <a:r>
                        <a:rPr lang="en-US" sz="1400" u="none" strike="noStrike" cap="none">
                          <a:latin typeface="Arial"/>
                          <a:ea typeface="Arial"/>
                          <a:cs typeface="Arial"/>
                          <a:sym typeface="Arial"/>
                        </a:rPr>
                        <a:t>Niveshgram</a:t>
                      </a:r>
                      <a:endParaRPr/>
                    </a:p>
                  </a:txBody>
                  <a:tcPr marL="38575" marR="38575" marT="0" marB="0" anchor="ctr">
                    <a:solidFill>
                      <a:srgbClr val="7C1500"/>
                    </a:solidFill>
                  </a:tcPr>
                </a:tc>
                <a:extLst>
                  <a:ext uri="{0D108BD9-81ED-4DB2-BD59-A6C34878D82A}">
                    <a16:rowId xmlns:a16="http://schemas.microsoft.com/office/drawing/2014/main" val="10000"/>
                  </a:ext>
                </a:extLst>
              </a:tr>
              <a:tr h="2921000">
                <a:tc>
                  <a:txBody>
                    <a:bodyPr/>
                    <a:lstStyle/>
                    <a:p>
                      <a:pPr marL="0" marR="0" lvl="0" indent="0" algn="ctr" rtl="0">
                        <a:lnSpc>
                          <a:spcPct val="107000"/>
                        </a:lnSpc>
                        <a:spcBef>
                          <a:spcPts val="0"/>
                        </a:spcBef>
                        <a:spcAft>
                          <a:spcPts val="0"/>
                        </a:spcAft>
                        <a:buNone/>
                      </a:pPr>
                      <a:r>
                        <a:rPr lang="en-US" sz="1400" u="none" strike="noStrike" cap="none"/>
                        <a:t>Price Point</a:t>
                      </a:r>
                      <a:endParaRPr sz="1400" u="none" strike="noStrike" cap="none">
                        <a:latin typeface="Calibri"/>
                        <a:ea typeface="Calibri"/>
                        <a:cs typeface="Calibri"/>
                        <a:sym typeface="Calibri"/>
                      </a:endParaRPr>
                    </a:p>
                  </a:txBody>
                  <a:tcPr marL="38575" marR="38575" marT="0" marB="0" anchor="ctr">
                    <a:solidFill>
                      <a:srgbClr val="7C1500"/>
                    </a:solidFill>
                  </a:tcPr>
                </a:tc>
                <a:tc>
                  <a:txBody>
                    <a:bodyPr/>
                    <a:lstStyle/>
                    <a:p>
                      <a:pPr marL="342900" marR="0" lvl="0" indent="-342900" algn="just" rtl="0">
                        <a:lnSpc>
                          <a:spcPct val="107000"/>
                        </a:lnSpc>
                        <a:spcBef>
                          <a:spcPts val="0"/>
                        </a:spcBef>
                        <a:spcAft>
                          <a:spcPts val="0"/>
                        </a:spcAft>
                        <a:buClr>
                          <a:schemeClr val="dk1"/>
                        </a:buClr>
                        <a:buSzPts val="1100"/>
                        <a:buFont typeface="Arial"/>
                        <a:buAutoNum type="arabicPeriod"/>
                      </a:pPr>
                      <a:r>
                        <a:rPr lang="en-US" sz="1100" b="0" i="0" u="none" strike="noStrike" cap="none">
                          <a:solidFill>
                            <a:schemeClr val="dk1"/>
                          </a:solidFill>
                          <a:latin typeface="Arial"/>
                          <a:ea typeface="Arial"/>
                          <a:cs typeface="Arial"/>
                          <a:sym typeface="Arial"/>
                        </a:rPr>
                        <a:t>Brokerage free Equity Delivery Trades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Simple pricing model</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Zerodha Referral Program</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Self-Clearing Broker</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No Prepaid Brokerage Plans</a:t>
                      </a:r>
                      <a:endParaRPr sz="1100" b="0" u="none" strike="noStrike" cap="none">
                        <a:latin typeface="Calibri"/>
                        <a:ea typeface="Calibri"/>
                        <a:cs typeface="Calibri"/>
                        <a:sym typeface="Calibri"/>
                      </a:endParaRPr>
                    </a:p>
                  </a:txBody>
                  <a:tcPr marL="38575" marR="38575" marT="0" marB="0"/>
                </a:tc>
                <a:tc>
                  <a:txBody>
                    <a:bodyPr/>
                    <a:lstStyle/>
                    <a:p>
                      <a:pPr marL="0" marR="0" lvl="0" indent="0" algn="just" rtl="0">
                        <a:lnSpc>
                          <a:spcPct val="107000"/>
                        </a:lnSpc>
                        <a:spcBef>
                          <a:spcPts val="0"/>
                        </a:spcBef>
                        <a:spcAft>
                          <a:spcPts val="0"/>
                        </a:spcAft>
                        <a:buClr>
                          <a:schemeClr val="dk1"/>
                        </a:buClr>
                        <a:buSzPts val="1100"/>
                        <a:buFont typeface="Arial"/>
                        <a:buNone/>
                      </a:pPr>
                      <a:r>
                        <a:rPr lang="en-US" sz="1100" b="0" i="0" u="none" strike="noStrike" cap="none">
                          <a:solidFill>
                            <a:schemeClr val="dk1"/>
                          </a:solidFill>
                          <a:latin typeface="Arial"/>
                          <a:ea typeface="Arial"/>
                          <a:cs typeface="Arial"/>
                          <a:sym typeface="Arial"/>
                        </a:rPr>
                        <a:t>Brokerage free trading in Equity Delivery segment (Customer does not have to pay brokerage for delivery trades in equity segment).</a:t>
                      </a:r>
                      <a:endParaRPr/>
                    </a:p>
                    <a:p>
                      <a:pPr marL="0" marR="0" lvl="0" indent="0" algn="just" rtl="0">
                        <a:lnSpc>
                          <a:spcPct val="107000"/>
                        </a:lnSpc>
                        <a:spcBef>
                          <a:spcPts val="0"/>
                        </a:spcBef>
                        <a:spcAft>
                          <a:spcPts val="0"/>
                        </a:spcAft>
                        <a:buNone/>
                      </a:pPr>
                      <a:endParaRPr sz="1100" b="0" u="none" strike="noStrike" cap="none">
                        <a:latin typeface="Calibri"/>
                        <a:ea typeface="Calibri"/>
                        <a:cs typeface="Calibri"/>
                        <a:sym typeface="Calibri"/>
                      </a:endParaRPr>
                    </a:p>
                  </a:txBody>
                  <a:tcPr marL="38575" marR="38575" marT="0" marB="0"/>
                </a:tc>
                <a:tc>
                  <a:txBody>
                    <a:bodyPr/>
                    <a:lstStyle/>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Flat Rs 10 per executed order brokerage across the trading segments.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Free research, trading tips, and recommendations.</a:t>
                      </a:r>
                      <a:endParaRPr/>
                    </a:p>
                    <a:p>
                      <a:pPr marL="342900" marR="0" lvl="0" indent="-342900" algn="l" rtl="0">
                        <a:lnSpc>
                          <a:spcPct val="100000"/>
                        </a:lnSpc>
                        <a:spcBef>
                          <a:spcPts val="0"/>
                        </a:spcBef>
                        <a:spcAft>
                          <a:spcPts val="0"/>
                        </a:spcAft>
                        <a:buClr>
                          <a:srgbClr val="000000"/>
                        </a:buClr>
                        <a:buSzPts val="1100"/>
                        <a:buFont typeface="Arial"/>
                        <a:buAutoNum type="arabicPeriod"/>
                      </a:pPr>
                      <a:r>
                        <a:rPr lang="en-US" sz="1100" b="0" i="0" u="none" strike="noStrike" cap="none">
                          <a:solidFill>
                            <a:schemeClr val="dk1"/>
                          </a:solidFill>
                          <a:latin typeface="Arial"/>
                          <a:ea typeface="Arial"/>
                          <a:cs typeface="Arial"/>
                          <a:sym typeface="Arial"/>
                        </a:rPr>
                        <a:t>Instant paperless online account opening</a:t>
                      </a:r>
                      <a:endParaRPr sz="1100" u="none" strike="noStrike" cap="none">
                        <a:latin typeface="Calibri"/>
                        <a:ea typeface="Calibri"/>
                        <a:cs typeface="Calibri"/>
                        <a:sym typeface="Calibri"/>
                      </a:endParaRPr>
                    </a:p>
                    <a:p>
                      <a:pPr marL="0" marR="0" lvl="0" indent="0" algn="just" rtl="0">
                        <a:lnSpc>
                          <a:spcPct val="107000"/>
                        </a:lnSpc>
                        <a:spcBef>
                          <a:spcPts val="0"/>
                        </a:spcBef>
                        <a:spcAft>
                          <a:spcPts val="0"/>
                        </a:spcAft>
                        <a:buNone/>
                      </a:pPr>
                      <a:endParaRPr sz="1100" u="none" strike="noStrike" cap="none">
                        <a:latin typeface="Calibri"/>
                        <a:ea typeface="Calibri"/>
                        <a:cs typeface="Calibri"/>
                        <a:sym typeface="Calibri"/>
                      </a:endParaRPr>
                    </a:p>
                  </a:txBody>
                  <a:tcPr marL="38575" marR="38575" marT="0" marB="0"/>
                </a:tc>
                <a:tc>
                  <a:txBody>
                    <a:bodyPr/>
                    <a:lstStyle/>
                    <a:p>
                      <a:pPr marL="0" marR="0" lvl="0" indent="0" algn="l" rtl="0">
                        <a:lnSpc>
                          <a:spcPct val="100000"/>
                        </a:lnSpc>
                        <a:spcBef>
                          <a:spcPts val="0"/>
                        </a:spcBef>
                        <a:spcAft>
                          <a:spcPts val="0"/>
                        </a:spcAft>
                        <a:buNone/>
                      </a:pPr>
                      <a:endParaRPr sz="1400" u="none" strike="noStrike" cap="none">
                        <a:latin typeface="Calibri"/>
                        <a:ea typeface="Calibri"/>
                        <a:cs typeface="Calibri"/>
                        <a:sym typeface="Calibri"/>
                      </a:endParaRPr>
                    </a:p>
                  </a:txBody>
                  <a:tcPr marL="38575" marR="38575" marT="0" marB="0"/>
                </a:tc>
                <a:extLst>
                  <a:ext uri="{0D108BD9-81ED-4DB2-BD59-A6C34878D82A}">
                    <a16:rowId xmlns:a16="http://schemas.microsoft.com/office/drawing/2014/main" val="10001"/>
                  </a:ext>
                </a:extLst>
              </a:tr>
              <a:tr h="1323200">
                <a:tc>
                  <a:txBody>
                    <a:bodyPr/>
                    <a:lstStyle/>
                    <a:p>
                      <a:pPr marL="0" marR="0" lvl="0" indent="0" algn="ctr" rtl="0">
                        <a:lnSpc>
                          <a:spcPct val="107000"/>
                        </a:lnSpc>
                        <a:spcBef>
                          <a:spcPts val="0"/>
                        </a:spcBef>
                        <a:spcAft>
                          <a:spcPts val="0"/>
                        </a:spcAft>
                        <a:buNone/>
                      </a:pPr>
                      <a:r>
                        <a:rPr lang="en-US" sz="1400" u="none" strike="noStrike" cap="none"/>
                        <a:t>UVP</a:t>
                      </a:r>
                      <a:endParaRPr sz="1400" u="none" strike="noStrike" cap="none">
                        <a:latin typeface="Calibri"/>
                        <a:ea typeface="Calibri"/>
                        <a:cs typeface="Calibri"/>
                        <a:sym typeface="Calibri"/>
                      </a:endParaRPr>
                    </a:p>
                  </a:txBody>
                  <a:tcPr marL="38575" marR="38575" marT="0" marB="0" anchor="ctr">
                    <a:solidFill>
                      <a:srgbClr val="7C1500"/>
                    </a:solidFill>
                  </a:tcPr>
                </a:tc>
                <a:tc>
                  <a:txBody>
                    <a:bodyPr/>
                    <a:lstStyle/>
                    <a:p>
                      <a:pPr marL="0" marR="0" lvl="0" indent="0" algn="just" rtl="0">
                        <a:lnSpc>
                          <a:spcPct val="107000"/>
                        </a:lnSpc>
                        <a:spcBef>
                          <a:spcPts val="0"/>
                        </a:spcBef>
                        <a:spcAft>
                          <a:spcPts val="0"/>
                        </a:spcAft>
                        <a:buNone/>
                      </a:pPr>
                      <a:r>
                        <a:rPr lang="en-US" sz="1100" b="0" i="0" u="none" strike="noStrike" cap="none">
                          <a:solidFill>
                            <a:schemeClr val="dk1"/>
                          </a:solidFill>
                          <a:latin typeface="Arial"/>
                          <a:ea typeface="Arial"/>
                          <a:cs typeface="Arial"/>
                          <a:sym typeface="Arial"/>
                        </a:rPr>
                        <a:t>Charges a flat brokerage of Rs. 20 or 0.01%, whichever is LOWER, on every trade.</a:t>
                      </a:r>
                      <a:endParaRPr/>
                    </a:p>
                  </a:txBody>
                  <a:tcPr marL="38575" marR="38575" marT="0" marB="0"/>
                </a:tc>
                <a:tc>
                  <a:txBody>
                    <a:bodyPr/>
                    <a:lstStyle/>
                    <a:p>
                      <a:pPr marL="0" marR="0" lvl="0" indent="0" algn="just" rtl="0">
                        <a:lnSpc>
                          <a:spcPct val="107000"/>
                        </a:lnSpc>
                        <a:spcBef>
                          <a:spcPts val="0"/>
                        </a:spcBef>
                        <a:spcAft>
                          <a:spcPts val="0"/>
                        </a:spcAft>
                        <a:buNone/>
                      </a:pPr>
                      <a:r>
                        <a:rPr lang="en-US" sz="1400" b="1" i="0" u="none" strike="noStrike" cap="none">
                          <a:solidFill>
                            <a:schemeClr val="dk1"/>
                          </a:solidFill>
                          <a:latin typeface="Arial"/>
                          <a:ea typeface="Arial"/>
                          <a:cs typeface="Arial"/>
                          <a:sym typeface="Arial"/>
                        </a:rPr>
                        <a:t> </a:t>
                      </a:r>
                      <a:r>
                        <a:rPr lang="en-US" sz="1100" b="0" i="0" u="none" strike="noStrike" cap="none">
                          <a:solidFill>
                            <a:schemeClr val="dk1"/>
                          </a:solidFill>
                          <a:latin typeface="Arial"/>
                          <a:ea typeface="Arial"/>
                          <a:cs typeface="Arial"/>
                          <a:sym typeface="Arial"/>
                        </a:rPr>
                        <a:t>Advanced trading platforms</a:t>
                      </a:r>
                      <a:endParaRPr sz="1100" b="0" u="none" strike="noStrike" cap="none">
                        <a:latin typeface="Calibri"/>
                        <a:ea typeface="Calibri"/>
                        <a:cs typeface="Calibri"/>
                        <a:sym typeface="Calibri"/>
                      </a:endParaRPr>
                    </a:p>
                  </a:txBody>
                  <a:tcPr marL="38575" marR="38575" marT="0" marB="0"/>
                </a:tc>
                <a:tc>
                  <a:txBody>
                    <a:bodyPr/>
                    <a:lstStyle/>
                    <a:p>
                      <a:pPr marL="0" marR="0" lvl="0" indent="0" algn="just" rtl="0">
                        <a:lnSpc>
                          <a:spcPct val="107000"/>
                        </a:lnSpc>
                        <a:spcBef>
                          <a:spcPts val="0"/>
                        </a:spcBef>
                        <a:spcAft>
                          <a:spcPts val="0"/>
                        </a:spcAft>
                        <a:buNone/>
                      </a:pPr>
                      <a:r>
                        <a:rPr lang="en-US" sz="1100" b="0" i="0" u="none" strike="noStrike" cap="none">
                          <a:solidFill>
                            <a:schemeClr val="dk1"/>
                          </a:solidFill>
                          <a:latin typeface="Arial"/>
                          <a:ea typeface="Arial"/>
                          <a:cs typeface="Arial"/>
                          <a:sym typeface="Arial"/>
                        </a:rPr>
                        <a:t>Provides resources for market tips and investment ideas, and recommends some best among the rest stocks.</a:t>
                      </a:r>
                      <a:endParaRPr sz="1100" u="none" strike="noStrike" cap="none">
                        <a:latin typeface="Calibri"/>
                        <a:ea typeface="Calibri"/>
                        <a:cs typeface="Calibri"/>
                        <a:sym typeface="Calibri"/>
                      </a:endParaRPr>
                    </a:p>
                  </a:txBody>
                  <a:tcPr marL="38575" marR="38575" marT="0" marB="0"/>
                </a:tc>
                <a:tc>
                  <a:txBody>
                    <a:bodyPr/>
                    <a:lstStyle/>
                    <a:p>
                      <a:pPr marL="0" marR="0" lvl="0" indent="0" algn="just" rtl="0">
                        <a:lnSpc>
                          <a:spcPct val="107000"/>
                        </a:lnSpc>
                        <a:spcBef>
                          <a:spcPts val="0"/>
                        </a:spcBef>
                        <a:spcAft>
                          <a:spcPts val="0"/>
                        </a:spcAft>
                        <a:buNone/>
                      </a:pPr>
                      <a:r>
                        <a:rPr lang="en-US" sz="1100" u="none" strike="noStrike" cap="none">
                          <a:latin typeface="Calibri"/>
                          <a:ea typeface="Calibri"/>
                          <a:cs typeface="Calibri"/>
                          <a:sym typeface="Calibri"/>
                        </a:rPr>
                        <a:t>Providing a platform for learning and getting trained in investment management, with a view to help Rural people  generating income through it and thus upgrading their lifestyle.</a:t>
                      </a:r>
                      <a:endParaRPr/>
                    </a:p>
                  </a:txBody>
                  <a:tcPr marL="38575" marR="3857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6"/>
          <p:cNvSpPr txBox="1">
            <a:spLocks noGrp="1"/>
          </p:cNvSpPr>
          <p:nvPr>
            <p:ph type="title"/>
          </p:nvPr>
        </p:nvSpPr>
        <p:spPr>
          <a:xfrm>
            <a:off x="1454936" y="109521"/>
            <a:ext cx="6455700" cy="668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t>Financial Projections</a:t>
            </a:r>
            <a:endParaRPr/>
          </a:p>
        </p:txBody>
      </p:sp>
      <p:sp>
        <p:nvSpPr>
          <p:cNvPr id="550" name="Google Shape;550;p26"/>
          <p:cNvSpPr txBox="1">
            <a:spLocks noGrp="1"/>
          </p:cNvSpPr>
          <p:nvPr>
            <p:ph type="body" idx="1"/>
          </p:nvPr>
        </p:nvSpPr>
        <p:spPr>
          <a:xfrm>
            <a:off x="0" y="1034321"/>
            <a:ext cx="9031574" cy="3687581"/>
          </a:xfrm>
          <a:prstGeom prst="rect">
            <a:avLst/>
          </a:prstGeom>
          <a:noFill/>
          <a:ln>
            <a:noFill/>
          </a:ln>
        </p:spPr>
        <p:txBody>
          <a:bodyPr spcFirstLastPara="1" wrap="square" lIns="91425" tIns="91425" rIns="91425" bIns="91425" anchor="t" anchorCtr="0">
            <a:normAutofit/>
          </a:bodyPr>
          <a:lstStyle/>
          <a:p>
            <a:pPr marL="457200" lvl="0" indent="-368300" algn="l" rtl="0">
              <a:lnSpc>
                <a:spcPct val="100000"/>
              </a:lnSpc>
              <a:spcBef>
                <a:spcPts val="600"/>
              </a:spcBef>
              <a:spcAft>
                <a:spcPts val="0"/>
              </a:spcAft>
              <a:buSzPts val="2200"/>
              <a:buChar char="◂"/>
            </a:pPr>
            <a:r>
              <a:rPr lang="en-US" sz="1400">
                <a:solidFill>
                  <a:srgbClr val="000000"/>
                </a:solidFill>
                <a:latin typeface="Arial"/>
                <a:ea typeface="Arial"/>
                <a:cs typeface="Arial"/>
                <a:sym typeface="Arial"/>
              </a:rPr>
              <a:t>Pricing Strategy – We are pricing our services basis industry standards (2% p.a., for portfolio management) and similarly competitive fees for training and seminars. We are not reducing our fees to gain clients, because its sensitive business of money management.</a:t>
            </a:r>
            <a:endParaRPr/>
          </a:p>
          <a:p>
            <a:pPr marL="457200" lvl="0" indent="-368300" algn="l" rtl="0">
              <a:lnSpc>
                <a:spcPct val="100000"/>
              </a:lnSpc>
              <a:spcBef>
                <a:spcPts val="600"/>
              </a:spcBef>
              <a:spcAft>
                <a:spcPts val="0"/>
              </a:spcAft>
              <a:buSzPts val="2200"/>
              <a:buChar char="◂"/>
            </a:pPr>
            <a:r>
              <a:rPr lang="en-US" sz="1400">
                <a:solidFill>
                  <a:srgbClr val="000000"/>
                </a:solidFill>
                <a:latin typeface="Arial"/>
                <a:ea typeface="Arial"/>
                <a:cs typeface="Arial"/>
                <a:sym typeface="Arial"/>
              </a:rPr>
              <a:t>Opex &amp; Capex – Our business model is not capital intensive, payroll expenses form majority of operating expenses.</a:t>
            </a:r>
            <a:endParaRPr/>
          </a:p>
          <a:p>
            <a:pPr marL="457200" lvl="0" indent="-368300" algn="l" rtl="0">
              <a:lnSpc>
                <a:spcPct val="100000"/>
              </a:lnSpc>
              <a:spcBef>
                <a:spcPts val="600"/>
              </a:spcBef>
              <a:spcAft>
                <a:spcPts val="0"/>
              </a:spcAft>
              <a:buSzPts val="2200"/>
              <a:buChar char="◂"/>
            </a:pPr>
            <a:r>
              <a:rPr lang="en-US" sz="1400">
                <a:solidFill>
                  <a:srgbClr val="000000"/>
                </a:solidFill>
                <a:latin typeface="Arial"/>
                <a:ea typeface="Arial"/>
                <a:cs typeface="Arial"/>
                <a:sym typeface="Arial"/>
              </a:rPr>
              <a:t>Cash Flow Projections – We expect to generate positive cash flow from Year 2 from its operating activities. The investors will pool in the initial capital requirement of 2 million to kick start the venture. We are not relying on external funding for the same.   </a:t>
            </a:r>
            <a:endParaRPr/>
          </a:p>
          <a:p>
            <a:pPr marL="457200" lvl="0" indent="-368300" algn="l" rtl="0">
              <a:lnSpc>
                <a:spcPct val="100000"/>
              </a:lnSpc>
              <a:spcBef>
                <a:spcPts val="600"/>
              </a:spcBef>
              <a:spcAft>
                <a:spcPts val="0"/>
              </a:spcAft>
              <a:buSzPts val="2200"/>
              <a:buChar char="◂"/>
            </a:pPr>
            <a:r>
              <a:rPr lang="en-US" sz="1400">
                <a:solidFill>
                  <a:srgbClr val="000000"/>
                </a:solidFill>
                <a:latin typeface="Arial"/>
                <a:ea typeface="Arial"/>
                <a:cs typeface="Arial"/>
                <a:sym typeface="Arial"/>
              </a:rPr>
              <a:t>Break Even – Company is expected to break even in Year 2, with projected growth of 15% in revenue every year.</a:t>
            </a:r>
            <a:endParaRPr/>
          </a:p>
          <a:p>
            <a:pPr marL="457200" lvl="0" indent="-368300" algn="l" rtl="0">
              <a:lnSpc>
                <a:spcPct val="100000"/>
              </a:lnSpc>
              <a:spcBef>
                <a:spcPts val="600"/>
              </a:spcBef>
              <a:spcAft>
                <a:spcPts val="0"/>
              </a:spcAft>
              <a:buSzPts val="2200"/>
              <a:buChar char="◂"/>
            </a:pPr>
            <a:r>
              <a:rPr lang="en-US" sz="1400">
                <a:solidFill>
                  <a:srgbClr val="000000"/>
                </a:solidFill>
                <a:latin typeface="Arial"/>
                <a:ea typeface="Arial"/>
                <a:cs typeface="Arial"/>
                <a:sym typeface="Arial"/>
              </a:rPr>
              <a:t>Payback Period – Our firm will recover the initial investment cost of 1.7 million by the end of Year 5.</a:t>
            </a:r>
            <a:endParaRPr/>
          </a:p>
          <a:p>
            <a:pPr marL="457200" lvl="0" indent="-368300" algn="l" rtl="0">
              <a:lnSpc>
                <a:spcPct val="100000"/>
              </a:lnSpc>
              <a:spcBef>
                <a:spcPts val="600"/>
              </a:spcBef>
              <a:spcAft>
                <a:spcPts val="0"/>
              </a:spcAft>
              <a:buSzPts val="2200"/>
              <a:buChar char="◂"/>
            </a:pPr>
            <a:r>
              <a:rPr lang="en-US" sz="1400">
                <a:solidFill>
                  <a:srgbClr val="000000"/>
                </a:solidFill>
                <a:latin typeface="Arial"/>
                <a:ea typeface="Arial"/>
                <a:cs typeface="Arial"/>
                <a:sym typeface="Arial"/>
              </a:rPr>
              <a:t>Basic Financial Projections – Please refer financial projection annexure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7"/>
          <p:cNvSpPr txBox="1">
            <a:spLocks noGrp="1"/>
          </p:cNvSpPr>
          <p:nvPr>
            <p:ph type="sldNum" idx="12"/>
          </p:nvPr>
        </p:nvSpPr>
        <p:spPr>
          <a:xfrm>
            <a:off x="8547649" y="4749850"/>
            <a:ext cx="557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15</a:t>
            </a:fld>
            <a:endParaRPr/>
          </a:p>
        </p:txBody>
      </p:sp>
      <p:sp>
        <p:nvSpPr>
          <p:cNvPr id="556" name="Google Shape;556;p27"/>
          <p:cNvSpPr txBox="1"/>
          <p:nvPr/>
        </p:nvSpPr>
        <p:spPr>
          <a:xfrm>
            <a:off x="2046157" y="257224"/>
            <a:ext cx="4572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0000"/>
                </a:solidFill>
                <a:latin typeface="Montserrat"/>
                <a:ea typeface="Montserrat"/>
                <a:cs typeface="Montserrat"/>
                <a:sym typeface="Montserrat"/>
              </a:rPr>
              <a:t>Operational Plan</a:t>
            </a:r>
            <a:endParaRPr sz="1000" b="1" i="0" u="none" strike="noStrike" cap="none">
              <a:solidFill>
                <a:srgbClr val="000000"/>
              </a:solidFill>
              <a:latin typeface="Montserrat"/>
              <a:ea typeface="Montserrat"/>
              <a:cs typeface="Montserrat"/>
              <a:sym typeface="Montserrat"/>
            </a:endParaRPr>
          </a:p>
        </p:txBody>
      </p:sp>
      <p:sp>
        <p:nvSpPr>
          <p:cNvPr id="557" name="Google Shape;557;p27"/>
          <p:cNvSpPr txBox="1"/>
          <p:nvPr/>
        </p:nvSpPr>
        <p:spPr>
          <a:xfrm>
            <a:off x="166067" y="909756"/>
            <a:ext cx="7936116" cy="3323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Key Resources-</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Well-equipped office for  imparting training and consultancy purposes.</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Sound HR Team for hiring the right candidates who can later act as consultants for our firm.</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Talented and interested candidates with quick learning skills, pleasing personality and convincing power.</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Trainers who are technically sound and have years of experience.</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Initial round of funding for running operations of the company.</a:t>
            </a:r>
            <a:endParaRPr/>
          </a:p>
          <a:p>
            <a:pPr marL="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Strong connections for quick growth of our business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8"/>
          <p:cNvSpPr txBox="1">
            <a:spLocks noGrp="1"/>
          </p:cNvSpPr>
          <p:nvPr>
            <p:ph type="sldNum" idx="12"/>
          </p:nvPr>
        </p:nvSpPr>
        <p:spPr>
          <a:xfrm>
            <a:off x="8547649" y="4749850"/>
            <a:ext cx="557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16</a:t>
            </a:fld>
            <a:endParaRPr/>
          </a:p>
        </p:txBody>
      </p:sp>
      <p:sp>
        <p:nvSpPr>
          <p:cNvPr id="563" name="Google Shape;563;p28"/>
          <p:cNvSpPr txBox="1"/>
          <p:nvPr/>
        </p:nvSpPr>
        <p:spPr>
          <a:xfrm>
            <a:off x="131164" y="142407"/>
            <a:ext cx="8881672"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Key Activities</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Training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Consultancy</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Investing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Key Milestones (For first 3 to 5 years)</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 expect to touch the milestone of 5000 customers in the first year of operation and continue to grow at 10%-15% every year post that.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 plan to focus in the first 3 years on Maharashtra, Gujarat, Tamil Nadu, West Bengal and Uttar Pradesh, these 5 states account for most of the stock market investors.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 plan to expand PAN India in five year time, and have more a 1000 consultants working for our company.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 plan to have manage a portfolio of 50 crores for our customers in five year time.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 plan to build some high net worth loyal investors (clients) for our firm.</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29"/>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US" sz="2400"/>
              <a:t>Implementation Plan</a:t>
            </a:r>
            <a:endParaRPr/>
          </a:p>
        </p:txBody>
      </p:sp>
      <p:sp>
        <p:nvSpPr>
          <p:cNvPr id="569" name="Google Shape;569;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17</a:t>
            </a:fld>
            <a:endParaRPr/>
          </a:p>
        </p:txBody>
      </p:sp>
      <p:sp>
        <p:nvSpPr>
          <p:cNvPr id="570" name="Google Shape;570;p29"/>
          <p:cNvSpPr txBox="1">
            <a:spLocks noGrp="1"/>
          </p:cNvSpPr>
          <p:nvPr>
            <p:ph type="body" idx="4294967295"/>
          </p:nvPr>
        </p:nvSpPr>
        <p:spPr>
          <a:xfrm>
            <a:off x="67456" y="778110"/>
            <a:ext cx="8926642" cy="3014662"/>
          </a:xfrm>
          <a:prstGeom prst="rect">
            <a:avLst/>
          </a:prstGeom>
          <a:noFill/>
          <a:ln>
            <a:noFill/>
          </a:ln>
        </p:spPr>
        <p:txBody>
          <a:bodyPr spcFirstLastPara="1" wrap="square" lIns="91425" tIns="91425" rIns="91425" bIns="91425" anchor="t" anchorCtr="0">
            <a:noAutofit/>
          </a:bodyPr>
          <a:lstStyle/>
          <a:p>
            <a:pPr marL="457200" lvl="0" indent="-457200" algn="just" rtl="0">
              <a:lnSpc>
                <a:spcPct val="100000"/>
              </a:lnSpc>
              <a:spcBef>
                <a:spcPts val="600"/>
              </a:spcBef>
              <a:spcAft>
                <a:spcPts val="0"/>
              </a:spcAft>
              <a:buSzPts val="2200"/>
              <a:buFont typeface="Arial"/>
              <a:buChar char="•"/>
            </a:pPr>
            <a:r>
              <a:rPr lang="en-US" sz="1400">
                <a:solidFill>
                  <a:schemeClr val="dk1"/>
                </a:solidFill>
                <a:latin typeface="Arial"/>
                <a:ea typeface="Arial"/>
                <a:cs typeface="Arial"/>
                <a:sym typeface="Arial"/>
              </a:rPr>
              <a:t>The plan is feasible, hiring the right employees &amp; convincing investors  to trust our company will two important steps of this plan.</a:t>
            </a:r>
            <a:endParaRPr/>
          </a:p>
          <a:p>
            <a:pPr marL="457200" lvl="0" indent="-457200" algn="just" rtl="0">
              <a:lnSpc>
                <a:spcPct val="100000"/>
              </a:lnSpc>
              <a:spcBef>
                <a:spcPts val="600"/>
              </a:spcBef>
              <a:spcAft>
                <a:spcPts val="0"/>
              </a:spcAft>
              <a:buSzPts val="2200"/>
              <a:buFont typeface="Arial"/>
              <a:buChar char="•"/>
            </a:pPr>
            <a:r>
              <a:rPr lang="en-US" sz="1400">
                <a:solidFill>
                  <a:schemeClr val="dk1"/>
                </a:solidFill>
                <a:latin typeface="Arial"/>
                <a:ea typeface="Arial"/>
                <a:cs typeface="Arial"/>
                <a:sym typeface="Arial"/>
              </a:rPr>
              <a:t>The plan does not need huge investment to begin with.</a:t>
            </a:r>
            <a:endParaRPr/>
          </a:p>
          <a:p>
            <a:pPr marL="457200" lvl="0" indent="-457200" algn="just" rtl="0">
              <a:lnSpc>
                <a:spcPct val="100000"/>
              </a:lnSpc>
              <a:spcBef>
                <a:spcPts val="600"/>
              </a:spcBef>
              <a:spcAft>
                <a:spcPts val="0"/>
              </a:spcAft>
              <a:buSzPts val="2200"/>
              <a:buFont typeface="Arial"/>
              <a:buChar char="•"/>
            </a:pPr>
            <a:r>
              <a:rPr lang="en-US" sz="1400">
                <a:solidFill>
                  <a:schemeClr val="dk1"/>
                </a:solidFill>
                <a:latin typeface="Arial"/>
                <a:ea typeface="Arial"/>
                <a:cs typeface="Arial"/>
                <a:sym typeface="Arial"/>
              </a:rPr>
              <a:t>It need the right human resources and connections to grow</a:t>
            </a:r>
            <a:endParaRPr/>
          </a:p>
          <a:p>
            <a:pPr marL="457200" lvl="0" indent="-457200" algn="just" rtl="0">
              <a:lnSpc>
                <a:spcPct val="100000"/>
              </a:lnSpc>
              <a:spcBef>
                <a:spcPts val="600"/>
              </a:spcBef>
              <a:spcAft>
                <a:spcPts val="0"/>
              </a:spcAft>
              <a:buSzPts val="2200"/>
              <a:buFont typeface="Arial"/>
              <a:buChar char="•"/>
            </a:pPr>
            <a:r>
              <a:rPr lang="en-US" sz="1400">
                <a:solidFill>
                  <a:schemeClr val="dk1"/>
                </a:solidFill>
                <a:latin typeface="Arial"/>
                <a:ea typeface="Arial"/>
                <a:cs typeface="Arial"/>
                <a:sym typeface="Arial"/>
              </a:rPr>
              <a:t>Indian household savings, one of the highest in the world, at 30%  can be channelized yet only 2 million in India currently invests in stock market, great scope in Indian market to succeed.</a:t>
            </a:r>
            <a:endParaRPr/>
          </a:p>
          <a:p>
            <a:pPr marL="457200" lvl="0" indent="-457200" algn="just" rtl="0">
              <a:lnSpc>
                <a:spcPct val="100000"/>
              </a:lnSpc>
              <a:spcBef>
                <a:spcPts val="600"/>
              </a:spcBef>
              <a:spcAft>
                <a:spcPts val="0"/>
              </a:spcAft>
              <a:buSzPts val="2200"/>
              <a:buFont typeface="Arial"/>
              <a:buChar char="•"/>
            </a:pPr>
            <a:r>
              <a:rPr lang="en-US" sz="1400">
                <a:solidFill>
                  <a:schemeClr val="dk1"/>
                </a:solidFill>
                <a:latin typeface="Arial"/>
                <a:ea typeface="Arial"/>
                <a:cs typeface="Arial"/>
                <a:sym typeface="Arial"/>
              </a:rPr>
              <a:t>The implementation will take atleast 6 months, so we are looking at somewhere between 5000-7000 customers in the first year.</a:t>
            </a:r>
            <a:endParaRPr/>
          </a:p>
          <a:p>
            <a:pPr marL="457200" lvl="0" indent="-457200" algn="just" rtl="0">
              <a:lnSpc>
                <a:spcPct val="100000"/>
              </a:lnSpc>
              <a:spcBef>
                <a:spcPts val="600"/>
              </a:spcBef>
              <a:spcAft>
                <a:spcPts val="0"/>
              </a:spcAft>
              <a:buSzPts val="2200"/>
              <a:buFont typeface="Arial"/>
              <a:buChar char="•"/>
            </a:pPr>
            <a:r>
              <a:rPr lang="en-US" sz="1400">
                <a:solidFill>
                  <a:schemeClr val="dk1"/>
                </a:solidFill>
                <a:latin typeface="Arial"/>
                <a:ea typeface="Arial"/>
                <a:cs typeface="Arial"/>
                <a:sym typeface="Arial"/>
              </a:rPr>
              <a:t>The average ticket size of investment in equity in India for a retail investor is Rs.63,000. </a:t>
            </a:r>
            <a:endParaRPr/>
          </a:p>
          <a:p>
            <a:pPr marL="457200" lvl="0" indent="-457200" algn="just" rtl="0">
              <a:lnSpc>
                <a:spcPct val="100000"/>
              </a:lnSpc>
              <a:spcBef>
                <a:spcPts val="600"/>
              </a:spcBef>
              <a:spcAft>
                <a:spcPts val="0"/>
              </a:spcAft>
              <a:buSzPts val="2200"/>
              <a:buFont typeface="Arial"/>
              <a:buChar char="•"/>
            </a:pPr>
            <a:r>
              <a:rPr lang="en-US" sz="1400">
                <a:solidFill>
                  <a:schemeClr val="dk1"/>
                </a:solidFill>
                <a:latin typeface="Arial"/>
                <a:ea typeface="Arial"/>
                <a:cs typeface="Arial"/>
                <a:sym typeface="Arial"/>
              </a:rPr>
              <a:t> So we can expect a minimum investment of 315 million from our customers in the first year.</a:t>
            </a:r>
            <a:endParaRPr/>
          </a:p>
          <a:p>
            <a:pPr marL="457200" lvl="0" indent="-457200" algn="just" rtl="0">
              <a:lnSpc>
                <a:spcPct val="100000"/>
              </a:lnSpc>
              <a:spcBef>
                <a:spcPts val="600"/>
              </a:spcBef>
              <a:spcAft>
                <a:spcPts val="0"/>
              </a:spcAft>
              <a:buSzPts val="2200"/>
              <a:buFont typeface="Arial"/>
              <a:buChar char="•"/>
            </a:pPr>
            <a:r>
              <a:rPr lang="en-US" sz="1400">
                <a:solidFill>
                  <a:schemeClr val="dk1"/>
                </a:solidFill>
                <a:latin typeface="Arial"/>
                <a:ea typeface="Arial"/>
                <a:cs typeface="Arial"/>
                <a:sym typeface="Arial"/>
              </a:rPr>
              <a:t>We project we will be able to hire and train 200 candidates in first six months to act as consultants for us.</a:t>
            </a:r>
            <a:endParaRPr/>
          </a:p>
          <a:p>
            <a:pPr marL="457200" lvl="0" indent="-457200" algn="just" rtl="0">
              <a:lnSpc>
                <a:spcPct val="100000"/>
              </a:lnSpc>
              <a:spcBef>
                <a:spcPts val="600"/>
              </a:spcBef>
              <a:spcAft>
                <a:spcPts val="0"/>
              </a:spcAft>
              <a:buSzPts val="2200"/>
              <a:buFont typeface="Arial"/>
              <a:buChar char="•"/>
            </a:pPr>
            <a:r>
              <a:rPr lang="en-US" sz="1400">
                <a:solidFill>
                  <a:schemeClr val="dk1"/>
                </a:solidFill>
                <a:latin typeface="Arial"/>
                <a:ea typeface="Arial"/>
                <a:cs typeface="Arial"/>
                <a:sym typeface="Arial"/>
              </a:rPr>
              <a:t>We plan to hire the candidates/consultants PAN India, to help us grow the business and gain investors.</a:t>
            </a:r>
            <a:endParaRPr/>
          </a:p>
          <a:p>
            <a:pPr marL="88900" lvl="0" indent="0" algn="l" rtl="0">
              <a:lnSpc>
                <a:spcPct val="100000"/>
              </a:lnSpc>
              <a:spcBef>
                <a:spcPts val="600"/>
              </a:spcBef>
              <a:spcAft>
                <a:spcPts val="0"/>
              </a:spcAft>
              <a:buSzPts val="2200"/>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0"/>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US" sz="2400"/>
              <a:t>Organizational Plan</a:t>
            </a:r>
            <a:endParaRPr/>
          </a:p>
        </p:txBody>
      </p:sp>
      <p:sp>
        <p:nvSpPr>
          <p:cNvPr id="576" name="Google Shape;576;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18</a:t>
            </a:fld>
            <a:endParaRPr/>
          </a:p>
        </p:txBody>
      </p:sp>
      <p:sp>
        <p:nvSpPr>
          <p:cNvPr id="577" name="Google Shape;577;p30"/>
          <p:cNvSpPr txBox="1"/>
          <p:nvPr/>
        </p:nvSpPr>
        <p:spPr>
          <a:xfrm>
            <a:off x="132387" y="936946"/>
            <a:ext cx="8879225" cy="2893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Training Team </a:t>
            </a:r>
            <a:endParaRPr/>
          </a:p>
          <a:p>
            <a:pPr marL="514350" marR="0" lvl="0" indent="-514350" algn="l" rtl="0">
              <a:lnSpc>
                <a:spcPct val="100000"/>
              </a:lnSpc>
              <a:spcBef>
                <a:spcPts val="28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Learning &amp; Development Lead – CA, MBA(Finance), CFA with over a decade of experience.</a:t>
            </a:r>
            <a:endParaRPr/>
          </a:p>
          <a:p>
            <a:pPr marL="514350" marR="0" lvl="0" indent="-514350" algn="l" rtl="0">
              <a:lnSpc>
                <a:spcPct val="100000"/>
              </a:lnSpc>
              <a:spcBef>
                <a:spcPts val="28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First batch of 200 candidates – Team of 5 trainers required – CA/MBA(Finance) from a reputed college, and minimum 5 years of experience with L&amp;D team of reputed firms.</a:t>
            </a:r>
            <a:endParaRPr/>
          </a:p>
          <a:p>
            <a:pPr marL="342900" marR="0" lvl="0" indent="-342900" algn="l" rtl="0">
              <a:lnSpc>
                <a:spcPct val="100000"/>
              </a:lnSpc>
              <a:spcBef>
                <a:spcPts val="28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Candidates/ Consultants– Fresher/upto 2 years of work experience, CA, CFA, FRM, MBA(Finance), graduates from reputed colleges of India </a:t>
            </a:r>
            <a:endParaRPr/>
          </a:p>
          <a:p>
            <a:pPr marL="342900" marR="0" lvl="0" indent="-342900" algn="l" rtl="0">
              <a:lnSpc>
                <a:spcPct val="100000"/>
              </a:lnSpc>
              <a:spcBef>
                <a:spcPts val="28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Potential clients – Tier – 2 &amp; Tier -3 cities middle and upper middle income category, High Net worth individuals. </a:t>
            </a:r>
            <a:endParaRPr/>
          </a:p>
          <a:p>
            <a:pPr marL="342900" marR="0" lvl="0" indent="-342900" algn="l" rtl="0">
              <a:lnSpc>
                <a:spcPct val="100000"/>
              </a:lnSpc>
              <a:spcBef>
                <a:spcPts val="28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 are right team to deliver the commitment because our firm has fine balance of industry experts (trainers) with years of experience in relevant field and connections required (brought by our consultants) to grow our business, We understand the worth of your money and we believe that our firm will grow with your investment.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1"/>
          <p:cNvSpPr txBox="1">
            <a:spLocks noGrp="1"/>
          </p:cNvSpPr>
          <p:nvPr>
            <p:ph type="title"/>
          </p:nvPr>
        </p:nvSpPr>
        <p:spPr>
          <a:xfrm>
            <a:off x="1499907" y="394335"/>
            <a:ext cx="6455700" cy="668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t>Risk</a:t>
            </a:r>
            <a:br>
              <a:rPr lang="en-US"/>
            </a:br>
            <a:endParaRPr/>
          </a:p>
        </p:txBody>
      </p:sp>
      <p:sp>
        <p:nvSpPr>
          <p:cNvPr id="583" name="Google Shape;583;p31"/>
          <p:cNvSpPr txBox="1">
            <a:spLocks noGrp="1"/>
          </p:cNvSpPr>
          <p:nvPr>
            <p:ph type="body" idx="1"/>
          </p:nvPr>
        </p:nvSpPr>
        <p:spPr>
          <a:xfrm>
            <a:off x="79143" y="1283491"/>
            <a:ext cx="8985713" cy="29025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Char char="◂"/>
            </a:pPr>
            <a:r>
              <a:rPr lang="en-US" sz="1800">
                <a:latin typeface="Arial"/>
                <a:ea typeface="Arial"/>
                <a:cs typeface="Arial"/>
                <a:sym typeface="Arial"/>
              </a:rPr>
              <a:t>Financial Risk- Credibility issues with new investors, Investment Risk, Liquidity risk</a:t>
            </a:r>
            <a:endParaRPr/>
          </a:p>
          <a:p>
            <a:pPr marL="88900" lvl="0" indent="0" algn="l" rtl="0">
              <a:lnSpc>
                <a:spcPct val="100000"/>
              </a:lnSpc>
              <a:spcBef>
                <a:spcPts val="600"/>
              </a:spcBef>
              <a:spcAft>
                <a:spcPts val="0"/>
              </a:spcAft>
              <a:buSzPts val="2200"/>
              <a:buNone/>
            </a:pPr>
            <a:endParaRPr sz="1800">
              <a:latin typeface="Arial"/>
              <a:ea typeface="Arial"/>
              <a:cs typeface="Arial"/>
              <a:sym typeface="Arial"/>
            </a:endParaRPr>
          </a:p>
          <a:p>
            <a:pPr marL="457200" lvl="0" indent="-368300" algn="l" rtl="0">
              <a:lnSpc>
                <a:spcPct val="100000"/>
              </a:lnSpc>
              <a:spcBef>
                <a:spcPts val="600"/>
              </a:spcBef>
              <a:spcAft>
                <a:spcPts val="0"/>
              </a:spcAft>
              <a:buSzPts val="2200"/>
              <a:buChar char="◂"/>
            </a:pPr>
            <a:r>
              <a:rPr lang="en-US" sz="1800">
                <a:latin typeface="Arial"/>
                <a:ea typeface="Arial"/>
                <a:cs typeface="Arial"/>
                <a:sym typeface="Arial"/>
              </a:rPr>
              <a:t>Strategy- data theft , risk of malware on tech area</a:t>
            </a:r>
            <a:endParaRPr/>
          </a:p>
          <a:p>
            <a:pPr marL="88900" lvl="0" indent="0" algn="l" rtl="0">
              <a:lnSpc>
                <a:spcPct val="100000"/>
              </a:lnSpc>
              <a:spcBef>
                <a:spcPts val="600"/>
              </a:spcBef>
              <a:spcAft>
                <a:spcPts val="0"/>
              </a:spcAft>
              <a:buSzPts val="2200"/>
              <a:buNone/>
            </a:pPr>
            <a:endParaRPr sz="1800">
              <a:latin typeface="Arial"/>
              <a:ea typeface="Arial"/>
              <a:cs typeface="Arial"/>
              <a:sym typeface="Arial"/>
            </a:endParaRPr>
          </a:p>
          <a:p>
            <a:pPr marL="457200" lvl="0" indent="-368300" algn="l" rtl="0">
              <a:lnSpc>
                <a:spcPct val="100000"/>
              </a:lnSpc>
              <a:spcBef>
                <a:spcPts val="600"/>
              </a:spcBef>
              <a:spcAft>
                <a:spcPts val="0"/>
              </a:spcAft>
              <a:buSzPts val="2200"/>
              <a:buChar char="◂"/>
            </a:pPr>
            <a:r>
              <a:rPr lang="en-US" sz="1800">
                <a:latin typeface="Arial"/>
                <a:ea typeface="Arial"/>
                <a:cs typeface="Arial"/>
                <a:sym typeface="Arial"/>
              </a:rPr>
              <a:t>Operational- Hiring risk of employees, risk of fake documents of applicants </a:t>
            </a:r>
            <a:endParaRPr/>
          </a:p>
          <a:p>
            <a:pPr marL="0" lvl="0" indent="0" algn="l" rtl="0">
              <a:lnSpc>
                <a:spcPct val="100000"/>
              </a:lnSpc>
              <a:spcBef>
                <a:spcPts val="600"/>
              </a:spcBef>
              <a:spcAft>
                <a:spcPts val="0"/>
              </a:spcAft>
              <a:buSzPts val="2200"/>
              <a:buNone/>
            </a:pPr>
            <a:endParaRPr sz="2000"/>
          </a:p>
          <a:p>
            <a:pPr marL="457200" lvl="0" indent="-228600" algn="l" rtl="0">
              <a:lnSpc>
                <a:spcPct val="100000"/>
              </a:lnSpc>
              <a:spcBef>
                <a:spcPts val="600"/>
              </a:spcBef>
              <a:spcAft>
                <a:spcPts val="0"/>
              </a:spcAft>
              <a:buSzPts val="2200"/>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4"/>
          <p:cNvSpPr txBox="1">
            <a:spLocks noGrp="1"/>
          </p:cNvSpPr>
          <p:nvPr>
            <p:ph type="title"/>
          </p:nvPr>
        </p:nvSpPr>
        <p:spPr>
          <a:xfrm>
            <a:off x="0" y="194872"/>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US" sz="2800"/>
              <a:t>Genesis of the  idea</a:t>
            </a:r>
            <a:endParaRPr sz="2800"/>
          </a:p>
        </p:txBody>
      </p:sp>
      <p:sp>
        <p:nvSpPr>
          <p:cNvPr id="452" name="Google Shape;452;p14"/>
          <p:cNvSpPr txBox="1"/>
          <p:nvPr/>
        </p:nvSpPr>
        <p:spPr>
          <a:xfrm>
            <a:off x="97436" y="1248968"/>
            <a:ext cx="9046564" cy="246221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By Going through stock investment site for daily market update a thought clicked in mind like how stock market is becoming most common investment platform in our day to day life then thinking about the life in tier 2 3 and rural cities we came on a problem that how life is different there as there is no proper literacy in those areas so we came up with an idea to make a platform where we can teach people train them about the investment market and they can further preach the people of their cities and motivate them about investment in online media and it’s advantages.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Special things to be included in idea was to train the people provide them employment to the ones who are actually having keen interest in learning the investment market and how they can further motivates others too second thing is providing a user friendly platform along with all time customer support, along with features like short term credit facility to the new investors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2"/>
          <p:cNvSpPr txBox="1">
            <a:spLocks noGrp="1"/>
          </p:cNvSpPr>
          <p:nvPr>
            <p:ph type="body" idx="1"/>
          </p:nvPr>
        </p:nvSpPr>
        <p:spPr>
          <a:xfrm>
            <a:off x="172691" y="490534"/>
            <a:ext cx="8799227" cy="4022622"/>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00000"/>
              </a:lnSpc>
              <a:spcBef>
                <a:spcPts val="600"/>
              </a:spcBef>
              <a:spcAft>
                <a:spcPts val="0"/>
              </a:spcAft>
              <a:buSzPct val="157142"/>
              <a:buNone/>
            </a:pPr>
            <a:r>
              <a:rPr lang="en-US" sz="5600" b="1">
                <a:solidFill>
                  <a:schemeClr val="dk1"/>
                </a:solidFill>
                <a:latin typeface="Arial"/>
                <a:ea typeface="Arial"/>
                <a:cs typeface="Arial"/>
                <a:sym typeface="Arial"/>
              </a:rPr>
              <a:t>FUND REQUIREMENTS, AND INVESTOR STAKE</a:t>
            </a:r>
            <a:endParaRPr/>
          </a:p>
          <a:p>
            <a:pPr marL="0" lvl="0" indent="0" algn="l" rtl="0">
              <a:lnSpc>
                <a:spcPct val="100000"/>
              </a:lnSpc>
              <a:spcBef>
                <a:spcPts val="600"/>
              </a:spcBef>
              <a:spcAft>
                <a:spcPts val="0"/>
              </a:spcAft>
              <a:buSzPct val="308771"/>
              <a:buNone/>
            </a:pPr>
            <a:endParaRPr sz="2850" b="1"/>
          </a:p>
          <a:p>
            <a:pPr marL="214313" lvl="0" indent="-214313" algn="l" rtl="0">
              <a:lnSpc>
                <a:spcPct val="120000"/>
              </a:lnSpc>
              <a:spcBef>
                <a:spcPts val="600"/>
              </a:spcBef>
              <a:spcAft>
                <a:spcPts val="0"/>
              </a:spcAft>
              <a:buSzPct val="169230"/>
              <a:buFont typeface="Noto Sans Symbols"/>
              <a:buChar char="▪"/>
            </a:pPr>
            <a:r>
              <a:rPr lang="en-US" sz="5200">
                <a:solidFill>
                  <a:srgbClr val="000000"/>
                </a:solidFill>
                <a:latin typeface="Arial"/>
                <a:ea typeface="Arial"/>
                <a:cs typeface="Arial"/>
                <a:sym typeface="Arial"/>
              </a:rPr>
              <a:t>We would require around 60 lakhs initially for setting up our registered office and for developing online investment platform of NIVESHGRAM along with hiring employees both skilled and unskilled and for meeting registration expenses other legal requirements. Funds will also be needed for other office assets.</a:t>
            </a:r>
            <a:endParaRPr/>
          </a:p>
          <a:p>
            <a:pPr marL="214313" lvl="0" indent="-214313" algn="l" rtl="0">
              <a:lnSpc>
                <a:spcPct val="120000"/>
              </a:lnSpc>
              <a:spcBef>
                <a:spcPts val="600"/>
              </a:spcBef>
              <a:spcAft>
                <a:spcPts val="0"/>
              </a:spcAft>
              <a:buSzPct val="169230"/>
              <a:buFont typeface="Noto Sans Symbols"/>
              <a:buChar char="▪"/>
            </a:pPr>
            <a:r>
              <a:rPr lang="en-US" sz="5200">
                <a:solidFill>
                  <a:srgbClr val="000000"/>
                </a:solidFill>
                <a:latin typeface="Arial"/>
                <a:ea typeface="Arial"/>
                <a:cs typeface="Arial"/>
                <a:sym typeface="Arial"/>
              </a:rPr>
              <a:t>Out of total initial fund requirements 30 lakhs shall be invested by we the promoters itself, 15 lakhs debt will be raised from the market at the rate of 11% p.a. and the other 15 lakhs by issuing equity shares for 25% stake.</a:t>
            </a:r>
            <a:endParaRPr/>
          </a:p>
          <a:p>
            <a:pPr marL="0" lvl="0" indent="0" algn="l" rtl="0">
              <a:lnSpc>
                <a:spcPct val="120000"/>
              </a:lnSpc>
              <a:spcBef>
                <a:spcPts val="600"/>
              </a:spcBef>
              <a:spcAft>
                <a:spcPts val="0"/>
              </a:spcAft>
              <a:buSzPct val="169230"/>
              <a:buNone/>
            </a:pPr>
            <a:endParaRPr sz="5200">
              <a:solidFill>
                <a:srgbClr val="000000"/>
              </a:solidFill>
              <a:latin typeface="Arial"/>
              <a:ea typeface="Arial"/>
              <a:cs typeface="Arial"/>
              <a:sym typeface="Arial"/>
            </a:endParaRPr>
          </a:p>
          <a:p>
            <a:pPr marL="0" lvl="0" indent="0" algn="l" rtl="0">
              <a:lnSpc>
                <a:spcPct val="120000"/>
              </a:lnSpc>
              <a:spcBef>
                <a:spcPts val="600"/>
              </a:spcBef>
              <a:spcAft>
                <a:spcPts val="0"/>
              </a:spcAft>
              <a:buSzPct val="169230"/>
              <a:buNone/>
            </a:pPr>
            <a:r>
              <a:rPr lang="en-US" sz="5200" b="1">
                <a:solidFill>
                  <a:schemeClr val="dk1"/>
                </a:solidFill>
                <a:latin typeface="Arial"/>
                <a:ea typeface="Arial"/>
                <a:cs typeface="Arial"/>
                <a:sym typeface="Arial"/>
              </a:rPr>
              <a:t>EXIT STRATEGY</a:t>
            </a:r>
            <a:endParaRPr/>
          </a:p>
          <a:p>
            <a:pPr marL="0" lvl="0" indent="0" algn="l" rtl="0">
              <a:lnSpc>
                <a:spcPct val="120000"/>
              </a:lnSpc>
              <a:spcBef>
                <a:spcPts val="600"/>
              </a:spcBef>
              <a:spcAft>
                <a:spcPts val="0"/>
              </a:spcAft>
              <a:buSzPct val="169230"/>
              <a:buNone/>
            </a:pPr>
            <a:endParaRPr sz="5200">
              <a:solidFill>
                <a:srgbClr val="000000"/>
              </a:solidFill>
              <a:latin typeface="Arial"/>
              <a:ea typeface="Arial"/>
              <a:cs typeface="Arial"/>
              <a:sym typeface="Arial"/>
            </a:endParaRPr>
          </a:p>
          <a:p>
            <a:pPr marL="214313" lvl="0" indent="-214313" algn="l" rtl="0">
              <a:lnSpc>
                <a:spcPct val="120000"/>
              </a:lnSpc>
              <a:spcBef>
                <a:spcPts val="600"/>
              </a:spcBef>
              <a:spcAft>
                <a:spcPts val="0"/>
              </a:spcAft>
              <a:buSzPct val="169230"/>
              <a:buFont typeface="Noto Sans Symbols"/>
              <a:buChar char="▪"/>
            </a:pPr>
            <a:r>
              <a:rPr lang="en-US" sz="5200">
                <a:solidFill>
                  <a:srgbClr val="000000"/>
                </a:solidFill>
                <a:latin typeface="Arial"/>
                <a:ea typeface="Arial"/>
                <a:cs typeface="Arial"/>
                <a:sym typeface="Arial"/>
              </a:rPr>
              <a:t>Though we are not moving on with any situations in mind where our startup needs to be closed down. However we assure that incase of any such situation we will not let our investors bear any loss. Whatever the loss if at all shall be born by the promoters itself. </a:t>
            </a:r>
            <a:endParaRPr/>
          </a:p>
          <a:p>
            <a:pPr marL="214313" lvl="0" indent="-214313" algn="l" rtl="0">
              <a:lnSpc>
                <a:spcPct val="120000"/>
              </a:lnSpc>
              <a:spcBef>
                <a:spcPts val="600"/>
              </a:spcBef>
              <a:spcAft>
                <a:spcPts val="0"/>
              </a:spcAft>
              <a:buSzPct val="169230"/>
              <a:buFont typeface="Noto Sans Symbols"/>
              <a:buChar char="▪"/>
            </a:pPr>
            <a:r>
              <a:rPr lang="en-US" sz="5200">
                <a:solidFill>
                  <a:srgbClr val="000000"/>
                </a:solidFill>
                <a:latin typeface="Arial"/>
                <a:ea typeface="Arial"/>
                <a:cs typeface="Arial"/>
                <a:sym typeface="Arial"/>
              </a:rPr>
              <a:t>Also incase such a situation arises we will be selling our already developed online investment platform for a price higher than the cost that has been incurred by us in developing it because all the R&amp;D cost has already been incurred on it and the recipient purchaser is getting a totally developed product.</a:t>
            </a:r>
            <a:endParaRPr sz="52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33"/>
          <p:cNvSpPr txBox="1">
            <a:spLocks noGrp="1"/>
          </p:cNvSpPr>
          <p:nvPr>
            <p:ph type="title"/>
          </p:nvPr>
        </p:nvSpPr>
        <p:spPr>
          <a:xfrm>
            <a:off x="1454937" y="72046"/>
            <a:ext cx="6455700" cy="668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a:t>Legal Identity</a:t>
            </a:r>
            <a:endParaRPr/>
          </a:p>
        </p:txBody>
      </p:sp>
      <p:sp>
        <p:nvSpPr>
          <p:cNvPr id="594" name="Google Shape;594;p33"/>
          <p:cNvSpPr txBox="1">
            <a:spLocks noGrp="1"/>
          </p:cNvSpPr>
          <p:nvPr>
            <p:ph type="body" idx="1"/>
          </p:nvPr>
        </p:nvSpPr>
        <p:spPr>
          <a:xfrm>
            <a:off x="164892" y="1154243"/>
            <a:ext cx="9166485" cy="3361531"/>
          </a:xfrm>
          <a:prstGeom prst="rect">
            <a:avLst/>
          </a:prstGeom>
          <a:noFill/>
          <a:ln>
            <a:noFill/>
          </a:ln>
        </p:spPr>
        <p:txBody>
          <a:bodyPr spcFirstLastPara="1" wrap="square" lIns="91425" tIns="91425" rIns="91425" bIns="91425" anchor="t" anchorCtr="0">
            <a:normAutofit fontScale="92500" lnSpcReduction="20000"/>
          </a:bodyPr>
          <a:lstStyle/>
          <a:p>
            <a:pPr marL="457200" lvl="0" indent="-368300" algn="just" rtl="0">
              <a:lnSpc>
                <a:spcPct val="100000"/>
              </a:lnSpc>
              <a:spcBef>
                <a:spcPts val="600"/>
              </a:spcBef>
              <a:spcAft>
                <a:spcPts val="0"/>
              </a:spcAft>
              <a:buSzPct val="158558"/>
              <a:buFont typeface="Arial"/>
              <a:buAutoNum type="arabicPeriod"/>
            </a:pPr>
            <a:r>
              <a:rPr lang="en-US" sz="1500">
                <a:solidFill>
                  <a:srgbClr val="000000"/>
                </a:solidFill>
                <a:latin typeface="Arial"/>
                <a:ea typeface="Arial"/>
                <a:cs typeface="Arial"/>
                <a:sym typeface="Arial"/>
              </a:rPr>
              <a:t>Company Incorporation- Niveshgram Pvt ltd. </a:t>
            </a:r>
            <a:endParaRPr/>
          </a:p>
          <a:p>
            <a:pPr marL="457200" lvl="0" indent="-368300" algn="just" rtl="0">
              <a:lnSpc>
                <a:spcPct val="100000"/>
              </a:lnSpc>
              <a:spcBef>
                <a:spcPts val="600"/>
              </a:spcBef>
              <a:spcAft>
                <a:spcPts val="0"/>
              </a:spcAft>
              <a:buSzPct val="158558"/>
              <a:buFont typeface="Arial"/>
              <a:buAutoNum type="arabicPeriod"/>
            </a:pPr>
            <a:r>
              <a:rPr lang="en-US" sz="1500">
                <a:solidFill>
                  <a:srgbClr val="000000"/>
                </a:solidFill>
                <a:latin typeface="Arial"/>
                <a:ea typeface="Arial"/>
                <a:cs typeface="Arial"/>
                <a:sym typeface="Arial"/>
              </a:rPr>
              <a:t>MOA AND AOA</a:t>
            </a:r>
            <a:endParaRPr/>
          </a:p>
          <a:p>
            <a:pPr marL="0" lvl="0" indent="0" algn="l" rtl="0">
              <a:lnSpc>
                <a:spcPct val="100000"/>
              </a:lnSpc>
              <a:spcBef>
                <a:spcPts val="600"/>
              </a:spcBef>
              <a:spcAft>
                <a:spcPts val="0"/>
              </a:spcAft>
              <a:buSzPct val="108108"/>
              <a:buNone/>
            </a:pPr>
            <a:endParaRPr/>
          </a:p>
          <a:p>
            <a:pPr marL="0" lvl="0" indent="0" algn="l" rtl="0">
              <a:lnSpc>
                <a:spcPct val="100000"/>
              </a:lnSpc>
              <a:spcBef>
                <a:spcPts val="600"/>
              </a:spcBef>
              <a:spcAft>
                <a:spcPts val="0"/>
              </a:spcAft>
              <a:buSzPct val="99099"/>
              <a:buNone/>
            </a:pPr>
            <a:r>
              <a:rPr lang="en-US" sz="2400" b="1"/>
              <a:t>Key Legal Compliances</a:t>
            </a:r>
            <a:endParaRPr/>
          </a:p>
          <a:p>
            <a:pPr marL="0" lvl="0" indent="0" algn="l" rtl="0">
              <a:lnSpc>
                <a:spcPct val="100000"/>
              </a:lnSpc>
              <a:spcBef>
                <a:spcPts val="600"/>
              </a:spcBef>
              <a:spcAft>
                <a:spcPts val="0"/>
              </a:spcAft>
              <a:buSzPct val="99099"/>
              <a:buNone/>
            </a:pPr>
            <a:endParaRPr sz="2400"/>
          </a:p>
          <a:p>
            <a:pPr marL="457200" lvl="0" indent="-368300" algn="just" rtl="0">
              <a:lnSpc>
                <a:spcPct val="100000"/>
              </a:lnSpc>
              <a:spcBef>
                <a:spcPts val="600"/>
              </a:spcBef>
              <a:spcAft>
                <a:spcPts val="0"/>
              </a:spcAft>
              <a:buSzPct val="158558"/>
              <a:buFont typeface="Arial"/>
              <a:buAutoNum type="arabicPeriod"/>
            </a:pPr>
            <a:r>
              <a:rPr lang="en-US" sz="1500">
                <a:solidFill>
                  <a:srgbClr val="000000"/>
                </a:solidFill>
                <a:latin typeface="Arial"/>
                <a:ea typeface="Arial"/>
                <a:cs typeface="Arial"/>
                <a:sym typeface="Arial"/>
              </a:rPr>
              <a:t>Books of Account to be maintained as per Securities &amp; Exchange Board of India (SEBI) Stock Brokers &amp; Sub-Brokers Rule, 1992.</a:t>
            </a:r>
            <a:endParaRPr/>
          </a:p>
          <a:p>
            <a:pPr marL="457200" lvl="0" indent="-368300" algn="just" rtl="0">
              <a:lnSpc>
                <a:spcPct val="100000"/>
              </a:lnSpc>
              <a:spcBef>
                <a:spcPts val="600"/>
              </a:spcBef>
              <a:spcAft>
                <a:spcPts val="0"/>
              </a:spcAft>
              <a:buSzPct val="158558"/>
              <a:buFont typeface="Arial"/>
              <a:buAutoNum type="arabicPeriod"/>
            </a:pPr>
            <a:r>
              <a:rPr lang="en-US" sz="1500">
                <a:solidFill>
                  <a:srgbClr val="000000"/>
                </a:solidFill>
                <a:latin typeface="Arial"/>
                <a:ea typeface="Arial"/>
                <a:cs typeface="Arial"/>
                <a:sym typeface="Arial"/>
              </a:rPr>
              <a:t>Books of Account to be maintained as per Securities Contracts (Regulation) Rules,1957</a:t>
            </a:r>
            <a:endParaRPr/>
          </a:p>
          <a:p>
            <a:pPr marL="457200" lvl="0" indent="-368300" algn="just" rtl="0">
              <a:lnSpc>
                <a:spcPct val="100000"/>
              </a:lnSpc>
              <a:spcBef>
                <a:spcPts val="600"/>
              </a:spcBef>
              <a:spcAft>
                <a:spcPts val="0"/>
              </a:spcAft>
              <a:buSzPct val="158558"/>
              <a:buFont typeface="Arial"/>
              <a:buAutoNum type="arabicPeriod"/>
            </a:pPr>
            <a:r>
              <a:rPr lang="en-US" sz="1500">
                <a:solidFill>
                  <a:srgbClr val="000000"/>
                </a:solidFill>
                <a:latin typeface="Arial"/>
                <a:ea typeface="Arial"/>
                <a:cs typeface="Arial"/>
                <a:sym typeface="Arial"/>
              </a:rPr>
              <a:t>The Audit Report to be submitted by the members should be in the format</a:t>
            </a:r>
            <a:r>
              <a:rPr lang="en-US" sz="1500" b="1">
                <a:solidFill>
                  <a:srgbClr val="000000"/>
                </a:solidFill>
                <a:latin typeface="Arial"/>
                <a:ea typeface="Arial"/>
                <a:cs typeface="Arial"/>
                <a:sym typeface="Arial"/>
              </a:rPr>
              <a:t> </a:t>
            </a:r>
            <a:r>
              <a:rPr lang="en-US" sz="1500">
                <a:solidFill>
                  <a:srgbClr val="000000"/>
                </a:solidFill>
                <a:latin typeface="Arial"/>
                <a:ea typeface="Arial"/>
                <a:cs typeface="Arial"/>
                <a:sym typeface="Arial"/>
              </a:rPr>
              <a:t>prescribed by</a:t>
            </a:r>
            <a:r>
              <a:rPr lang="en-US" sz="1500" b="1">
                <a:solidFill>
                  <a:srgbClr val="000000"/>
                </a:solidFill>
                <a:latin typeface="Arial"/>
                <a:ea typeface="Arial"/>
                <a:cs typeface="Arial"/>
                <a:sym typeface="Arial"/>
              </a:rPr>
              <a:t> </a:t>
            </a:r>
            <a:r>
              <a:rPr lang="en-US" sz="1500">
                <a:solidFill>
                  <a:srgbClr val="000000"/>
                </a:solidFill>
                <a:latin typeface="Arial"/>
                <a:ea typeface="Arial"/>
                <a:cs typeface="Arial"/>
                <a:sym typeface="Arial"/>
              </a:rPr>
              <a:t>Securities Contracts (Regulation) Act</a:t>
            </a:r>
            <a:endParaRPr/>
          </a:p>
          <a:p>
            <a:pPr marL="457200" lvl="0" indent="-368300" algn="just" rtl="0">
              <a:lnSpc>
                <a:spcPct val="100000"/>
              </a:lnSpc>
              <a:spcBef>
                <a:spcPts val="600"/>
              </a:spcBef>
              <a:spcAft>
                <a:spcPts val="0"/>
              </a:spcAft>
              <a:buSzPct val="158558"/>
              <a:buFont typeface="Arial"/>
              <a:buAutoNum type="arabicPeriod"/>
            </a:pPr>
            <a:r>
              <a:rPr lang="en-US" sz="1500">
                <a:solidFill>
                  <a:srgbClr val="000000"/>
                </a:solidFill>
                <a:latin typeface="Arial"/>
                <a:ea typeface="Arial"/>
                <a:cs typeface="Arial"/>
                <a:sym typeface="Arial"/>
              </a:rPr>
              <a:t>Format of Half yearly Internal Audit Certificate prescribed by stock exchanges/SEBI</a:t>
            </a:r>
            <a:endParaRPr/>
          </a:p>
          <a:p>
            <a:pPr marL="457200" lvl="0" indent="-368300" algn="just" rtl="0">
              <a:lnSpc>
                <a:spcPct val="100000"/>
              </a:lnSpc>
              <a:spcBef>
                <a:spcPts val="600"/>
              </a:spcBef>
              <a:spcAft>
                <a:spcPts val="0"/>
              </a:spcAft>
              <a:buSzPct val="158558"/>
              <a:buFont typeface="Arial"/>
              <a:buAutoNum type="arabicPeriod"/>
            </a:pPr>
            <a:r>
              <a:rPr lang="en-US" sz="1500">
                <a:solidFill>
                  <a:srgbClr val="000000"/>
                </a:solidFill>
                <a:latin typeface="Arial"/>
                <a:ea typeface="Arial"/>
                <a:cs typeface="Arial"/>
                <a:sym typeface="Arial"/>
              </a:rPr>
              <a:t>Checklist for Compliance Audit/Review relating to stock brokers</a:t>
            </a:r>
            <a:endParaRPr/>
          </a:p>
          <a:p>
            <a:pPr marL="0" lvl="0" indent="0" algn="l" rtl="0">
              <a:lnSpc>
                <a:spcPct val="100000"/>
              </a:lnSpc>
              <a:spcBef>
                <a:spcPts val="600"/>
              </a:spcBef>
              <a:spcAft>
                <a:spcPts val="0"/>
              </a:spcAft>
              <a:buSzPct val="99099"/>
              <a:buNone/>
            </a:pPr>
            <a:endParaRPr sz="2400"/>
          </a:p>
          <a:p>
            <a:pPr marL="0" lvl="0" indent="0" algn="l" rtl="0">
              <a:lnSpc>
                <a:spcPct val="100000"/>
              </a:lnSpc>
              <a:spcBef>
                <a:spcPts val="600"/>
              </a:spcBef>
              <a:spcAft>
                <a:spcPts val="0"/>
              </a:spcAft>
              <a:buSzPct val="108108"/>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22</a:t>
            </a:fld>
            <a:endParaRPr/>
          </a:p>
        </p:txBody>
      </p:sp>
      <p:sp>
        <p:nvSpPr>
          <p:cNvPr id="600" name="Google Shape;600;p34"/>
          <p:cNvSpPr txBox="1">
            <a:spLocks noGrp="1"/>
          </p:cNvSpPr>
          <p:nvPr>
            <p:ph type="title" idx="4294967295"/>
          </p:nvPr>
        </p:nvSpPr>
        <p:spPr>
          <a:xfrm>
            <a:off x="389744" y="2143257"/>
            <a:ext cx="6454775" cy="66833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sz="2800"/>
              <a:t>Annexures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35" descr="Online Lean Canvas tool for your Business Model"/>
          <p:cNvPicPr preferRelativeResize="0"/>
          <p:nvPr/>
        </p:nvPicPr>
        <p:blipFill rotWithShape="1">
          <a:blip r:embed="rId3">
            <a:alphaModFix/>
          </a:blip>
          <a:srcRect/>
          <a:stretch/>
        </p:blipFill>
        <p:spPr>
          <a:xfrm>
            <a:off x="-28575" y="0"/>
            <a:ext cx="9201150" cy="5143500"/>
          </a:xfrm>
          <a:prstGeom prst="rect">
            <a:avLst/>
          </a:prstGeom>
          <a:noFill/>
          <a:ln>
            <a:noFill/>
          </a:ln>
        </p:spPr>
      </p:pic>
      <p:sp>
        <p:nvSpPr>
          <p:cNvPr id="606" name="Google Shape;606;p35"/>
          <p:cNvSpPr txBox="1"/>
          <p:nvPr/>
        </p:nvSpPr>
        <p:spPr>
          <a:xfrm>
            <a:off x="117987" y="-227240"/>
            <a:ext cx="1085850" cy="26545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66688" algn="l" rtl="0">
              <a:lnSpc>
                <a:spcPct val="100000"/>
              </a:lnSpc>
              <a:spcBef>
                <a:spcPts val="0"/>
              </a:spcBef>
              <a:spcAft>
                <a:spcPts val="0"/>
              </a:spcAft>
              <a:buClr>
                <a:srgbClr val="000000"/>
              </a:buClr>
              <a:buSzPts val="750"/>
              <a:buFont typeface="Arial"/>
              <a:buNone/>
            </a:pPr>
            <a:endParaRPr sz="75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750"/>
              <a:buFont typeface="Arial"/>
              <a:buChar char="•"/>
            </a:pPr>
            <a:r>
              <a:rPr lang="en-US" sz="750" b="0" i="0" u="none" strike="noStrike" cap="none">
                <a:solidFill>
                  <a:srgbClr val="000000"/>
                </a:solidFill>
                <a:latin typeface="Arial"/>
                <a:ea typeface="Arial"/>
                <a:cs typeface="Arial"/>
                <a:sym typeface="Arial"/>
              </a:rPr>
              <a:t>In the customer survey most people said they wouldn’t make an investment trusting a friend or a neighbor</a:t>
            </a:r>
            <a:endParaRPr/>
          </a:p>
          <a:p>
            <a:pPr marL="214313" marR="0" lvl="0" indent="-214313" algn="l" rtl="0">
              <a:lnSpc>
                <a:spcPct val="100000"/>
              </a:lnSpc>
              <a:spcBef>
                <a:spcPts val="0"/>
              </a:spcBef>
              <a:spcAft>
                <a:spcPts val="0"/>
              </a:spcAft>
              <a:buClr>
                <a:srgbClr val="000000"/>
              </a:buClr>
              <a:buSzPts val="750"/>
              <a:buFont typeface="Arial"/>
              <a:buChar char="•"/>
            </a:pPr>
            <a:r>
              <a:rPr lang="en-US" sz="750" b="0" i="0" u="none" strike="noStrike" cap="none">
                <a:solidFill>
                  <a:srgbClr val="000000"/>
                </a:solidFill>
                <a:latin typeface="Arial"/>
                <a:ea typeface="Arial"/>
                <a:cs typeface="Arial"/>
                <a:sym typeface="Arial"/>
              </a:rPr>
              <a:t>People are recovering from covid induced financial crisis and might not have sufficient savings</a:t>
            </a:r>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07" name="Google Shape;607;p35"/>
          <p:cNvSpPr txBox="1"/>
          <p:nvPr/>
        </p:nvSpPr>
        <p:spPr>
          <a:xfrm>
            <a:off x="412955" y="2046753"/>
            <a:ext cx="1085850" cy="18466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750" b="0" i="0" u="none" strike="noStrike" cap="none">
                <a:solidFill>
                  <a:srgbClr val="000000"/>
                </a:solidFill>
                <a:latin typeface="Arial"/>
                <a:ea typeface="Arial"/>
                <a:cs typeface="Arial"/>
                <a:sym typeface="Arial"/>
              </a:rPr>
              <a:t>Currently wealth management companies  depends on massive advertising and letting customers </a:t>
            </a:r>
            <a:r>
              <a:rPr lang="en-US" sz="900" b="0" i="0" u="none" strike="noStrike" cap="none">
                <a:solidFill>
                  <a:srgbClr val="000000"/>
                </a:solidFill>
                <a:latin typeface="Arial"/>
                <a:ea typeface="Arial"/>
                <a:cs typeface="Arial"/>
                <a:sym typeface="Arial"/>
              </a:rPr>
              <a:t>come to them</a:t>
            </a:r>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08" name="Google Shape;608;p35"/>
          <p:cNvSpPr txBox="1"/>
          <p:nvPr/>
        </p:nvSpPr>
        <p:spPr>
          <a:xfrm>
            <a:off x="2000250" y="-285750"/>
            <a:ext cx="108585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Success should depend on not just familiarity of  our representative but also on the quality of the services offered</a:t>
            </a:r>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09" name="Google Shape;609;p35"/>
          <p:cNvSpPr txBox="1"/>
          <p:nvPr/>
        </p:nvSpPr>
        <p:spPr>
          <a:xfrm>
            <a:off x="2000250" y="1567630"/>
            <a:ext cx="1085850" cy="5309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0" u="none" strike="noStrike" cap="none">
              <a:solidFill>
                <a:srgbClr val="000000"/>
              </a:solidFill>
              <a:latin typeface="Arial"/>
              <a:ea typeface="Arial"/>
              <a:cs typeface="Arial"/>
              <a:sym typeface="Arial"/>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10" name="Google Shape;610;p35"/>
          <p:cNvSpPr txBox="1"/>
          <p:nvPr/>
        </p:nvSpPr>
        <p:spPr>
          <a:xfrm>
            <a:off x="1863827" y="1387813"/>
            <a:ext cx="1085850" cy="2400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Number of representatives working for us</a:t>
            </a:r>
            <a:endParaRPr/>
          </a:p>
          <a:p>
            <a:pPr marL="128588" marR="0" lvl="0" indent="-12858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Number of customers</a:t>
            </a:r>
            <a:endParaRPr/>
          </a:p>
          <a:p>
            <a:pPr marL="128588" marR="0" lvl="0" indent="-12858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Quantum of investment</a:t>
            </a:r>
            <a:endParaRPr/>
          </a:p>
          <a:p>
            <a:pPr marL="128588" marR="0" lvl="0" indent="-12858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Capital gains on investment</a:t>
            </a:r>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11" name="Google Shape;611;p35"/>
          <p:cNvSpPr txBox="1"/>
          <p:nvPr/>
        </p:nvSpPr>
        <p:spPr>
          <a:xfrm>
            <a:off x="3784805" y="-101855"/>
            <a:ext cx="1085850" cy="33701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Greater peace of mind because the company is endorsed by some one familiar</a:t>
            </a:r>
            <a:endParaRPr/>
          </a:p>
          <a:p>
            <a:pPr marL="128588" marR="0" lvl="0" indent="-12858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Customized investment plans depending on the  needs of the investor</a:t>
            </a:r>
            <a:endParaRPr/>
          </a:p>
          <a:p>
            <a:pPr marL="128588" marR="0" lvl="0" indent="-12858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Combined investment plans</a:t>
            </a:r>
            <a:endParaRPr/>
          </a:p>
          <a:p>
            <a:pPr marL="128588" marR="0" lvl="0" indent="-71438"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12" name="Google Shape;612;p35"/>
          <p:cNvSpPr txBox="1"/>
          <p:nvPr/>
        </p:nvSpPr>
        <p:spPr>
          <a:xfrm>
            <a:off x="3784805" y="2321741"/>
            <a:ext cx="1085850" cy="14311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NIVESHGRAM = Safety + Liquidity + Return</a:t>
            </a:r>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13" name="Google Shape;613;p35"/>
          <p:cNvSpPr txBox="1"/>
          <p:nvPr/>
        </p:nvSpPr>
        <p:spPr>
          <a:xfrm>
            <a:off x="5661537" y="-238914"/>
            <a:ext cx="108585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First mover advantage in respect of a business model based on agents rather than employees  </a:t>
            </a:r>
            <a:endParaRPr/>
          </a:p>
          <a:p>
            <a:pPr marL="128588" marR="0" lvl="0" indent="-71438"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14" name="Google Shape;614;p35"/>
          <p:cNvSpPr txBox="1"/>
          <p:nvPr/>
        </p:nvSpPr>
        <p:spPr>
          <a:xfrm>
            <a:off x="5691034" y="1629244"/>
            <a:ext cx="1085850" cy="1985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The contact point for customers will be   the representatives/Agents working for us</a:t>
            </a:r>
            <a:endParaRPr/>
          </a:p>
          <a:p>
            <a:pPr marL="128588" marR="0" lvl="0" indent="-71438"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15" name="Google Shape;615;p35"/>
          <p:cNvSpPr txBox="1"/>
          <p:nvPr/>
        </p:nvSpPr>
        <p:spPr>
          <a:xfrm>
            <a:off x="7538270" y="-14082"/>
            <a:ext cx="1085850" cy="16389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Middleclass families currently not associated with any wealth management firm</a:t>
            </a:r>
            <a:endParaRPr/>
          </a:p>
          <a:p>
            <a:pPr marL="128588" marR="0" lvl="0" indent="-71438"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16" name="Google Shape;616;p35"/>
          <p:cNvSpPr txBox="1"/>
          <p:nvPr/>
        </p:nvSpPr>
        <p:spPr>
          <a:xfrm>
            <a:off x="7486650" y="2104462"/>
            <a:ext cx="1085850" cy="17312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214313" marR="0" lvl="0" indent="-128588"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750" b="0" i="0" u="none" strike="noStrike" cap="none">
                <a:solidFill>
                  <a:srgbClr val="000000"/>
                </a:solidFill>
                <a:latin typeface="Arial"/>
                <a:ea typeface="Arial"/>
                <a:cs typeface="Arial"/>
                <a:sym typeface="Arial"/>
              </a:rPr>
              <a:t>The early adopters will be the agents we recruit who would make investments themselves</a:t>
            </a:r>
            <a:endParaRPr/>
          </a:p>
          <a:p>
            <a:pPr marL="128588" marR="0" lvl="0" indent="-71438"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a:p>
            <a:pPr marL="214313" marR="0" lvl="0" indent="-157163"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617" name="Google Shape;617;p35"/>
          <p:cNvSpPr txBox="1"/>
          <p:nvPr/>
        </p:nvSpPr>
        <p:spPr>
          <a:xfrm>
            <a:off x="1145306" y="3869145"/>
            <a:ext cx="1085850" cy="9002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7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Fixed cost: </a:t>
            </a:r>
            <a:r>
              <a:rPr lang="en-US" sz="900" b="0" i="0" u="none" strike="noStrike" cap="none">
                <a:solidFill>
                  <a:srgbClr val="000000"/>
                </a:solidFill>
                <a:latin typeface="Arial"/>
                <a:ea typeface="Arial"/>
                <a:cs typeface="Arial"/>
                <a:sym typeface="Arial"/>
              </a:rPr>
              <a:t>Payment for infrastructure(buildings, technology etc.)</a:t>
            </a:r>
            <a:endParaRPr/>
          </a:p>
        </p:txBody>
      </p:sp>
      <p:sp>
        <p:nvSpPr>
          <p:cNvPr id="618" name="Google Shape;618;p35"/>
          <p:cNvSpPr txBox="1"/>
          <p:nvPr/>
        </p:nvSpPr>
        <p:spPr>
          <a:xfrm>
            <a:off x="2714626" y="3832537"/>
            <a:ext cx="1085850" cy="10387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7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900" b="1" i="0" u="none" strike="noStrike" cap="none">
                <a:solidFill>
                  <a:srgbClr val="000000"/>
                </a:solidFill>
                <a:latin typeface="Arial"/>
                <a:ea typeface="Arial"/>
                <a:cs typeface="Arial"/>
                <a:sym typeface="Arial"/>
              </a:rPr>
              <a:t>Variable cost: </a:t>
            </a:r>
            <a:r>
              <a:rPr lang="en-US" sz="900" b="0" i="0" u="none" strike="noStrike" cap="none">
                <a:solidFill>
                  <a:srgbClr val="000000"/>
                </a:solidFill>
                <a:latin typeface="Arial"/>
                <a:ea typeface="Arial"/>
                <a:cs typeface="Arial"/>
                <a:sym typeface="Arial"/>
              </a:rPr>
              <a:t>Commission to agents, Traveling cost , Communication cost etc.</a:t>
            </a:r>
            <a:endParaRPr/>
          </a:p>
        </p:txBody>
      </p:sp>
      <p:sp>
        <p:nvSpPr>
          <p:cNvPr id="619" name="Google Shape;619;p35"/>
          <p:cNvSpPr txBox="1"/>
          <p:nvPr/>
        </p:nvSpPr>
        <p:spPr>
          <a:xfrm>
            <a:off x="5886450" y="3913738"/>
            <a:ext cx="1085850" cy="1200329"/>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900"/>
              <a:buFont typeface="Arial"/>
              <a:buChar char="•"/>
            </a:pPr>
            <a:r>
              <a:rPr lang="en-US" sz="900" b="1" i="0" u="none" strike="noStrike" cap="none">
                <a:solidFill>
                  <a:srgbClr val="000000"/>
                </a:solidFill>
                <a:latin typeface="Arial"/>
                <a:ea typeface="Arial"/>
                <a:cs typeface="Arial"/>
                <a:sym typeface="Arial"/>
              </a:rPr>
              <a:t> </a:t>
            </a:r>
            <a:r>
              <a:rPr lang="en-US" sz="900" b="0" i="0" u="none" strike="noStrike" cap="none">
                <a:solidFill>
                  <a:srgbClr val="000000"/>
                </a:solidFill>
                <a:latin typeface="Arial"/>
                <a:ea typeface="Arial"/>
                <a:cs typeface="Arial"/>
                <a:sym typeface="Arial"/>
              </a:rPr>
              <a:t>Commission on capital gains received by the customers</a:t>
            </a:r>
            <a:endParaRPr/>
          </a:p>
          <a:p>
            <a:pPr marL="128588" marR="0" lvl="0" indent="-128588"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Arial"/>
                <a:ea typeface="Arial"/>
                <a:cs typeface="Arial"/>
                <a:sym typeface="Arial"/>
              </a:rPr>
              <a:t>Annual maintenance fee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6"/>
          <p:cNvSpPr txBox="1">
            <a:spLocks noGrp="1"/>
          </p:cNvSpPr>
          <p:nvPr>
            <p:ph type="title"/>
          </p:nvPr>
        </p:nvSpPr>
        <p:spPr>
          <a:xfrm>
            <a:off x="1344150" y="304393"/>
            <a:ext cx="6455700" cy="668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US"/>
              <a:t>Customer Feedback –Identifying pain points</a:t>
            </a:r>
            <a:endParaRPr/>
          </a:p>
        </p:txBody>
      </p:sp>
      <p:sp>
        <p:nvSpPr>
          <p:cNvPr id="625" name="Google Shape;625;p36"/>
          <p:cNvSpPr txBox="1">
            <a:spLocks noGrp="1"/>
          </p:cNvSpPr>
          <p:nvPr>
            <p:ph type="body" idx="1"/>
          </p:nvPr>
        </p:nvSpPr>
        <p:spPr>
          <a:xfrm>
            <a:off x="-8865" y="1131696"/>
            <a:ext cx="9039069" cy="3488948"/>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600"/>
              </a:spcBef>
              <a:spcAft>
                <a:spcPts val="0"/>
              </a:spcAft>
              <a:buSzPts val="2200"/>
              <a:buChar char="◂"/>
            </a:pPr>
            <a:r>
              <a:rPr lang="en-US" sz="1600">
                <a:solidFill>
                  <a:srgbClr val="000000"/>
                </a:solidFill>
                <a:latin typeface="Arial"/>
                <a:ea typeface="Arial"/>
                <a:cs typeface="Arial"/>
                <a:sym typeface="Arial"/>
              </a:rPr>
              <a:t>Customers in the age group 18-30 prioritise  return over safety and liquidity, the equation changes as the age bracket increases.</a:t>
            </a:r>
            <a:endParaRPr/>
          </a:p>
          <a:p>
            <a:pPr marL="457200" lvl="0" indent="-368300" algn="l" rtl="0">
              <a:lnSpc>
                <a:spcPct val="100000"/>
              </a:lnSpc>
              <a:spcBef>
                <a:spcPts val="600"/>
              </a:spcBef>
              <a:spcAft>
                <a:spcPts val="0"/>
              </a:spcAft>
              <a:buSzPts val="2200"/>
              <a:buChar char="◂"/>
            </a:pPr>
            <a:r>
              <a:rPr lang="en-US" sz="1600">
                <a:solidFill>
                  <a:srgbClr val="000000"/>
                </a:solidFill>
                <a:latin typeface="Arial"/>
                <a:ea typeface="Arial"/>
                <a:cs typeface="Arial"/>
                <a:sym typeface="Arial"/>
              </a:rPr>
              <a:t>More than 80% of the respondents have never been associated with a wealth management company before which leaves huge scope for financial consultancy.</a:t>
            </a:r>
            <a:endParaRPr/>
          </a:p>
          <a:p>
            <a:pPr marL="457200" lvl="0" indent="-368300" algn="l" rtl="0">
              <a:lnSpc>
                <a:spcPct val="100000"/>
              </a:lnSpc>
              <a:spcBef>
                <a:spcPts val="600"/>
              </a:spcBef>
              <a:spcAft>
                <a:spcPts val="0"/>
              </a:spcAft>
              <a:buSzPts val="2200"/>
              <a:buChar char="◂"/>
            </a:pPr>
            <a:r>
              <a:rPr lang="en-US" sz="1600">
                <a:solidFill>
                  <a:srgbClr val="000000"/>
                </a:solidFill>
                <a:latin typeface="Arial"/>
                <a:ea typeface="Arial"/>
                <a:cs typeface="Arial"/>
                <a:sym typeface="Arial"/>
              </a:rPr>
              <a:t>A lot of customers expressed their concerns about loosing their money and safety of their investment.</a:t>
            </a:r>
            <a:endParaRPr/>
          </a:p>
          <a:p>
            <a:pPr marL="457200" lvl="0" indent="-368300" algn="l" rtl="0">
              <a:lnSpc>
                <a:spcPct val="100000"/>
              </a:lnSpc>
              <a:spcBef>
                <a:spcPts val="600"/>
              </a:spcBef>
              <a:spcAft>
                <a:spcPts val="0"/>
              </a:spcAft>
              <a:buSzPts val="2200"/>
              <a:buChar char="◂"/>
            </a:pPr>
            <a:r>
              <a:rPr lang="en-US" sz="1600">
                <a:solidFill>
                  <a:srgbClr val="000000"/>
                </a:solidFill>
                <a:latin typeface="Arial"/>
                <a:ea typeface="Arial"/>
                <a:cs typeface="Arial"/>
                <a:sym typeface="Arial"/>
              </a:rPr>
              <a:t>Remaining customers were not happy about the returns their existing investments were generating and are looking for higher returns.</a:t>
            </a:r>
            <a:endParaRPr/>
          </a:p>
          <a:p>
            <a:pPr marL="457200" lvl="0" indent="-368300" algn="l" rtl="0">
              <a:lnSpc>
                <a:spcPct val="100000"/>
              </a:lnSpc>
              <a:spcBef>
                <a:spcPts val="600"/>
              </a:spcBef>
              <a:spcAft>
                <a:spcPts val="0"/>
              </a:spcAft>
              <a:buSzPts val="2200"/>
              <a:buChar char="◂"/>
            </a:pPr>
            <a:r>
              <a:rPr lang="en-US" sz="1600">
                <a:solidFill>
                  <a:srgbClr val="000000"/>
                </a:solidFill>
                <a:latin typeface="Arial"/>
                <a:ea typeface="Arial"/>
                <a:cs typeface="Arial"/>
                <a:sym typeface="Arial"/>
              </a:rPr>
              <a:t>Liquidity emerged as least of the customer’s concerns. </a:t>
            </a:r>
            <a:endParaRPr/>
          </a:p>
          <a:p>
            <a:pPr marL="457200" lvl="0" indent="-368300" algn="l" rtl="0">
              <a:lnSpc>
                <a:spcPct val="100000"/>
              </a:lnSpc>
              <a:spcBef>
                <a:spcPts val="600"/>
              </a:spcBef>
              <a:spcAft>
                <a:spcPts val="0"/>
              </a:spcAft>
              <a:buSzPts val="2200"/>
              <a:buChar char="◂"/>
            </a:pPr>
            <a:r>
              <a:rPr lang="en-US" sz="1600">
                <a:solidFill>
                  <a:srgbClr val="000000"/>
                </a:solidFill>
                <a:latin typeface="Arial"/>
                <a:ea typeface="Arial"/>
                <a:cs typeface="Arial"/>
                <a:sym typeface="Arial"/>
              </a:rPr>
              <a:t>About 25% of the customers agreed that they might invest in an instrument solely because a friend/neighbour suggested it without adequate research and almost all of them are postgraduates and above, which points to status of financial literacy.</a:t>
            </a:r>
            <a:endParaRPr/>
          </a:p>
          <a:p>
            <a:pPr marL="457200" lvl="0" indent="-228600" algn="l" rtl="0">
              <a:lnSpc>
                <a:spcPct val="100000"/>
              </a:lnSpc>
              <a:spcBef>
                <a:spcPts val="600"/>
              </a:spcBef>
              <a:spcAft>
                <a:spcPts val="0"/>
              </a:spcAft>
              <a:buSzPts val="2200"/>
              <a:buNone/>
            </a:pPr>
            <a:endParaRPr sz="160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25</a:t>
            </a:fld>
            <a:endParaRPr/>
          </a:p>
        </p:txBody>
      </p:sp>
      <p:pic>
        <p:nvPicPr>
          <p:cNvPr id="631" name="Google Shape;631;p37"/>
          <p:cNvPicPr preferRelativeResize="0"/>
          <p:nvPr/>
        </p:nvPicPr>
        <p:blipFill rotWithShape="1">
          <a:blip r:embed="rId3">
            <a:alphaModFix/>
          </a:blip>
          <a:srcRect/>
          <a:stretch/>
        </p:blipFill>
        <p:spPr>
          <a:xfrm>
            <a:off x="0" y="530986"/>
            <a:ext cx="9144000" cy="4702455"/>
          </a:xfrm>
          <a:prstGeom prst="rect">
            <a:avLst/>
          </a:prstGeom>
          <a:noFill/>
          <a:ln>
            <a:noFill/>
          </a:ln>
        </p:spPr>
      </p:pic>
      <p:sp>
        <p:nvSpPr>
          <p:cNvPr id="632" name="Google Shape;632;p37"/>
          <p:cNvSpPr txBox="1"/>
          <p:nvPr/>
        </p:nvSpPr>
        <p:spPr>
          <a:xfrm>
            <a:off x="3185410" y="127416"/>
            <a:ext cx="26196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Montserrat"/>
                <a:ea typeface="Montserrat"/>
                <a:cs typeface="Montserrat"/>
                <a:sym typeface="Montserrat"/>
              </a:rPr>
              <a:t>FINANCIAL PROJECTIONS</a:t>
            </a:r>
            <a:endParaRPr/>
          </a:p>
          <a:p>
            <a:pPr marL="0" marR="0" lvl="0" indent="0" algn="l" rtl="0">
              <a:lnSpc>
                <a:spcPct val="100000"/>
              </a:lnSpc>
              <a:spcBef>
                <a:spcPts val="0"/>
              </a:spcBef>
              <a:spcAft>
                <a:spcPts val="0"/>
              </a:spcAft>
              <a:buNone/>
            </a:pPr>
            <a:endParaRPr sz="1400" b="1"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8"/>
          <p:cNvSpPr txBox="1">
            <a:spLocks noGrp="1"/>
          </p:cNvSpPr>
          <p:nvPr>
            <p:ph type="sldNum" idx="12"/>
          </p:nvPr>
        </p:nvSpPr>
        <p:spPr>
          <a:xfrm>
            <a:off x="8547649" y="4749850"/>
            <a:ext cx="557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26</a:t>
            </a:fld>
            <a:endParaRPr/>
          </a:p>
        </p:txBody>
      </p:sp>
      <p:sp>
        <p:nvSpPr>
          <p:cNvPr id="638" name="Google Shape;638;p38"/>
          <p:cNvSpPr txBox="1"/>
          <p:nvPr/>
        </p:nvSpPr>
        <p:spPr>
          <a:xfrm>
            <a:off x="1778564" y="149902"/>
            <a:ext cx="631615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INTERVIEW WITH INDUSTRY EXPERTS</a:t>
            </a:r>
            <a:endParaRPr/>
          </a:p>
        </p:txBody>
      </p:sp>
      <p:pic>
        <p:nvPicPr>
          <p:cNvPr id="639" name="Google Shape;639;p38"/>
          <p:cNvPicPr preferRelativeResize="0"/>
          <p:nvPr/>
        </p:nvPicPr>
        <p:blipFill rotWithShape="1">
          <a:blip r:embed="rId3">
            <a:alphaModFix/>
          </a:blip>
          <a:srcRect/>
          <a:stretch/>
        </p:blipFill>
        <p:spPr>
          <a:xfrm>
            <a:off x="202367" y="791450"/>
            <a:ext cx="5055407" cy="2843666"/>
          </a:xfrm>
          <a:prstGeom prst="rect">
            <a:avLst/>
          </a:prstGeom>
          <a:noFill/>
          <a:ln>
            <a:noFill/>
          </a:ln>
        </p:spPr>
      </p:pic>
      <p:pic>
        <p:nvPicPr>
          <p:cNvPr id="640" name="Google Shape;640;p38"/>
          <p:cNvPicPr preferRelativeResize="0"/>
          <p:nvPr/>
        </p:nvPicPr>
        <p:blipFill rotWithShape="1">
          <a:blip r:embed="rId4">
            <a:alphaModFix/>
          </a:blip>
          <a:srcRect/>
          <a:stretch/>
        </p:blipFill>
        <p:spPr>
          <a:xfrm>
            <a:off x="7156970" y="1679003"/>
            <a:ext cx="406400" cy="406400"/>
          </a:xfrm>
          <a:prstGeom prst="rect">
            <a:avLst/>
          </a:prstGeom>
          <a:noFill/>
          <a:ln>
            <a:noFill/>
          </a:ln>
        </p:spPr>
      </p:pic>
      <p:pic>
        <p:nvPicPr>
          <p:cNvPr id="641" name="Google Shape;641;p38"/>
          <p:cNvPicPr preferRelativeResize="0"/>
          <p:nvPr/>
        </p:nvPicPr>
        <p:blipFill rotWithShape="1">
          <a:blip r:embed="rId5">
            <a:alphaModFix/>
          </a:blip>
          <a:srcRect/>
          <a:stretch/>
        </p:blipFill>
        <p:spPr>
          <a:xfrm>
            <a:off x="7106170" y="3152839"/>
            <a:ext cx="914400" cy="806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9"/>
                                        </p:tgtEl>
                                        <p:attrNameLst>
                                          <p:attrName>style.visibility</p:attrName>
                                        </p:attrNameLst>
                                      </p:cBhvr>
                                      <p:to>
                                        <p:strVal val="visible"/>
                                      </p:to>
                                    </p:set>
                                    <p:animEffect transition="in" filter="fade">
                                      <p:cBhvr>
                                        <p:cTn id="7" dur="5000"/>
                                        <p:tgtEl>
                                          <p:spTgt spid="6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0"/>
                                        </p:tgtEl>
                                        <p:attrNameLst>
                                          <p:attrName>style.visibility</p:attrName>
                                        </p:attrNameLst>
                                      </p:cBhvr>
                                      <p:to>
                                        <p:strVal val="visible"/>
                                      </p:to>
                                    </p:set>
                                    <p:animEffect transition="in" filter="fade">
                                      <p:cBhvr>
                                        <p:cTn id="12" dur="5000"/>
                                        <p:tgtEl>
                                          <p:spTgt spid="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39"/>
          <p:cNvSpPr txBox="1">
            <a:spLocks noGrp="1"/>
          </p:cNvSpPr>
          <p:nvPr>
            <p:ph type="sldNum" idx="12"/>
          </p:nvPr>
        </p:nvSpPr>
        <p:spPr>
          <a:xfrm>
            <a:off x="8547649" y="4749850"/>
            <a:ext cx="557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27</a:t>
            </a:fld>
            <a:endParaRPr/>
          </a:p>
        </p:txBody>
      </p:sp>
      <p:sp>
        <p:nvSpPr>
          <p:cNvPr id="647" name="Google Shape;647;p39"/>
          <p:cNvSpPr txBox="1"/>
          <p:nvPr/>
        </p:nvSpPr>
        <p:spPr>
          <a:xfrm>
            <a:off x="3200401" y="172387"/>
            <a:ext cx="21788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PROTOTYPE</a:t>
            </a:r>
            <a:endParaRPr/>
          </a:p>
        </p:txBody>
      </p:sp>
      <p:pic>
        <p:nvPicPr>
          <p:cNvPr id="648" name="Google Shape;648;p39"/>
          <p:cNvPicPr preferRelativeResize="0"/>
          <p:nvPr/>
        </p:nvPicPr>
        <p:blipFill rotWithShape="1">
          <a:blip r:embed="rId3">
            <a:alphaModFix/>
          </a:blip>
          <a:srcRect/>
          <a:stretch/>
        </p:blipFill>
        <p:spPr>
          <a:xfrm>
            <a:off x="38651" y="634052"/>
            <a:ext cx="9105349" cy="45094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40"/>
          <p:cNvPicPr preferRelativeResize="0"/>
          <p:nvPr/>
        </p:nvPicPr>
        <p:blipFill rotWithShape="1">
          <a:blip r:embed="rId3">
            <a:alphaModFix/>
          </a:blip>
          <a:srcRect l="30080" t="8957" r="30227" b="9445"/>
          <a:stretch/>
        </p:blipFill>
        <p:spPr>
          <a:xfrm>
            <a:off x="3636334" y="1005487"/>
            <a:ext cx="1906772" cy="3919869"/>
          </a:xfrm>
          <a:prstGeom prst="roundRect">
            <a:avLst>
              <a:gd name="adj" fmla="val 16667"/>
            </a:avLst>
          </a:prstGeom>
          <a:noFill/>
          <a:ln>
            <a:noFill/>
          </a:ln>
        </p:spPr>
      </p:pic>
      <p:sp>
        <p:nvSpPr>
          <p:cNvPr id="654" name="Google Shape;654;p40"/>
          <p:cNvSpPr txBox="1"/>
          <p:nvPr/>
        </p:nvSpPr>
        <p:spPr>
          <a:xfrm>
            <a:off x="3863163" y="1521746"/>
            <a:ext cx="148147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530D00"/>
                </a:solidFill>
                <a:latin typeface="Patrick Hand SC"/>
                <a:ea typeface="Patrick Hand SC"/>
                <a:cs typeface="Patrick Hand SC"/>
                <a:sym typeface="Patrick Hand SC"/>
              </a:rPr>
              <a:t>Welcome to </a:t>
            </a:r>
            <a:endParaRPr/>
          </a:p>
        </p:txBody>
      </p:sp>
      <p:sp>
        <p:nvSpPr>
          <p:cNvPr id="655" name="Google Shape;655;p40"/>
          <p:cNvSpPr txBox="1"/>
          <p:nvPr/>
        </p:nvSpPr>
        <p:spPr>
          <a:xfrm>
            <a:off x="4297681" y="3945036"/>
            <a:ext cx="457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656" name="Google Shape;656;p40" descr="200+ Boys Clipart ideas in 2020 | clip art, kids clipart, cute clipart"/>
          <p:cNvPicPr preferRelativeResize="0"/>
          <p:nvPr/>
        </p:nvPicPr>
        <p:blipFill rotWithShape="1">
          <a:blip r:embed="rId4">
            <a:alphaModFix/>
          </a:blip>
          <a:srcRect/>
          <a:stretch/>
        </p:blipFill>
        <p:spPr>
          <a:xfrm flipH="1">
            <a:off x="5134160" y="4189129"/>
            <a:ext cx="280209" cy="580602"/>
          </a:xfrm>
          <a:prstGeom prst="rect">
            <a:avLst/>
          </a:prstGeom>
          <a:noFill/>
          <a:ln>
            <a:noFill/>
          </a:ln>
        </p:spPr>
      </p:pic>
      <p:pic>
        <p:nvPicPr>
          <p:cNvPr id="657" name="Google Shape;657;p40"/>
          <p:cNvPicPr preferRelativeResize="0"/>
          <p:nvPr/>
        </p:nvPicPr>
        <p:blipFill rotWithShape="1">
          <a:blip r:embed="rId5">
            <a:alphaModFix/>
          </a:blip>
          <a:srcRect/>
          <a:stretch/>
        </p:blipFill>
        <p:spPr>
          <a:xfrm>
            <a:off x="3755323" y="2219689"/>
            <a:ext cx="1675237" cy="161939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41"/>
          <p:cNvPicPr preferRelativeResize="0"/>
          <p:nvPr/>
        </p:nvPicPr>
        <p:blipFill rotWithShape="1">
          <a:blip r:embed="rId3">
            <a:alphaModFix/>
          </a:blip>
          <a:srcRect l="30080" t="8957" r="30227" b="9445"/>
          <a:stretch/>
        </p:blipFill>
        <p:spPr>
          <a:xfrm>
            <a:off x="3636334" y="931745"/>
            <a:ext cx="1906772" cy="3919869"/>
          </a:xfrm>
          <a:prstGeom prst="roundRect">
            <a:avLst>
              <a:gd name="adj" fmla="val 16667"/>
            </a:avLst>
          </a:prstGeom>
          <a:noFill/>
          <a:ln>
            <a:noFill/>
          </a:ln>
        </p:spPr>
      </p:pic>
      <p:sp>
        <p:nvSpPr>
          <p:cNvPr id="663" name="Google Shape;663;p41"/>
          <p:cNvSpPr/>
          <p:nvPr/>
        </p:nvSpPr>
        <p:spPr>
          <a:xfrm>
            <a:off x="3840127" y="1877052"/>
            <a:ext cx="1499187" cy="237898"/>
          </a:xfrm>
          <a:prstGeom prst="roundRect">
            <a:avLst>
              <a:gd name="adj" fmla="val 16667"/>
            </a:avLst>
          </a:prstGeom>
          <a:gradFill>
            <a:gsLst>
              <a:gs pos="0">
                <a:srgbClr val="FFCC74"/>
              </a:gs>
              <a:gs pos="35000">
                <a:srgbClr val="FFD89F"/>
              </a:gs>
              <a:gs pos="100000">
                <a:srgbClr val="FFEFD6"/>
              </a:gs>
            </a:gsLst>
            <a:lin ang="16200000" scaled="0"/>
          </a:gradFill>
          <a:ln w="9525" cap="flat" cmpd="sng">
            <a:solidFill>
              <a:srgbClr val="FFA1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300" b="1" i="0" u="none" strike="noStrike" cap="none">
                <a:solidFill>
                  <a:schemeClr val="dk1"/>
                </a:solidFill>
                <a:latin typeface="Patrick Hand SC"/>
                <a:ea typeface="Patrick Hand SC"/>
                <a:cs typeface="Patrick Hand SC"/>
                <a:sym typeface="Patrick Hand SC"/>
              </a:rPr>
              <a:t>CONSULTANCY</a:t>
            </a:r>
            <a:endParaRPr/>
          </a:p>
        </p:txBody>
      </p:sp>
      <p:sp>
        <p:nvSpPr>
          <p:cNvPr id="664" name="Google Shape;664;p41"/>
          <p:cNvSpPr/>
          <p:nvPr/>
        </p:nvSpPr>
        <p:spPr>
          <a:xfrm>
            <a:off x="3824386" y="2322136"/>
            <a:ext cx="1499187" cy="285469"/>
          </a:xfrm>
          <a:prstGeom prst="roundRect">
            <a:avLst>
              <a:gd name="adj" fmla="val 16667"/>
            </a:avLst>
          </a:prstGeom>
          <a:gradFill>
            <a:gsLst>
              <a:gs pos="0">
                <a:srgbClr val="FFFF96"/>
              </a:gs>
              <a:gs pos="35000">
                <a:srgbClr val="FFFFB4"/>
              </a:gs>
              <a:gs pos="100000">
                <a:srgbClr val="FFFFDF"/>
              </a:gs>
            </a:gsLst>
            <a:lin ang="16200000" scaled="0"/>
          </a:gradFill>
          <a:ln w="9525" cap="flat" cmpd="sng">
            <a:solidFill>
              <a:srgbClr val="FCDE7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300" b="1" i="0" u="none" strike="noStrike" cap="none">
                <a:solidFill>
                  <a:schemeClr val="dk1"/>
                </a:solidFill>
                <a:latin typeface="Patrick Hand SC"/>
                <a:ea typeface="Patrick Hand SC"/>
                <a:cs typeface="Patrick Hand SC"/>
                <a:sym typeface="Patrick Hand SC"/>
              </a:rPr>
              <a:t>TRAINING</a:t>
            </a:r>
            <a:endParaRPr/>
          </a:p>
        </p:txBody>
      </p:sp>
      <p:sp>
        <p:nvSpPr>
          <p:cNvPr id="665" name="Google Shape;665;p41"/>
          <p:cNvSpPr/>
          <p:nvPr/>
        </p:nvSpPr>
        <p:spPr>
          <a:xfrm>
            <a:off x="3863531" y="3305391"/>
            <a:ext cx="1499187" cy="279244"/>
          </a:xfrm>
          <a:prstGeom prst="roundRect">
            <a:avLst>
              <a:gd name="adj" fmla="val 16667"/>
            </a:avLst>
          </a:prstGeom>
          <a:gradFill>
            <a:gsLst>
              <a:gs pos="0">
                <a:srgbClr val="F59F9C"/>
              </a:gs>
              <a:gs pos="35000">
                <a:srgbClr val="F6BBBB"/>
              </a:gs>
              <a:gs pos="100000">
                <a:srgbClr val="FCE4E4"/>
              </a:gs>
            </a:gsLst>
            <a:lin ang="16200000" scaled="0"/>
          </a:gradFill>
          <a:ln w="9525" cap="flat" cmpd="sng">
            <a:solidFill>
              <a:srgbClr val="A618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300" b="1" i="0" u="none" strike="noStrike" cap="none">
                <a:solidFill>
                  <a:schemeClr val="dk1"/>
                </a:solidFill>
                <a:latin typeface="Patrick Hand SC"/>
                <a:ea typeface="Patrick Hand SC"/>
                <a:cs typeface="Patrick Hand SC"/>
                <a:sym typeface="Patrick Hand SC"/>
              </a:rPr>
              <a:t>SEMINARS</a:t>
            </a:r>
            <a:endParaRPr/>
          </a:p>
        </p:txBody>
      </p:sp>
      <p:sp>
        <p:nvSpPr>
          <p:cNvPr id="666" name="Google Shape;666;p41"/>
          <p:cNvSpPr/>
          <p:nvPr/>
        </p:nvSpPr>
        <p:spPr>
          <a:xfrm>
            <a:off x="3824385" y="2735826"/>
            <a:ext cx="1589983" cy="370623"/>
          </a:xfrm>
          <a:prstGeom prst="roundRect">
            <a:avLst>
              <a:gd name="adj" fmla="val 16667"/>
            </a:avLst>
          </a:prstGeom>
          <a:gradFill>
            <a:gsLst>
              <a:gs pos="0">
                <a:srgbClr val="FF8283"/>
              </a:gs>
              <a:gs pos="35000">
                <a:srgbClr val="FFA8A8"/>
              </a:gs>
              <a:gs pos="100000">
                <a:srgbClr val="FFD9DA"/>
              </a:gs>
            </a:gsLst>
            <a:lin ang="16200000" scaled="0"/>
          </a:gradFill>
          <a:ln w="9525" cap="flat" cmpd="sng">
            <a:solidFill>
              <a:srgbClr val="F43F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25" b="1" i="0" u="none" strike="noStrike" cap="none">
                <a:solidFill>
                  <a:schemeClr val="dk1"/>
                </a:solidFill>
                <a:latin typeface="Patrick Hand SC"/>
                <a:ea typeface="Patrick Hand SC"/>
                <a:cs typeface="Patrick Hand SC"/>
                <a:sym typeface="Patrick Hand SC"/>
              </a:rPr>
              <a:t>CORPORATE TRAINING </a:t>
            </a:r>
            <a:endParaRPr/>
          </a:p>
        </p:txBody>
      </p:sp>
      <p:pic>
        <p:nvPicPr>
          <p:cNvPr id="667" name="Google Shape;667;p41" descr="200+ Boys Clipart ideas in 2020 | clip art, kids clipart, cute clipart"/>
          <p:cNvPicPr preferRelativeResize="0"/>
          <p:nvPr/>
        </p:nvPicPr>
        <p:blipFill rotWithShape="1">
          <a:blip r:embed="rId4">
            <a:alphaModFix/>
          </a:blip>
          <a:srcRect/>
          <a:stretch/>
        </p:blipFill>
        <p:spPr>
          <a:xfrm flipH="1">
            <a:off x="5134160" y="4189129"/>
            <a:ext cx="280209" cy="580602"/>
          </a:xfrm>
          <a:prstGeom prst="rect">
            <a:avLst/>
          </a:prstGeom>
          <a:noFill/>
          <a:ln>
            <a:noFill/>
          </a:ln>
        </p:spPr>
      </p:pic>
      <p:sp>
        <p:nvSpPr>
          <p:cNvPr id="668" name="Google Shape;668;p41"/>
          <p:cNvSpPr/>
          <p:nvPr/>
        </p:nvSpPr>
        <p:spPr>
          <a:xfrm>
            <a:off x="3902675" y="3783576"/>
            <a:ext cx="1499187" cy="333550"/>
          </a:xfrm>
          <a:prstGeom prst="roundRect">
            <a:avLst>
              <a:gd name="adj" fmla="val 16667"/>
            </a:avLst>
          </a:prstGeom>
          <a:gradFill>
            <a:gsLst>
              <a:gs pos="0">
                <a:srgbClr val="FFCC74"/>
              </a:gs>
              <a:gs pos="35000">
                <a:srgbClr val="FFD89F"/>
              </a:gs>
              <a:gs pos="100000">
                <a:srgbClr val="FFEFD6"/>
              </a:gs>
            </a:gsLst>
            <a:lin ang="16200000" scaled="0"/>
          </a:gradFill>
          <a:ln w="9525" cap="flat" cmpd="sng">
            <a:solidFill>
              <a:srgbClr val="FFA1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300" b="1" i="0" u="none" strike="noStrike" cap="none">
                <a:solidFill>
                  <a:schemeClr val="dk1"/>
                </a:solidFill>
                <a:latin typeface="Patrick Hand SC"/>
                <a:ea typeface="Patrick Hand SC"/>
                <a:cs typeface="Patrick Hand SC"/>
                <a:sym typeface="Patrick Hand SC"/>
              </a:rPr>
              <a:t>Other Services</a:t>
            </a:r>
            <a:endParaRPr/>
          </a:p>
        </p:txBody>
      </p:sp>
      <p:sp>
        <p:nvSpPr>
          <p:cNvPr id="669" name="Google Shape;669;p41"/>
          <p:cNvSpPr txBox="1"/>
          <p:nvPr/>
        </p:nvSpPr>
        <p:spPr>
          <a:xfrm>
            <a:off x="3779354" y="1253169"/>
            <a:ext cx="16675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sng" strike="noStrike" cap="none">
                <a:solidFill>
                  <a:srgbClr val="000000"/>
                </a:solidFill>
                <a:latin typeface="Arial"/>
                <a:ea typeface="Arial"/>
                <a:cs typeface="Arial"/>
                <a:sym typeface="Arial"/>
              </a:rPr>
              <a:t>OUR SERVICES</a:t>
            </a:r>
            <a:endParaRPr sz="1800" b="1" i="0" u="sng"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5"/>
          <p:cNvSpPr txBox="1">
            <a:spLocks noGrp="1"/>
          </p:cNvSpPr>
          <p:nvPr>
            <p:ph type="title"/>
          </p:nvPr>
        </p:nvSpPr>
        <p:spPr>
          <a:xfrm>
            <a:off x="2421623" y="221189"/>
            <a:ext cx="3892200" cy="513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t>Market Pain Points</a:t>
            </a:r>
            <a:endParaRPr sz="2800"/>
          </a:p>
        </p:txBody>
      </p:sp>
      <p:sp>
        <p:nvSpPr>
          <p:cNvPr id="458" name="Google Shape;458;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3</a:t>
            </a:fld>
            <a:endParaRPr/>
          </a:p>
        </p:txBody>
      </p:sp>
      <p:sp>
        <p:nvSpPr>
          <p:cNvPr id="459" name="Google Shape;459;p15"/>
          <p:cNvSpPr txBox="1"/>
          <p:nvPr/>
        </p:nvSpPr>
        <p:spPr>
          <a:xfrm>
            <a:off x="314793" y="2023395"/>
            <a:ext cx="7066025" cy="1096710"/>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Lack of knowledge in Online Investment Market</a:t>
            </a:r>
            <a:endParaRPr/>
          </a:p>
          <a:p>
            <a:pPr marL="228600" marR="0" lvl="0" indent="-228600"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Low Reach</a:t>
            </a:r>
            <a:endParaRPr/>
          </a:p>
          <a:p>
            <a:pPr marL="228600" marR="0" lvl="0" indent="-228600" algn="l" rtl="0">
              <a:lnSpc>
                <a:spcPct val="90000"/>
              </a:lnSpc>
              <a:spcBef>
                <a:spcPts val="10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Credibility Issue</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42"/>
          <p:cNvPicPr preferRelativeResize="0"/>
          <p:nvPr/>
        </p:nvPicPr>
        <p:blipFill rotWithShape="1">
          <a:blip r:embed="rId3">
            <a:alphaModFix/>
          </a:blip>
          <a:srcRect l="30080" t="8957" r="30227" b="9445"/>
          <a:stretch/>
        </p:blipFill>
        <p:spPr>
          <a:xfrm>
            <a:off x="3561908" y="995838"/>
            <a:ext cx="2030819" cy="3969568"/>
          </a:xfrm>
          <a:prstGeom prst="roundRect">
            <a:avLst>
              <a:gd name="adj" fmla="val 16667"/>
            </a:avLst>
          </a:prstGeom>
          <a:noFill/>
          <a:ln>
            <a:noFill/>
          </a:ln>
        </p:spPr>
      </p:pic>
      <p:sp>
        <p:nvSpPr>
          <p:cNvPr id="675" name="Google Shape;675;p42"/>
          <p:cNvSpPr/>
          <p:nvPr/>
        </p:nvSpPr>
        <p:spPr>
          <a:xfrm>
            <a:off x="3667540" y="1471684"/>
            <a:ext cx="1848678" cy="3359888"/>
          </a:xfrm>
          <a:prstGeom prst="rect">
            <a:avLst/>
          </a:prstGeom>
          <a:noFill/>
          <a:ln>
            <a:noFill/>
          </a:ln>
        </p:spPr>
        <p:txBody>
          <a:bodyPr spcFirstLastPara="1" wrap="square" lIns="91425" tIns="45700" rIns="91425" bIns="45700" anchor="ctr" anchorCtr="0">
            <a:noAutofit/>
          </a:bodyPr>
          <a:lstStyle/>
          <a:p>
            <a:pPr marL="0" marR="0" lvl="0" indent="-114300" algn="l" rtl="0">
              <a:lnSpc>
                <a:spcPct val="100000"/>
              </a:lnSpc>
              <a:spcBef>
                <a:spcPts val="0"/>
              </a:spcBef>
              <a:spcAft>
                <a:spcPts val="0"/>
              </a:spcAft>
              <a:buClr>
                <a:srgbClr val="000000"/>
              </a:buClr>
              <a:buSzPts val="1800"/>
              <a:buFont typeface="Arial"/>
              <a:buChar char="•"/>
            </a:pPr>
            <a:r>
              <a:rPr lang="en-US" sz="1800" b="1" i="0" u="none" strike="noStrike" cap="none">
                <a:solidFill>
                  <a:schemeClr val="dk1"/>
                </a:solidFill>
                <a:latin typeface="Patrick Hand SC"/>
                <a:ea typeface="Patrick Hand SC"/>
                <a:cs typeface="Patrick Hand SC"/>
                <a:sym typeface="Patrick Hand SC"/>
              </a:rPr>
              <a:t>Who we are</a:t>
            </a:r>
            <a:endParaRPr/>
          </a:p>
          <a:p>
            <a:pPr marL="0" marR="0" lvl="0" indent="-114300" algn="l" rtl="0">
              <a:lnSpc>
                <a:spcPct val="100000"/>
              </a:lnSpc>
              <a:spcBef>
                <a:spcPts val="0"/>
              </a:spcBef>
              <a:spcAft>
                <a:spcPts val="0"/>
              </a:spcAft>
              <a:buClr>
                <a:srgbClr val="000000"/>
              </a:buClr>
              <a:buSzPts val="1800"/>
              <a:buFont typeface="Arial"/>
              <a:buChar char="•"/>
            </a:pPr>
            <a:r>
              <a:rPr lang="en-US" sz="1800" b="1" i="0" u="none" strike="noStrike" cap="none">
                <a:solidFill>
                  <a:schemeClr val="dk1"/>
                </a:solidFill>
                <a:latin typeface="Patrick Hand SC"/>
                <a:ea typeface="Patrick Hand SC"/>
                <a:cs typeface="Patrick Hand SC"/>
                <a:sym typeface="Patrick Hand SC"/>
              </a:rPr>
              <a:t>Our team</a:t>
            </a:r>
            <a:endParaRPr/>
          </a:p>
          <a:p>
            <a:pPr marL="0" marR="0" lvl="0" indent="-114300" algn="l" rtl="0">
              <a:lnSpc>
                <a:spcPct val="100000"/>
              </a:lnSpc>
              <a:spcBef>
                <a:spcPts val="0"/>
              </a:spcBef>
              <a:spcAft>
                <a:spcPts val="0"/>
              </a:spcAft>
              <a:buClr>
                <a:srgbClr val="000000"/>
              </a:buClr>
              <a:buSzPts val="1800"/>
              <a:buFont typeface="Arial"/>
              <a:buChar char="•"/>
            </a:pPr>
            <a:r>
              <a:rPr lang="en-US" sz="1800" b="1" i="0" u="none" strike="noStrike" cap="none">
                <a:solidFill>
                  <a:schemeClr val="dk1"/>
                </a:solidFill>
                <a:latin typeface="Patrick Hand SC"/>
                <a:ea typeface="Patrick Hand SC"/>
                <a:cs typeface="Patrick Hand SC"/>
                <a:sym typeface="Patrick Hand SC"/>
              </a:rPr>
              <a:t>careers</a:t>
            </a:r>
            <a:endParaRPr/>
          </a:p>
          <a:p>
            <a:pPr marL="0" marR="0" lvl="0" indent="-114300" algn="l" rtl="0">
              <a:lnSpc>
                <a:spcPct val="100000"/>
              </a:lnSpc>
              <a:spcBef>
                <a:spcPts val="0"/>
              </a:spcBef>
              <a:spcAft>
                <a:spcPts val="0"/>
              </a:spcAft>
              <a:buClr>
                <a:srgbClr val="000000"/>
              </a:buClr>
              <a:buSzPts val="1800"/>
              <a:buFont typeface="Arial"/>
              <a:buChar char="•"/>
            </a:pPr>
            <a:r>
              <a:rPr lang="en-US" sz="1800" b="1" i="0" u="none" strike="noStrike" cap="none">
                <a:solidFill>
                  <a:schemeClr val="dk1"/>
                </a:solidFill>
                <a:latin typeface="Patrick Hand SC"/>
                <a:ea typeface="Patrick Hand SC"/>
                <a:cs typeface="Patrick Hand SC"/>
                <a:sym typeface="Patrick Hand SC"/>
              </a:rPr>
              <a:t>Our services</a:t>
            </a:r>
            <a:endParaRPr/>
          </a:p>
          <a:p>
            <a:pPr marL="0" marR="0" lvl="0" indent="-114300" algn="l" rtl="0">
              <a:lnSpc>
                <a:spcPct val="100000"/>
              </a:lnSpc>
              <a:spcBef>
                <a:spcPts val="0"/>
              </a:spcBef>
              <a:spcAft>
                <a:spcPts val="0"/>
              </a:spcAft>
              <a:buClr>
                <a:srgbClr val="000000"/>
              </a:buClr>
              <a:buSzPts val="1800"/>
              <a:buFont typeface="Arial"/>
              <a:buChar char="•"/>
            </a:pPr>
            <a:r>
              <a:rPr lang="en-US" sz="1800" b="1" i="0" u="none" strike="noStrike" cap="none">
                <a:solidFill>
                  <a:schemeClr val="dk1"/>
                </a:solidFill>
                <a:latin typeface="Patrick Hand SC"/>
                <a:ea typeface="Patrick Hand SC"/>
                <a:cs typeface="Patrick Hand SC"/>
                <a:sym typeface="Patrick Hand SC"/>
              </a:rPr>
              <a:t>Customer Support</a:t>
            </a:r>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676" name="Google Shape;676;p42"/>
          <p:cNvCxnSpPr/>
          <p:nvPr/>
        </p:nvCxnSpPr>
        <p:spPr>
          <a:xfrm>
            <a:off x="3785192" y="1935126"/>
            <a:ext cx="1489072"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677" name="Google Shape;677;p42"/>
          <p:cNvCxnSpPr/>
          <p:nvPr/>
        </p:nvCxnSpPr>
        <p:spPr>
          <a:xfrm>
            <a:off x="3785192" y="4291995"/>
            <a:ext cx="1318437"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678" name="Google Shape;678;p42"/>
          <p:cNvCxnSpPr/>
          <p:nvPr/>
        </p:nvCxnSpPr>
        <p:spPr>
          <a:xfrm>
            <a:off x="3781651" y="1609060"/>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679" name="Google Shape;679;p42"/>
          <p:cNvCxnSpPr/>
          <p:nvPr/>
        </p:nvCxnSpPr>
        <p:spPr>
          <a:xfrm>
            <a:off x="3785194" y="1676402"/>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680" name="Google Shape;680;p42"/>
          <p:cNvCxnSpPr/>
          <p:nvPr/>
        </p:nvCxnSpPr>
        <p:spPr>
          <a:xfrm>
            <a:off x="3781656" y="1750829"/>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681" name="Google Shape;681;p42" descr="Settings Icon Images, Stock Photos &amp; Vectors | Shutterstock"/>
          <p:cNvPicPr preferRelativeResize="0"/>
          <p:nvPr/>
        </p:nvPicPr>
        <p:blipFill rotWithShape="1">
          <a:blip r:embed="rId4">
            <a:alphaModFix/>
          </a:blip>
          <a:srcRect l="44563" t="50006" r="31679" b="29263"/>
          <a:stretch/>
        </p:blipFill>
        <p:spPr>
          <a:xfrm>
            <a:off x="5156024" y="1652574"/>
            <a:ext cx="209107" cy="196510"/>
          </a:xfrm>
          <a:prstGeom prst="ellipse">
            <a:avLst/>
          </a:prstGeom>
          <a:noFill/>
          <a:ln>
            <a:noFill/>
          </a:ln>
        </p:spPr>
      </p:pic>
      <p:pic>
        <p:nvPicPr>
          <p:cNvPr id="682" name="Google Shape;682;p42" descr="200+ Boys Clipart ideas in 2020 | clip art, kids clipart, cute clipart"/>
          <p:cNvPicPr preferRelativeResize="0"/>
          <p:nvPr/>
        </p:nvPicPr>
        <p:blipFill rotWithShape="1">
          <a:blip r:embed="rId5">
            <a:alphaModFix/>
          </a:blip>
          <a:srcRect/>
          <a:stretch/>
        </p:blipFill>
        <p:spPr>
          <a:xfrm flipH="1">
            <a:off x="5134160" y="4189129"/>
            <a:ext cx="280209" cy="5806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7" name="Google Shape;687;p43"/>
          <p:cNvPicPr preferRelativeResize="0"/>
          <p:nvPr/>
        </p:nvPicPr>
        <p:blipFill rotWithShape="1">
          <a:blip r:embed="rId3">
            <a:alphaModFix/>
          </a:blip>
          <a:srcRect l="30080" t="8957" r="30227" b="9445"/>
          <a:stretch/>
        </p:blipFill>
        <p:spPr>
          <a:xfrm>
            <a:off x="3583172" y="1005487"/>
            <a:ext cx="2041451" cy="3919869"/>
          </a:xfrm>
          <a:prstGeom prst="roundRect">
            <a:avLst>
              <a:gd name="adj" fmla="val 16667"/>
            </a:avLst>
          </a:prstGeom>
          <a:noFill/>
          <a:ln>
            <a:noFill/>
          </a:ln>
        </p:spPr>
      </p:pic>
      <p:sp>
        <p:nvSpPr>
          <p:cNvPr id="688" name="Google Shape;688;p43"/>
          <p:cNvSpPr/>
          <p:nvPr/>
        </p:nvSpPr>
        <p:spPr>
          <a:xfrm>
            <a:off x="3719507" y="1275908"/>
            <a:ext cx="1753487" cy="35193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1"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r>
              <a:rPr lang="en-US" sz="1800" b="1" i="0" u="none" strike="noStrike" cap="none">
                <a:solidFill>
                  <a:schemeClr val="dk1"/>
                </a:solidFill>
                <a:latin typeface="Patrick Hand SC"/>
                <a:ea typeface="Patrick Hand SC"/>
                <a:cs typeface="Patrick Hand SC"/>
                <a:sym typeface="Patrick Hand SC"/>
              </a:rPr>
              <a:t>WHO WE ARE</a:t>
            </a:r>
            <a:endParaRPr/>
          </a:p>
          <a:p>
            <a:pPr marL="0" marR="0" lvl="0" indent="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Founder’s  profile</a:t>
            </a:r>
            <a:endParaRPr/>
          </a:p>
          <a:p>
            <a:pPr marL="0" marR="0" lvl="0" indent="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Mission</a:t>
            </a:r>
            <a:endParaRPr/>
          </a:p>
          <a:p>
            <a:pPr marL="0" marR="0" lvl="0" indent="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Vision</a:t>
            </a:r>
            <a:endParaRPr/>
          </a:p>
          <a:p>
            <a:pPr marL="0" marR="0" lvl="0" indent="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About Niveshgram</a:t>
            </a:r>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689" name="Google Shape;689;p43"/>
          <p:cNvCxnSpPr/>
          <p:nvPr/>
        </p:nvCxnSpPr>
        <p:spPr>
          <a:xfrm>
            <a:off x="3781651" y="1849084"/>
            <a:ext cx="1579939"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690" name="Google Shape;690;p43"/>
          <p:cNvCxnSpPr/>
          <p:nvPr/>
        </p:nvCxnSpPr>
        <p:spPr>
          <a:xfrm>
            <a:off x="3785192" y="4291995"/>
            <a:ext cx="1318437"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691" name="Google Shape;691;p43"/>
          <p:cNvCxnSpPr/>
          <p:nvPr/>
        </p:nvCxnSpPr>
        <p:spPr>
          <a:xfrm>
            <a:off x="3781651" y="1609060"/>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692" name="Google Shape;692;p43"/>
          <p:cNvCxnSpPr/>
          <p:nvPr/>
        </p:nvCxnSpPr>
        <p:spPr>
          <a:xfrm>
            <a:off x="3785194" y="1676402"/>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693" name="Google Shape;693;p43"/>
          <p:cNvCxnSpPr/>
          <p:nvPr/>
        </p:nvCxnSpPr>
        <p:spPr>
          <a:xfrm>
            <a:off x="3781656" y="1750829"/>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694" name="Google Shape;694;p43" descr="200+ Boys Clipart ideas in 2020 | clip art, kids clipart, cute clipart"/>
          <p:cNvPicPr preferRelativeResize="0"/>
          <p:nvPr/>
        </p:nvPicPr>
        <p:blipFill rotWithShape="1">
          <a:blip r:embed="rId4">
            <a:alphaModFix/>
          </a:blip>
          <a:srcRect/>
          <a:stretch/>
        </p:blipFill>
        <p:spPr>
          <a:xfrm flipH="1">
            <a:off x="5134160" y="4189129"/>
            <a:ext cx="280209" cy="580602"/>
          </a:xfrm>
          <a:prstGeom prst="rect">
            <a:avLst/>
          </a:prstGeom>
          <a:noFill/>
          <a:ln>
            <a:noFill/>
          </a:ln>
        </p:spPr>
      </p:pic>
      <p:pic>
        <p:nvPicPr>
          <p:cNvPr id="695" name="Google Shape;695;p43" descr="Settings Icon Images, Stock Photos &amp; Vectors | Shutterstock"/>
          <p:cNvPicPr preferRelativeResize="0"/>
          <p:nvPr/>
        </p:nvPicPr>
        <p:blipFill rotWithShape="1">
          <a:blip r:embed="rId5">
            <a:alphaModFix/>
          </a:blip>
          <a:srcRect l="44563" t="50006" r="31679" b="29263"/>
          <a:stretch/>
        </p:blipFill>
        <p:spPr>
          <a:xfrm>
            <a:off x="5156024" y="1652574"/>
            <a:ext cx="209107" cy="196510"/>
          </a:xfrm>
          <a:prstGeom prst="ellipse">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44"/>
          <p:cNvSpPr/>
          <p:nvPr/>
        </p:nvSpPr>
        <p:spPr>
          <a:xfrm>
            <a:off x="3723430" y="1913024"/>
            <a:ext cx="1753487" cy="1768525"/>
          </a:xfrm>
          <a:prstGeom prst="rect">
            <a:avLst/>
          </a:prstGeom>
          <a:noFill/>
          <a:ln>
            <a:noFill/>
          </a:ln>
        </p:spPr>
        <p:txBody>
          <a:bodyPr spcFirstLastPara="1" wrap="square" lIns="91425" tIns="45700" rIns="91425" bIns="45700" anchor="ctr" anchorCtr="0">
            <a:noAutofit/>
          </a:bodyPr>
          <a:lstStyle/>
          <a:p>
            <a:pPr marL="285743" marR="0" lvl="0" indent="-285743"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OFFERINGS</a:t>
            </a:r>
            <a:endParaRPr/>
          </a:p>
          <a:p>
            <a:pPr marL="285743" marR="0" lvl="0" indent="-285743"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PACKAGES</a:t>
            </a:r>
            <a:endParaRPr/>
          </a:p>
          <a:p>
            <a:pPr marL="285743" marR="0" lvl="0" indent="-285743"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ASSESSMENTS</a:t>
            </a:r>
            <a:endParaRPr sz="1800" b="0" i="0" u="none" strike="noStrike" cap="none">
              <a:solidFill>
                <a:schemeClr val="dk1"/>
              </a:solidFill>
              <a:latin typeface="Arial"/>
              <a:ea typeface="Arial"/>
              <a:cs typeface="Arial"/>
              <a:sym typeface="Arial"/>
            </a:endParaRPr>
          </a:p>
        </p:txBody>
      </p:sp>
      <p:pic>
        <p:nvPicPr>
          <p:cNvPr id="701" name="Google Shape;701;p44"/>
          <p:cNvPicPr preferRelativeResize="0"/>
          <p:nvPr/>
        </p:nvPicPr>
        <p:blipFill rotWithShape="1">
          <a:blip r:embed="rId3">
            <a:alphaModFix/>
          </a:blip>
          <a:srcRect l="30080" t="8957" r="30227" b="9445"/>
          <a:stretch/>
        </p:blipFill>
        <p:spPr>
          <a:xfrm>
            <a:off x="3583173" y="1005487"/>
            <a:ext cx="1959934" cy="3919869"/>
          </a:xfrm>
          <a:prstGeom prst="roundRect">
            <a:avLst>
              <a:gd name="adj" fmla="val 16667"/>
            </a:avLst>
          </a:prstGeom>
          <a:noFill/>
          <a:ln>
            <a:noFill/>
          </a:ln>
        </p:spPr>
      </p:pic>
      <p:sp>
        <p:nvSpPr>
          <p:cNvPr id="702" name="Google Shape;702;p44"/>
          <p:cNvSpPr/>
          <p:nvPr/>
        </p:nvSpPr>
        <p:spPr>
          <a:xfrm>
            <a:off x="3723430" y="1818171"/>
            <a:ext cx="1753487" cy="2740491"/>
          </a:xfrm>
          <a:prstGeom prst="rect">
            <a:avLst/>
          </a:prstGeom>
          <a:noFill/>
          <a:ln>
            <a:noFill/>
          </a:ln>
        </p:spPr>
        <p:txBody>
          <a:bodyPr spcFirstLastPara="1" wrap="square" lIns="91425" tIns="45700" rIns="91425" bIns="45700" anchor="ctr" anchorCtr="0">
            <a:noAutofit/>
          </a:bodyPr>
          <a:lstStyle/>
          <a:p>
            <a:pPr marL="285743" marR="0" lvl="0" indent="-171443"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r>
              <a:rPr lang="en-US" sz="1800" b="1" i="0" u="none" strike="noStrike" cap="none">
                <a:solidFill>
                  <a:schemeClr val="dk1"/>
                </a:solidFill>
                <a:latin typeface="Patrick Hand SC"/>
                <a:ea typeface="Patrick Hand SC"/>
                <a:cs typeface="Patrick Hand SC"/>
                <a:sym typeface="Patrick Hand SC"/>
              </a:rPr>
              <a:t>OUR TEAM</a:t>
            </a:r>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Trainers’ profile</a:t>
            </a:r>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Consultant’s profile</a:t>
            </a:r>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Management team</a:t>
            </a:r>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p:txBody>
      </p:sp>
      <p:cxnSp>
        <p:nvCxnSpPr>
          <p:cNvPr id="703" name="Google Shape;703;p44"/>
          <p:cNvCxnSpPr/>
          <p:nvPr/>
        </p:nvCxnSpPr>
        <p:spPr>
          <a:xfrm>
            <a:off x="3785192" y="1935126"/>
            <a:ext cx="1483987"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04" name="Google Shape;704;p44"/>
          <p:cNvCxnSpPr/>
          <p:nvPr/>
        </p:nvCxnSpPr>
        <p:spPr>
          <a:xfrm>
            <a:off x="3785192" y="4479033"/>
            <a:ext cx="1318437"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05" name="Google Shape;705;p44"/>
          <p:cNvCxnSpPr/>
          <p:nvPr/>
        </p:nvCxnSpPr>
        <p:spPr>
          <a:xfrm>
            <a:off x="3781651" y="1609060"/>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06" name="Google Shape;706;p44"/>
          <p:cNvCxnSpPr/>
          <p:nvPr/>
        </p:nvCxnSpPr>
        <p:spPr>
          <a:xfrm>
            <a:off x="3785194" y="1676402"/>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07" name="Google Shape;707;p44"/>
          <p:cNvCxnSpPr/>
          <p:nvPr/>
        </p:nvCxnSpPr>
        <p:spPr>
          <a:xfrm>
            <a:off x="3781656" y="1750829"/>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708" name="Google Shape;708;p44" descr="200+ Boys Clipart ideas in 2020 | clip art, kids clipart, cute clipart"/>
          <p:cNvPicPr preferRelativeResize="0"/>
          <p:nvPr/>
        </p:nvPicPr>
        <p:blipFill rotWithShape="1">
          <a:blip r:embed="rId4">
            <a:alphaModFix/>
          </a:blip>
          <a:srcRect/>
          <a:stretch/>
        </p:blipFill>
        <p:spPr>
          <a:xfrm flipH="1">
            <a:off x="5134160" y="4189129"/>
            <a:ext cx="280209" cy="580602"/>
          </a:xfrm>
          <a:prstGeom prst="rect">
            <a:avLst/>
          </a:prstGeom>
          <a:noFill/>
          <a:ln>
            <a:noFill/>
          </a:ln>
        </p:spPr>
      </p:pic>
      <p:pic>
        <p:nvPicPr>
          <p:cNvPr id="709" name="Google Shape;709;p44" descr="Settings Icon Images, Stock Photos &amp; Vectors | Shutterstock"/>
          <p:cNvPicPr preferRelativeResize="0"/>
          <p:nvPr/>
        </p:nvPicPr>
        <p:blipFill rotWithShape="1">
          <a:blip r:embed="rId5">
            <a:alphaModFix/>
          </a:blip>
          <a:srcRect l="44563" t="50006" r="31679" b="29263"/>
          <a:stretch/>
        </p:blipFill>
        <p:spPr>
          <a:xfrm>
            <a:off x="5156024" y="1652574"/>
            <a:ext cx="209107" cy="196510"/>
          </a:xfrm>
          <a:prstGeom prst="ellipse">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5"/>
          <p:cNvSpPr/>
          <p:nvPr/>
        </p:nvSpPr>
        <p:spPr>
          <a:xfrm>
            <a:off x="3723430" y="1913024"/>
            <a:ext cx="1753487" cy="1768525"/>
          </a:xfrm>
          <a:prstGeom prst="rect">
            <a:avLst/>
          </a:prstGeom>
          <a:noFill/>
          <a:ln>
            <a:noFill/>
          </a:ln>
        </p:spPr>
        <p:txBody>
          <a:bodyPr spcFirstLastPara="1" wrap="square" lIns="91425" tIns="45700" rIns="91425" bIns="45700" anchor="ctr" anchorCtr="0">
            <a:noAutofit/>
          </a:bodyPr>
          <a:lstStyle/>
          <a:p>
            <a:pPr marL="285743" marR="0" lvl="0" indent="-285743"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OFFERINGS</a:t>
            </a:r>
            <a:endParaRPr/>
          </a:p>
          <a:p>
            <a:pPr marL="285743" marR="0" lvl="0" indent="-285743"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PACKAGES</a:t>
            </a:r>
            <a:endParaRPr/>
          </a:p>
          <a:p>
            <a:pPr marL="285743" marR="0" lvl="0" indent="-285743"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ASSESSMENTS</a:t>
            </a:r>
            <a:endParaRPr sz="1800" b="0" i="0" u="none" strike="noStrike" cap="none">
              <a:solidFill>
                <a:schemeClr val="dk1"/>
              </a:solidFill>
              <a:latin typeface="Arial"/>
              <a:ea typeface="Arial"/>
              <a:cs typeface="Arial"/>
              <a:sym typeface="Arial"/>
            </a:endParaRPr>
          </a:p>
        </p:txBody>
      </p:sp>
      <p:pic>
        <p:nvPicPr>
          <p:cNvPr id="715" name="Google Shape;715;p45"/>
          <p:cNvPicPr preferRelativeResize="0"/>
          <p:nvPr/>
        </p:nvPicPr>
        <p:blipFill rotWithShape="1">
          <a:blip r:embed="rId3">
            <a:alphaModFix/>
          </a:blip>
          <a:srcRect l="30080" t="8957" r="30227" b="9445"/>
          <a:stretch/>
        </p:blipFill>
        <p:spPr>
          <a:xfrm>
            <a:off x="3583173" y="1005487"/>
            <a:ext cx="1959934" cy="3919869"/>
          </a:xfrm>
          <a:prstGeom prst="roundRect">
            <a:avLst>
              <a:gd name="adj" fmla="val 16667"/>
            </a:avLst>
          </a:prstGeom>
          <a:noFill/>
          <a:ln>
            <a:noFill/>
          </a:ln>
        </p:spPr>
      </p:pic>
      <p:sp>
        <p:nvSpPr>
          <p:cNvPr id="716" name="Google Shape;716;p45"/>
          <p:cNvSpPr/>
          <p:nvPr/>
        </p:nvSpPr>
        <p:spPr>
          <a:xfrm>
            <a:off x="3756525" y="1881449"/>
            <a:ext cx="1753487" cy="2740491"/>
          </a:xfrm>
          <a:prstGeom prst="rect">
            <a:avLst/>
          </a:prstGeom>
          <a:noFill/>
          <a:ln>
            <a:noFill/>
          </a:ln>
        </p:spPr>
        <p:txBody>
          <a:bodyPr spcFirstLastPara="1" wrap="square" lIns="91425" tIns="45700" rIns="91425" bIns="45700" anchor="ctr" anchorCtr="0">
            <a:noAutofit/>
          </a:bodyPr>
          <a:lstStyle/>
          <a:p>
            <a:pPr marL="285743" marR="0" lvl="0" indent="-171443"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r>
              <a:rPr lang="en-US" sz="1800" b="1" i="0" u="none" strike="noStrike" cap="none">
                <a:solidFill>
                  <a:schemeClr val="dk1"/>
                </a:solidFill>
                <a:latin typeface="Patrick Hand SC"/>
                <a:ea typeface="Patrick Hand SC"/>
                <a:cs typeface="Patrick Hand SC"/>
                <a:sym typeface="Patrick Hand SC"/>
              </a:rPr>
              <a:t>CAREERS</a:t>
            </a:r>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Apply now</a:t>
            </a:r>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Pre-requisite</a:t>
            </a:r>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Policies, terms &amp; conditions</a:t>
            </a:r>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Patrick Hand SC"/>
                <a:ea typeface="Patrick Hand SC"/>
                <a:cs typeface="Patrick Hand SC"/>
                <a:sym typeface="Patrick Hand SC"/>
              </a:rPr>
              <a:t>State wise vacancies</a:t>
            </a:r>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p:txBody>
      </p:sp>
      <p:cxnSp>
        <p:nvCxnSpPr>
          <p:cNvPr id="717" name="Google Shape;717;p45"/>
          <p:cNvCxnSpPr/>
          <p:nvPr/>
        </p:nvCxnSpPr>
        <p:spPr>
          <a:xfrm>
            <a:off x="3785192" y="1935126"/>
            <a:ext cx="1483987"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18" name="Google Shape;718;p45"/>
          <p:cNvCxnSpPr/>
          <p:nvPr/>
        </p:nvCxnSpPr>
        <p:spPr>
          <a:xfrm>
            <a:off x="3785192" y="4479033"/>
            <a:ext cx="1318437"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19" name="Google Shape;719;p45"/>
          <p:cNvCxnSpPr/>
          <p:nvPr/>
        </p:nvCxnSpPr>
        <p:spPr>
          <a:xfrm>
            <a:off x="3781651" y="1609060"/>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20" name="Google Shape;720;p45"/>
          <p:cNvCxnSpPr/>
          <p:nvPr/>
        </p:nvCxnSpPr>
        <p:spPr>
          <a:xfrm>
            <a:off x="3785194" y="1676402"/>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21" name="Google Shape;721;p45"/>
          <p:cNvCxnSpPr/>
          <p:nvPr/>
        </p:nvCxnSpPr>
        <p:spPr>
          <a:xfrm>
            <a:off x="3781656" y="1750829"/>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722" name="Google Shape;722;p45" descr="200+ Boys Clipart ideas in 2020 | clip art, kids clipart, cute clipart"/>
          <p:cNvPicPr preferRelativeResize="0"/>
          <p:nvPr/>
        </p:nvPicPr>
        <p:blipFill rotWithShape="1">
          <a:blip r:embed="rId4">
            <a:alphaModFix/>
          </a:blip>
          <a:srcRect/>
          <a:stretch/>
        </p:blipFill>
        <p:spPr>
          <a:xfrm flipH="1">
            <a:off x="5134160" y="4189129"/>
            <a:ext cx="280209" cy="580602"/>
          </a:xfrm>
          <a:prstGeom prst="rect">
            <a:avLst/>
          </a:prstGeom>
          <a:noFill/>
          <a:ln>
            <a:noFill/>
          </a:ln>
        </p:spPr>
      </p:pic>
      <p:pic>
        <p:nvPicPr>
          <p:cNvPr id="723" name="Google Shape;723;p45" descr="Settings Icon Images, Stock Photos &amp; Vectors | Shutterstock"/>
          <p:cNvPicPr preferRelativeResize="0"/>
          <p:nvPr/>
        </p:nvPicPr>
        <p:blipFill rotWithShape="1">
          <a:blip r:embed="rId5">
            <a:alphaModFix/>
          </a:blip>
          <a:srcRect l="44563" t="50006" r="31679" b="29263"/>
          <a:stretch/>
        </p:blipFill>
        <p:spPr>
          <a:xfrm>
            <a:off x="5156024" y="1652574"/>
            <a:ext cx="209107" cy="196510"/>
          </a:xfrm>
          <a:prstGeom prst="ellipse">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6"/>
          <p:cNvSpPr/>
          <p:nvPr/>
        </p:nvSpPr>
        <p:spPr>
          <a:xfrm>
            <a:off x="3723430" y="1913024"/>
            <a:ext cx="1753487" cy="1768525"/>
          </a:xfrm>
          <a:prstGeom prst="rect">
            <a:avLst/>
          </a:prstGeom>
          <a:noFill/>
          <a:ln>
            <a:noFill/>
          </a:ln>
        </p:spPr>
        <p:txBody>
          <a:bodyPr spcFirstLastPara="1" wrap="square" lIns="91425" tIns="45700" rIns="91425" bIns="45700" anchor="ctr" anchorCtr="0">
            <a:noAutofit/>
          </a:bodyPr>
          <a:lstStyle/>
          <a:p>
            <a:pPr marL="285743" marR="0" lvl="0" indent="-285743"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OFFERINGS</a:t>
            </a:r>
            <a:endParaRPr/>
          </a:p>
          <a:p>
            <a:pPr marL="285743" marR="0" lvl="0" indent="-285743"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PACKAGES</a:t>
            </a:r>
            <a:endParaRPr/>
          </a:p>
          <a:p>
            <a:pPr marL="285743" marR="0" lvl="0" indent="-285743"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ASSESSMENTS</a:t>
            </a:r>
            <a:endParaRPr sz="1800" b="0" i="0" u="none" strike="noStrike" cap="none">
              <a:solidFill>
                <a:schemeClr val="dk1"/>
              </a:solidFill>
              <a:latin typeface="Arial"/>
              <a:ea typeface="Arial"/>
              <a:cs typeface="Arial"/>
              <a:sym typeface="Arial"/>
            </a:endParaRPr>
          </a:p>
        </p:txBody>
      </p:sp>
      <p:pic>
        <p:nvPicPr>
          <p:cNvPr id="729" name="Google Shape;729;p46"/>
          <p:cNvPicPr preferRelativeResize="0"/>
          <p:nvPr/>
        </p:nvPicPr>
        <p:blipFill rotWithShape="1">
          <a:blip r:embed="rId3">
            <a:alphaModFix/>
          </a:blip>
          <a:srcRect l="30080" t="8957" r="30227" b="9445"/>
          <a:stretch/>
        </p:blipFill>
        <p:spPr>
          <a:xfrm>
            <a:off x="3583173" y="1005487"/>
            <a:ext cx="1959934" cy="3919869"/>
          </a:xfrm>
          <a:prstGeom prst="roundRect">
            <a:avLst>
              <a:gd name="adj" fmla="val 16667"/>
            </a:avLst>
          </a:prstGeom>
          <a:noFill/>
          <a:ln>
            <a:noFill/>
          </a:ln>
        </p:spPr>
      </p:pic>
      <p:sp>
        <p:nvSpPr>
          <p:cNvPr id="730" name="Google Shape;730;p46"/>
          <p:cNvSpPr/>
          <p:nvPr/>
        </p:nvSpPr>
        <p:spPr>
          <a:xfrm>
            <a:off x="3723430" y="1896035"/>
            <a:ext cx="1753487" cy="274049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1"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1"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1"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1"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r>
              <a:rPr lang="en-US" sz="1600" b="1" i="0" u="none" strike="noStrike" cap="none">
                <a:solidFill>
                  <a:schemeClr val="dk1"/>
                </a:solidFill>
                <a:latin typeface="Patrick Hand SC"/>
                <a:ea typeface="Patrick Hand SC"/>
                <a:cs typeface="Patrick Hand SC"/>
                <a:sym typeface="Patrick Hand SC"/>
              </a:rPr>
              <a:t>CUSTOMER SUPPORT</a:t>
            </a:r>
            <a:endParaRPr/>
          </a:p>
          <a:p>
            <a:pPr marL="0" marR="0" lvl="0" indent="-95250" algn="l" rtl="0">
              <a:lnSpc>
                <a:spcPct val="100000"/>
              </a:lnSpc>
              <a:spcBef>
                <a:spcPts val="0"/>
              </a:spcBef>
              <a:spcAft>
                <a:spcPts val="0"/>
              </a:spcAft>
              <a:buClr>
                <a:srgbClr val="000000"/>
              </a:buClr>
              <a:buSzPts val="1500"/>
              <a:buFont typeface="Arial"/>
              <a:buChar char="•"/>
            </a:pPr>
            <a:r>
              <a:rPr lang="en-US" sz="1500" b="0" i="0" u="none" strike="noStrike" cap="none">
                <a:solidFill>
                  <a:schemeClr val="dk1"/>
                </a:solidFill>
                <a:latin typeface="Patrick Hand SC"/>
                <a:ea typeface="Patrick Hand SC"/>
                <a:cs typeface="Patrick Hand SC"/>
                <a:sym typeface="Patrick Hand SC"/>
              </a:rPr>
              <a:t>email us at </a:t>
            </a:r>
            <a:r>
              <a:rPr lang="en-US" sz="1200" b="0" i="0" u="sng" strike="noStrike" cap="none">
                <a:solidFill>
                  <a:schemeClr val="hlink"/>
                </a:solidFill>
                <a:latin typeface="Arial"/>
                <a:ea typeface="Arial"/>
                <a:cs typeface="Arial"/>
                <a:sym typeface="Arial"/>
                <a:hlinkClick r:id="rId4"/>
              </a:rPr>
              <a:t>niveshgram@gmail.com</a:t>
            </a:r>
            <a:endParaRPr sz="1200" b="0" i="0" u="none" strike="noStrike" cap="none">
              <a:solidFill>
                <a:schemeClr val="dk1"/>
              </a:solidFill>
              <a:latin typeface="Arial"/>
              <a:ea typeface="Arial"/>
              <a:cs typeface="Arial"/>
              <a:sym typeface="Arial"/>
            </a:endParaRPr>
          </a:p>
          <a:p>
            <a:pPr marL="0" marR="0" lvl="0" indent="-95250" algn="l" rtl="0">
              <a:lnSpc>
                <a:spcPct val="100000"/>
              </a:lnSpc>
              <a:spcBef>
                <a:spcPts val="0"/>
              </a:spcBef>
              <a:spcAft>
                <a:spcPts val="0"/>
              </a:spcAft>
              <a:buClr>
                <a:srgbClr val="000000"/>
              </a:buClr>
              <a:buSzPts val="1500"/>
              <a:buFont typeface="Arial"/>
              <a:buChar char="•"/>
            </a:pPr>
            <a:r>
              <a:rPr lang="en-US" sz="1500" b="0" i="0" u="none" strike="noStrike" cap="none">
                <a:solidFill>
                  <a:schemeClr val="dk1"/>
                </a:solidFill>
                <a:latin typeface="Patrick Hand SC"/>
                <a:ea typeface="Patrick Hand SC"/>
                <a:cs typeface="Patrick Hand SC"/>
                <a:sym typeface="Patrick Hand SC"/>
              </a:rPr>
              <a:t> toll free no. 1800-225-555</a:t>
            </a:r>
            <a:endParaRPr/>
          </a:p>
          <a:p>
            <a:pPr marL="0" marR="0" lvl="0" indent="-95250" algn="l" rtl="0">
              <a:lnSpc>
                <a:spcPct val="100000"/>
              </a:lnSpc>
              <a:spcBef>
                <a:spcPts val="0"/>
              </a:spcBef>
              <a:spcAft>
                <a:spcPts val="0"/>
              </a:spcAft>
              <a:buClr>
                <a:srgbClr val="000000"/>
              </a:buClr>
              <a:buSzPts val="1500"/>
              <a:buFont typeface="Arial"/>
              <a:buChar char="•"/>
            </a:pPr>
            <a:r>
              <a:rPr lang="en-US" sz="1500" b="0" i="0" u="none" strike="noStrike" cap="none">
                <a:solidFill>
                  <a:schemeClr val="dk1"/>
                </a:solidFill>
                <a:latin typeface="Patrick Hand SC"/>
                <a:ea typeface="Patrick Hand SC"/>
                <a:cs typeface="Patrick Hand SC"/>
                <a:sym typeface="Patrick Hand SC"/>
              </a:rPr>
              <a:t>to talk to our customer relation managers call at</a:t>
            </a:r>
            <a:endParaRPr/>
          </a:p>
          <a:p>
            <a:pPr marL="0" marR="0" lvl="0" indent="0" algn="l" rtl="0">
              <a:lnSpc>
                <a:spcPct val="100000"/>
              </a:lnSpc>
              <a:spcBef>
                <a:spcPts val="0"/>
              </a:spcBef>
              <a:spcAft>
                <a:spcPts val="0"/>
              </a:spcAft>
              <a:buNone/>
            </a:pPr>
            <a:r>
              <a:rPr lang="en-US" sz="1500" b="0" i="0" u="none" strike="noStrike" cap="none">
                <a:solidFill>
                  <a:schemeClr val="dk1"/>
                </a:solidFill>
                <a:latin typeface="Patrick Hand SC"/>
                <a:ea typeface="Patrick Hand SC"/>
                <a:cs typeface="Patrick Hand SC"/>
                <a:sym typeface="Patrick Hand SC"/>
              </a:rPr>
              <a:t>9876501234, 9876512340</a:t>
            </a:r>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2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a:p>
            <a:pPr marL="0" marR="0" lvl="0" indent="0" algn="l" rtl="0">
              <a:lnSpc>
                <a:spcPct val="100000"/>
              </a:lnSpc>
              <a:spcBef>
                <a:spcPts val="0"/>
              </a:spcBef>
              <a:spcAft>
                <a:spcPts val="0"/>
              </a:spcAft>
              <a:buNone/>
            </a:pPr>
            <a:endParaRPr sz="1800" b="0" i="0" u="none" strike="noStrike" cap="none">
              <a:solidFill>
                <a:schemeClr val="dk1"/>
              </a:solidFill>
              <a:latin typeface="Patrick Hand SC"/>
              <a:ea typeface="Patrick Hand SC"/>
              <a:cs typeface="Patrick Hand SC"/>
              <a:sym typeface="Patrick Hand SC"/>
            </a:endParaRPr>
          </a:p>
        </p:txBody>
      </p:sp>
      <p:cxnSp>
        <p:nvCxnSpPr>
          <p:cNvPr id="731" name="Google Shape;731;p46"/>
          <p:cNvCxnSpPr/>
          <p:nvPr/>
        </p:nvCxnSpPr>
        <p:spPr>
          <a:xfrm>
            <a:off x="3776590" y="1849084"/>
            <a:ext cx="1483987"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32" name="Google Shape;732;p46"/>
          <p:cNvCxnSpPr/>
          <p:nvPr/>
        </p:nvCxnSpPr>
        <p:spPr>
          <a:xfrm>
            <a:off x="3785192" y="4479033"/>
            <a:ext cx="1318437"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33" name="Google Shape;733;p46"/>
          <p:cNvCxnSpPr/>
          <p:nvPr/>
        </p:nvCxnSpPr>
        <p:spPr>
          <a:xfrm>
            <a:off x="3781651" y="1609060"/>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34" name="Google Shape;734;p46"/>
          <p:cNvCxnSpPr/>
          <p:nvPr/>
        </p:nvCxnSpPr>
        <p:spPr>
          <a:xfrm>
            <a:off x="3785194" y="1676402"/>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735" name="Google Shape;735;p46"/>
          <p:cNvCxnSpPr/>
          <p:nvPr/>
        </p:nvCxnSpPr>
        <p:spPr>
          <a:xfrm>
            <a:off x="3781656" y="1750829"/>
            <a:ext cx="237456"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736" name="Google Shape;736;p46" descr="200+ Boys Clipart ideas in 2020 | clip art, kids clipart, cute clipart"/>
          <p:cNvPicPr preferRelativeResize="0"/>
          <p:nvPr/>
        </p:nvPicPr>
        <p:blipFill rotWithShape="1">
          <a:blip r:embed="rId5">
            <a:alphaModFix/>
          </a:blip>
          <a:srcRect/>
          <a:stretch/>
        </p:blipFill>
        <p:spPr>
          <a:xfrm flipH="1">
            <a:off x="5134160" y="4189129"/>
            <a:ext cx="280209" cy="580602"/>
          </a:xfrm>
          <a:prstGeom prst="rect">
            <a:avLst/>
          </a:prstGeom>
          <a:noFill/>
          <a:ln>
            <a:noFill/>
          </a:ln>
        </p:spPr>
      </p:pic>
      <p:pic>
        <p:nvPicPr>
          <p:cNvPr id="737" name="Google Shape;737;p46" descr="Settings Icon Images, Stock Photos &amp; Vectors | Shutterstock"/>
          <p:cNvPicPr preferRelativeResize="0"/>
          <p:nvPr/>
        </p:nvPicPr>
        <p:blipFill rotWithShape="1">
          <a:blip r:embed="rId6">
            <a:alphaModFix/>
          </a:blip>
          <a:srcRect l="44563" t="50006" r="31679" b="29263"/>
          <a:stretch/>
        </p:blipFill>
        <p:spPr>
          <a:xfrm>
            <a:off x="5156024" y="1652574"/>
            <a:ext cx="209107" cy="196510"/>
          </a:xfrm>
          <a:prstGeom prst="ellipse">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47"/>
          <p:cNvSpPr txBox="1">
            <a:spLocks noGrp="1"/>
          </p:cNvSpPr>
          <p:nvPr>
            <p:ph type="ctrTitle"/>
          </p:nvPr>
        </p:nvSpPr>
        <p:spPr>
          <a:xfrm>
            <a:off x="1187971" y="1614579"/>
            <a:ext cx="4252500" cy="1159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3600"/>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6"/>
          <p:cNvSpPr txBox="1">
            <a:spLocks noGrp="1"/>
          </p:cNvSpPr>
          <p:nvPr>
            <p:ph type="title"/>
          </p:nvPr>
        </p:nvSpPr>
        <p:spPr>
          <a:xfrm>
            <a:off x="1320025" y="866525"/>
            <a:ext cx="3133500" cy="668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US" sz="2400"/>
              <a:t>Service Description</a:t>
            </a:r>
            <a:endParaRPr/>
          </a:p>
        </p:txBody>
      </p:sp>
      <p:sp>
        <p:nvSpPr>
          <p:cNvPr id="465" name="Google Shape;465;p16"/>
          <p:cNvSpPr txBox="1">
            <a:spLocks noGrp="1"/>
          </p:cNvSpPr>
          <p:nvPr>
            <p:ph type="body" idx="1"/>
          </p:nvPr>
        </p:nvSpPr>
        <p:spPr>
          <a:xfrm>
            <a:off x="1320025" y="1582625"/>
            <a:ext cx="3133500" cy="29553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 Company providing training to avid investors who wants to work in investment markets.</a:t>
            </a:r>
            <a:endParaRPr/>
          </a:p>
          <a:p>
            <a:pPr marL="0" marR="0" lvl="0" indent="0" algn="l" rtl="0">
              <a:lnSpc>
                <a:spcPct val="90000"/>
              </a:lnSpc>
              <a:spcBef>
                <a:spcPts val="1000"/>
              </a:spcBef>
              <a:spcAft>
                <a:spcPts val="0"/>
              </a:spcAft>
              <a:buClr>
                <a:srgbClr val="434343"/>
              </a:buClr>
              <a:buSzPts val="1600"/>
              <a:buNone/>
            </a:pPr>
            <a:endParaRPr sz="16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Providing user friendly platform for investing (website , App).</a:t>
            </a:r>
            <a:endParaRPr/>
          </a:p>
          <a:p>
            <a:pPr marL="228600" marR="0" lvl="0" indent="-127000" algn="l" rtl="0">
              <a:lnSpc>
                <a:spcPct val="90000"/>
              </a:lnSpc>
              <a:spcBef>
                <a:spcPts val="1000"/>
              </a:spcBef>
              <a:spcAft>
                <a:spcPts val="0"/>
              </a:spcAft>
              <a:buClr>
                <a:srgbClr val="434343"/>
              </a:buClr>
              <a:buSzPts val="1600"/>
              <a:buFont typeface="Arial"/>
              <a:buNone/>
            </a:pPr>
            <a:endParaRPr sz="16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Providing Credit Facility.</a:t>
            </a:r>
            <a:endParaRPr sz="1600" b="0" i="0" u="none" strike="noStrike" cap="none">
              <a:solidFill>
                <a:srgbClr val="000000"/>
              </a:solidFill>
              <a:latin typeface="Arial"/>
              <a:ea typeface="Arial"/>
              <a:cs typeface="Arial"/>
              <a:sym typeface="Arial"/>
            </a:endParaRPr>
          </a:p>
          <a:p>
            <a:pPr marL="457200" lvl="0" indent="-228600" algn="l" rtl="0">
              <a:lnSpc>
                <a:spcPct val="100000"/>
              </a:lnSpc>
              <a:spcBef>
                <a:spcPts val="600"/>
              </a:spcBef>
              <a:spcAft>
                <a:spcPts val="0"/>
              </a:spcAft>
              <a:buSzPts val="1800"/>
              <a:buNone/>
            </a:pPr>
            <a:endParaRPr sz="1600">
              <a:latin typeface="Arial"/>
              <a:ea typeface="Arial"/>
              <a:cs typeface="Arial"/>
              <a:sym typeface="Arial"/>
            </a:endParaRPr>
          </a:p>
        </p:txBody>
      </p:sp>
      <p:sp>
        <p:nvSpPr>
          <p:cNvPr id="466" name="Google Shape;466;p16"/>
          <p:cNvSpPr txBox="1">
            <a:spLocks noGrp="1"/>
          </p:cNvSpPr>
          <p:nvPr>
            <p:ph type="body" idx="2"/>
          </p:nvPr>
        </p:nvSpPr>
        <p:spPr>
          <a:xfrm>
            <a:off x="4642177" y="1672566"/>
            <a:ext cx="3133500" cy="2955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Trustworthy Platform to invest in.</a:t>
            </a:r>
            <a:endParaRPr/>
          </a:p>
          <a:p>
            <a:pPr marL="0" lvl="0" indent="0" algn="l" rtl="0">
              <a:lnSpc>
                <a:spcPct val="100000"/>
              </a:lnSpc>
              <a:spcBef>
                <a:spcPts val="0"/>
              </a:spcBef>
              <a:spcAft>
                <a:spcPts val="0"/>
              </a:spcAft>
              <a:buClr>
                <a:srgbClr val="434343"/>
              </a:buClr>
              <a:buSzPts val="1600"/>
              <a:buNone/>
            </a:pPr>
            <a:endParaRPr sz="1600" b="0" i="0" u="none" strike="noStrike" cap="none">
              <a:solidFill>
                <a:srgbClr val="000000"/>
              </a:solidFill>
              <a:latin typeface="Arial"/>
              <a:ea typeface="Arial"/>
              <a:cs typeface="Arial"/>
              <a:sym typeface="Arial"/>
            </a:endParaRPr>
          </a:p>
          <a:p>
            <a:pPr marL="34290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Features like emi , credit facility for investing.</a:t>
            </a:r>
            <a:endParaRPr/>
          </a:p>
          <a:p>
            <a:pPr marL="0" lvl="0" indent="0" algn="l" rtl="0">
              <a:lnSpc>
                <a:spcPct val="100000"/>
              </a:lnSpc>
              <a:spcBef>
                <a:spcPts val="0"/>
              </a:spcBef>
              <a:spcAft>
                <a:spcPts val="0"/>
              </a:spcAft>
              <a:buClr>
                <a:srgbClr val="434343"/>
              </a:buClr>
              <a:buSzPts val="1600"/>
              <a:buNone/>
            </a:pPr>
            <a:endParaRPr sz="1600" b="0" i="0" u="none" strike="noStrike" cap="none">
              <a:solidFill>
                <a:srgbClr val="000000"/>
              </a:solidFill>
              <a:latin typeface="Arial"/>
              <a:ea typeface="Arial"/>
              <a:cs typeface="Arial"/>
              <a:sym typeface="Arial"/>
            </a:endParaRPr>
          </a:p>
          <a:p>
            <a:pPr marL="114300" lvl="0" indent="0" algn="l" rtl="0">
              <a:lnSpc>
                <a:spcPct val="100000"/>
              </a:lnSpc>
              <a:spcBef>
                <a:spcPts val="600"/>
              </a:spcBef>
              <a:spcAft>
                <a:spcPts val="0"/>
              </a:spcAft>
              <a:buSzPts val="1800"/>
              <a:buNone/>
            </a:pPr>
            <a:endParaRPr>
              <a:latin typeface="Arial"/>
              <a:ea typeface="Arial"/>
              <a:cs typeface="Arial"/>
              <a:sym typeface="Arial"/>
            </a:endParaRPr>
          </a:p>
        </p:txBody>
      </p:sp>
      <p:sp>
        <p:nvSpPr>
          <p:cNvPr id="467" name="Google Shape;467;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4</a:t>
            </a:fld>
            <a:endParaRPr/>
          </a:p>
        </p:txBody>
      </p:sp>
      <p:sp>
        <p:nvSpPr>
          <p:cNvPr id="468" name="Google Shape;468;p16"/>
          <p:cNvSpPr txBox="1"/>
          <p:nvPr/>
        </p:nvSpPr>
        <p:spPr>
          <a:xfrm>
            <a:off x="4690477" y="866525"/>
            <a:ext cx="3133500" cy="668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2400"/>
              <a:buFont typeface="Montserrat"/>
              <a:buNone/>
            </a:pPr>
            <a:r>
              <a:rPr lang="en-US" sz="2400" b="1" i="0" u="none" strike="noStrike" cap="none">
                <a:solidFill>
                  <a:schemeClr val="dk1"/>
                </a:solidFill>
                <a:latin typeface="Montserrat"/>
                <a:ea typeface="Montserrat"/>
                <a:cs typeface="Montserrat"/>
                <a:sym typeface="Montserrat"/>
              </a:rPr>
              <a:t>Intellectual  Benefits</a:t>
            </a:r>
            <a:endParaRPr sz="24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7"/>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US" sz="2400" b="1"/>
              <a:t>Market and product positioning</a:t>
            </a:r>
            <a:endParaRPr sz="2400"/>
          </a:p>
        </p:txBody>
      </p:sp>
      <p:sp>
        <p:nvSpPr>
          <p:cNvPr id="474" name="Google Shape;474;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
        <p:nvSpPr>
          <p:cNvPr id="475" name="Google Shape;475;p17"/>
          <p:cNvSpPr txBox="1"/>
          <p:nvPr/>
        </p:nvSpPr>
        <p:spPr>
          <a:xfrm>
            <a:off x="116281" y="696300"/>
            <a:ext cx="9144000"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Tagret customer and market size and future projections of market:</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People in tier 2 3 and 4 cities.</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People in rural areas. </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Who do not have that many sources of regular income and hence want to earn through investing activities once they are provided literacy in that area.</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Market size can be huge as around 70% as of India’s population lives in rural areas, tier 2, 3  4 cities and rural areas as well.</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Market may grow only slowly and steadily as people in these areas do not have that much knowledge about investment and they may initially be hesitant to invest their limited savings if at all. However once they are educated in this area they may gradually gain confidence and may be willing to invest and seek it as one suitable source of income.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
        <p:nvSpPr>
          <p:cNvPr id="481" name="Google Shape;481;p18"/>
          <p:cNvSpPr txBox="1"/>
          <p:nvPr/>
        </p:nvSpPr>
        <p:spPr>
          <a:xfrm>
            <a:off x="217357" y="571611"/>
            <a:ext cx="8926643"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Go to market strategy and market potential:</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We would invite applications from young educated people in these cities and rural areas who maybe working outside but belong to these areas and have contacts here. Basic graduation degree would be the criteria for selection.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Will be offering free trainings to them on investment domain.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Will Provide them bonus along with fixed salaries for bringing each new investor to invest through the online investment platform developed by us.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Initially the market potential seems to be low as the target customers are not having knowledge regarding the same but in the long run the potential of our business idea is huge</a:t>
            </a:r>
            <a:r>
              <a:rPr lang="en-US" sz="16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7</a:t>
            </a:fld>
            <a:endParaRPr/>
          </a:p>
        </p:txBody>
      </p:sp>
      <p:sp>
        <p:nvSpPr>
          <p:cNvPr id="487" name="Google Shape;487;p19"/>
          <p:cNvSpPr txBox="1">
            <a:spLocks noGrp="1"/>
          </p:cNvSpPr>
          <p:nvPr>
            <p:ph type="title" idx="4294967295"/>
          </p:nvPr>
        </p:nvSpPr>
        <p:spPr>
          <a:xfrm>
            <a:off x="821363" y="456666"/>
            <a:ext cx="6456362" cy="66833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2400"/>
              <a:buFont typeface="Montserrat"/>
              <a:buNone/>
            </a:pPr>
            <a:r>
              <a:rPr lang="en-US">
                <a:solidFill>
                  <a:schemeClr val="dk1"/>
                </a:solidFill>
                <a:latin typeface="Montserrat"/>
                <a:ea typeface="Montserrat"/>
                <a:cs typeface="Montserrat"/>
                <a:sym typeface="Montserrat"/>
              </a:rPr>
              <a:t>Industry and Ecosystem Positioning</a:t>
            </a:r>
            <a:br>
              <a:rPr lang="en-US">
                <a:solidFill>
                  <a:schemeClr val="dk1"/>
                </a:solidFill>
                <a:latin typeface="Montserrat"/>
                <a:ea typeface="Montserrat"/>
                <a:cs typeface="Montserrat"/>
                <a:sym typeface="Montserrat"/>
              </a:rPr>
            </a:br>
            <a:endParaRPr>
              <a:solidFill>
                <a:schemeClr val="dk1"/>
              </a:solidFill>
              <a:latin typeface="Montserrat"/>
              <a:ea typeface="Montserrat"/>
              <a:cs typeface="Montserrat"/>
              <a:sym typeface="Montserrat"/>
            </a:endParaRPr>
          </a:p>
        </p:txBody>
      </p:sp>
      <p:sp>
        <p:nvSpPr>
          <p:cNvPr id="488" name="Google Shape;488;p19"/>
          <p:cNvSpPr txBox="1">
            <a:spLocks noGrp="1"/>
          </p:cNvSpPr>
          <p:nvPr>
            <p:ph type="body" idx="4294967295"/>
          </p:nvPr>
        </p:nvSpPr>
        <p:spPr>
          <a:xfrm>
            <a:off x="0" y="840048"/>
            <a:ext cx="6454775" cy="569912"/>
          </a:xfrm>
          <a:prstGeom prst="rect">
            <a:avLst/>
          </a:prstGeom>
          <a:noFill/>
          <a:ln>
            <a:noFill/>
          </a:ln>
        </p:spPr>
        <p:txBody>
          <a:bodyPr spcFirstLastPara="1" wrap="square" lIns="91425" tIns="91425" rIns="91425" bIns="91425" anchor="t" anchorCtr="0">
            <a:spAutoFit/>
          </a:bodyPr>
          <a:lstStyle/>
          <a:p>
            <a:pPr marL="457200" lvl="0" indent="-368300" algn="l" rtl="0">
              <a:lnSpc>
                <a:spcPct val="100000"/>
              </a:lnSpc>
              <a:spcBef>
                <a:spcPts val="600"/>
              </a:spcBef>
              <a:spcAft>
                <a:spcPts val="0"/>
              </a:spcAft>
              <a:buClr>
                <a:schemeClr val="accent5"/>
              </a:buClr>
              <a:buSzPts val="2200"/>
              <a:buFont typeface="Montserrat Light"/>
              <a:buChar char="◂"/>
            </a:pPr>
            <a:r>
              <a:rPr lang="en-US" sz="2000" b="1"/>
              <a:t>Industry trends</a:t>
            </a:r>
            <a:endParaRPr/>
          </a:p>
        </p:txBody>
      </p:sp>
      <p:sp>
        <p:nvSpPr>
          <p:cNvPr id="489" name="Google Shape;489;p19"/>
          <p:cNvSpPr txBox="1"/>
          <p:nvPr/>
        </p:nvSpPr>
        <p:spPr>
          <a:xfrm>
            <a:off x="174261" y="1767803"/>
            <a:ext cx="6280514" cy="22467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Businesses recovering from the downfall brought in by covid.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More Indians recognizing the compounding of returns from capital market investments.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Changing perspectives regarding wealth management.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Democratization of asset classes and financial knowledge.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Increasing regulations in wealth management industry.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US" sz="2800">
                <a:solidFill>
                  <a:schemeClr val="dk1"/>
                </a:solidFill>
                <a:latin typeface="Montserrat"/>
                <a:ea typeface="Montserrat"/>
                <a:cs typeface="Montserrat"/>
                <a:sym typeface="Montserrat"/>
              </a:rPr>
              <a:t>Industry and Ecosystem Positioning</a:t>
            </a:r>
            <a:endParaRPr sz="2800"/>
          </a:p>
        </p:txBody>
      </p:sp>
      <p:sp>
        <p:nvSpPr>
          <p:cNvPr id="495" name="Google Shape;495;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sp>
        <p:nvSpPr>
          <p:cNvPr id="496" name="Google Shape;496;p20"/>
          <p:cNvSpPr txBox="1">
            <a:spLocks noGrp="1"/>
          </p:cNvSpPr>
          <p:nvPr>
            <p:ph type="body" idx="4294967295"/>
          </p:nvPr>
        </p:nvSpPr>
        <p:spPr>
          <a:xfrm>
            <a:off x="1094282" y="801844"/>
            <a:ext cx="3133725" cy="3379787"/>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ts val="600"/>
              </a:spcBef>
              <a:spcAft>
                <a:spcPts val="0"/>
              </a:spcAft>
              <a:buSzPts val="2200"/>
              <a:buNone/>
            </a:pPr>
            <a:r>
              <a:rPr lang="en-US" sz="1600" b="1">
                <a:solidFill>
                  <a:schemeClr val="dk1"/>
                </a:solidFill>
                <a:latin typeface="Arial"/>
                <a:ea typeface="Arial"/>
                <a:cs typeface="Arial"/>
                <a:sym typeface="Arial"/>
              </a:rPr>
              <a:t>Major players</a:t>
            </a:r>
            <a:endParaRPr/>
          </a:p>
          <a:p>
            <a:pPr marL="285750" lvl="0" indent="-285750" algn="l" rtl="0">
              <a:lnSpc>
                <a:spcPct val="100000"/>
              </a:lnSpc>
              <a:spcBef>
                <a:spcPts val="600"/>
              </a:spcBef>
              <a:spcAft>
                <a:spcPts val="0"/>
              </a:spcAft>
              <a:buSzPts val="2200"/>
              <a:buFont typeface="Arial"/>
              <a:buChar char="•"/>
            </a:pPr>
            <a:r>
              <a:rPr lang="en-US" sz="1200" b="0" i="0">
                <a:solidFill>
                  <a:schemeClr val="dk1"/>
                </a:solidFill>
                <a:latin typeface="Arial"/>
                <a:ea typeface="Arial"/>
                <a:cs typeface="Arial"/>
                <a:sym typeface="Arial"/>
              </a:rPr>
              <a:t>Centrum Wealth Management </a:t>
            </a:r>
            <a:endParaRPr/>
          </a:p>
          <a:p>
            <a:pPr marL="285750" lvl="0" indent="-285750" algn="l" rtl="0">
              <a:lnSpc>
                <a:spcPct val="100000"/>
              </a:lnSpc>
              <a:spcBef>
                <a:spcPts val="600"/>
              </a:spcBef>
              <a:spcAft>
                <a:spcPts val="0"/>
              </a:spcAft>
              <a:buSzPts val="2200"/>
              <a:buFont typeface="Arial"/>
              <a:buChar char="•"/>
            </a:pPr>
            <a:r>
              <a:rPr lang="en-US" sz="1200" b="0" i="0">
                <a:solidFill>
                  <a:schemeClr val="dk1"/>
                </a:solidFill>
                <a:latin typeface="Arial"/>
                <a:ea typeface="Arial"/>
                <a:cs typeface="Arial"/>
                <a:sym typeface="Arial"/>
              </a:rPr>
              <a:t>Bajaj Capital Limited</a:t>
            </a:r>
            <a:endParaRPr/>
          </a:p>
          <a:p>
            <a:pPr marL="285750" lvl="0" indent="-285750" algn="l" rtl="0">
              <a:lnSpc>
                <a:spcPct val="100000"/>
              </a:lnSpc>
              <a:spcBef>
                <a:spcPts val="600"/>
              </a:spcBef>
              <a:spcAft>
                <a:spcPts val="0"/>
              </a:spcAft>
              <a:buSzPts val="2200"/>
              <a:buFont typeface="Arial"/>
              <a:buChar char="•"/>
            </a:pPr>
            <a:r>
              <a:rPr lang="en-US" sz="1200" b="0" i="0">
                <a:solidFill>
                  <a:schemeClr val="dk1"/>
                </a:solidFill>
                <a:latin typeface="Arial"/>
                <a:ea typeface="Arial"/>
                <a:cs typeface="Arial"/>
                <a:sym typeface="Arial"/>
              </a:rPr>
              <a:t>Motilal Oswal Wealth Management Limited</a:t>
            </a:r>
            <a:endParaRPr/>
          </a:p>
          <a:p>
            <a:pPr marL="285750" lvl="0" indent="-285750" algn="l" rtl="0">
              <a:lnSpc>
                <a:spcPct val="100000"/>
              </a:lnSpc>
              <a:spcBef>
                <a:spcPts val="600"/>
              </a:spcBef>
              <a:spcAft>
                <a:spcPts val="0"/>
              </a:spcAft>
              <a:buSzPts val="2200"/>
              <a:buFont typeface="Arial"/>
              <a:buChar char="•"/>
            </a:pPr>
            <a:r>
              <a:rPr lang="en-US" sz="1200" b="0" i="0">
                <a:solidFill>
                  <a:schemeClr val="dk1"/>
                </a:solidFill>
                <a:latin typeface="Arial"/>
                <a:ea typeface="Arial"/>
                <a:cs typeface="Arial"/>
                <a:sym typeface="Arial"/>
              </a:rPr>
              <a:t>Anandrathi Wealth Services Limited</a:t>
            </a:r>
            <a:endParaRPr/>
          </a:p>
          <a:p>
            <a:pPr marL="285750" lvl="0" indent="-285750" algn="l" rtl="0">
              <a:lnSpc>
                <a:spcPct val="100000"/>
              </a:lnSpc>
              <a:spcBef>
                <a:spcPts val="600"/>
              </a:spcBef>
              <a:spcAft>
                <a:spcPts val="0"/>
              </a:spcAft>
              <a:buSzPts val="2200"/>
              <a:buFont typeface="Arial"/>
              <a:buChar char="•"/>
            </a:pPr>
            <a:r>
              <a:rPr lang="en-US" sz="1200" b="0" i="0">
                <a:solidFill>
                  <a:schemeClr val="dk1"/>
                </a:solidFill>
                <a:latin typeface="Arial"/>
                <a:ea typeface="Arial"/>
                <a:cs typeface="Arial"/>
                <a:sym typeface="Arial"/>
              </a:rPr>
              <a:t>Karvy Private Wealth</a:t>
            </a:r>
            <a:endParaRPr/>
          </a:p>
          <a:p>
            <a:pPr marL="285750" lvl="0" indent="-285750" algn="l" rtl="0">
              <a:lnSpc>
                <a:spcPct val="100000"/>
              </a:lnSpc>
              <a:spcBef>
                <a:spcPts val="600"/>
              </a:spcBef>
              <a:spcAft>
                <a:spcPts val="0"/>
              </a:spcAft>
              <a:buSzPts val="2200"/>
              <a:buFont typeface="Arial"/>
              <a:buChar char="•"/>
            </a:pPr>
            <a:r>
              <a:rPr lang="en-US" sz="1200" b="0" i="0">
                <a:solidFill>
                  <a:schemeClr val="dk1"/>
                </a:solidFill>
                <a:latin typeface="Arial"/>
                <a:ea typeface="Arial"/>
                <a:cs typeface="Arial"/>
                <a:sym typeface="Arial"/>
              </a:rPr>
              <a:t>Sanctum Wealth Management Private Limited</a:t>
            </a:r>
            <a:endParaRPr/>
          </a:p>
          <a:p>
            <a:pPr marL="285750" lvl="0" indent="-285750" algn="l" rtl="0">
              <a:lnSpc>
                <a:spcPct val="100000"/>
              </a:lnSpc>
              <a:spcBef>
                <a:spcPts val="600"/>
              </a:spcBef>
              <a:spcAft>
                <a:spcPts val="0"/>
              </a:spcAft>
              <a:buSzPts val="2200"/>
              <a:buFont typeface="Arial"/>
              <a:buChar char="•"/>
            </a:pPr>
            <a:r>
              <a:rPr lang="en-US" sz="1200" b="0" i="0">
                <a:solidFill>
                  <a:schemeClr val="dk1"/>
                </a:solidFill>
                <a:latin typeface="Arial"/>
                <a:ea typeface="Arial"/>
                <a:cs typeface="Arial"/>
                <a:sym typeface="Arial"/>
              </a:rPr>
              <a:t>Waterfield Advisors Private Limited</a:t>
            </a:r>
            <a:endParaRPr/>
          </a:p>
          <a:p>
            <a:pPr marL="285750" lvl="0" indent="-285750" algn="l" rtl="0">
              <a:lnSpc>
                <a:spcPct val="100000"/>
              </a:lnSpc>
              <a:spcBef>
                <a:spcPts val="600"/>
              </a:spcBef>
              <a:spcAft>
                <a:spcPts val="0"/>
              </a:spcAft>
              <a:buSzPts val="2200"/>
              <a:buFont typeface="Arial"/>
              <a:buChar char="•"/>
            </a:pPr>
            <a:r>
              <a:rPr lang="en-US" sz="1200" b="0" i="0">
                <a:solidFill>
                  <a:schemeClr val="dk1"/>
                </a:solidFill>
                <a:latin typeface="Arial"/>
                <a:ea typeface="Arial"/>
                <a:cs typeface="Arial"/>
                <a:sym typeface="Arial"/>
              </a:rPr>
              <a:t>Edelweiss Asset Management Limited</a:t>
            </a:r>
            <a:endParaRPr/>
          </a:p>
          <a:p>
            <a:pPr marL="285750" lvl="0" indent="-285750" algn="l" rtl="0">
              <a:lnSpc>
                <a:spcPct val="100000"/>
              </a:lnSpc>
              <a:spcBef>
                <a:spcPts val="600"/>
              </a:spcBef>
              <a:spcAft>
                <a:spcPts val="0"/>
              </a:spcAft>
              <a:buSzPts val="2200"/>
              <a:buFont typeface="Arial"/>
              <a:buChar char="•"/>
            </a:pPr>
            <a:r>
              <a:rPr lang="en-US" sz="1200" b="0" i="0">
                <a:solidFill>
                  <a:schemeClr val="dk1"/>
                </a:solidFill>
                <a:latin typeface="Arial"/>
                <a:ea typeface="Arial"/>
                <a:cs typeface="Arial"/>
                <a:sym typeface="Arial"/>
              </a:rPr>
              <a:t>Alpha Capital</a:t>
            </a:r>
            <a:endParaRPr sz="1200">
              <a:solidFill>
                <a:schemeClr val="dk1"/>
              </a:solidFill>
              <a:latin typeface="Arial"/>
              <a:ea typeface="Arial"/>
              <a:cs typeface="Arial"/>
              <a:sym typeface="Arial"/>
            </a:endParaRPr>
          </a:p>
          <a:p>
            <a:pPr marL="457200" lvl="0" indent="-228600" algn="l" rtl="0">
              <a:lnSpc>
                <a:spcPct val="100000"/>
              </a:lnSpc>
              <a:spcBef>
                <a:spcPts val="600"/>
              </a:spcBef>
              <a:spcAft>
                <a:spcPts val="0"/>
              </a:spcAft>
              <a:buClr>
                <a:schemeClr val="accent5"/>
              </a:buClr>
              <a:buSzPts val="2200"/>
              <a:buFont typeface="Montserrat Light"/>
              <a:buNone/>
            </a:pPr>
            <a:endParaRPr/>
          </a:p>
          <a:p>
            <a:pPr marL="114300" lvl="0" indent="0" algn="l" rtl="0">
              <a:lnSpc>
                <a:spcPct val="100000"/>
              </a:lnSpc>
              <a:spcBef>
                <a:spcPts val="600"/>
              </a:spcBef>
              <a:spcAft>
                <a:spcPts val="0"/>
              </a:spcAft>
              <a:buSzPts val="2200"/>
              <a:buNone/>
            </a:pPr>
            <a:endParaRPr/>
          </a:p>
        </p:txBody>
      </p:sp>
      <p:sp>
        <p:nvSpPr>
          <p:cNvPr id="497" name="Google Shape;497;p20"/>
          <p:cNvSpPr txBox="1">
            <a:spLocks noGrp="1"/>
          </p:cNvSpPr>
          <p:nvPr>
            <p:ph type="body" idx="4294967295"/>
          </p:nvPr>
        </p:nvSpPr>
        <p:spPr>
          <a:xfrm>
            <a:off x="4915993" y="801844"/>
            <a:ext cx="3133725" cy="2955925"/>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ts val="600"/>
              </a:spcBef>
              <a:spcAft>
                <a:spcPts val="0"/>
              </a:spcAft>
              <a:buSzPts val="2200"/>
              <a:buNone/>
            </a:pPr>
            <a:r>
              <a:rPr lang="en-US" sz="1600" b="1">
                <a:solidFill>
                  <a:schemeClr val="dk1"/>
                </a:solidFill>
                <a:latin typeface="Arial"/>
                <a:ea typeface="Arial"/>
                <a:cs typeface="Arial"/>
                <a:sym typeface="Arial"/>
              </a:rPr>
              <a:t>Key Suppliers</a:t>
            </a:r>
            <a:endParaRPr/>
          </a:p>
          <a:p>
            <a:pPr marL="457200" lvl="0" indent="-36830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The key suppliers are the agents selected from each locality and trained by the company in Financial products, marketing and customer engagement</a:t>
            </a:r>
            <a:endParaRPr sz="1200">
              <a:solidFill>
                <a:schemeClr val="dk1"/>
              </a:solidFill>
              <a:latin typeface="Arial"/>
              <a:ea typeface="Arial"/>
              <a:cs typeface="Arial"/>
              <a:sym typeface="Arial"/>
            </a:endParaRPr>
          </a:p>
          <a:p>
            <a:pPr marL="285750" lvl="0" indent="-146050" algn="l" rtl="0">
              <a:lnSpc>
                <a:spcPct val="100000"/>
              </a:lnSpc>
              <a:spcBef>
                <a:spcPts val="600"/>
              </a:spcBef>
              <a:spcAft>
                <a:spcPts val="0"/>
              </a:spcAft>
              <a:buSzPts val="2200"/>
              <a:buFont typeface="Arial"/>
              <a:buNone/>
            </a:pPr>
            <a:endParaRPr sz="1200"/>
          </a:p>
          <a:p>
            <a:pPr marL="285750" lvl="0" indent="-146050" algn="l" rtl="0">
              <a:lnSpc>
                <a:spcPct val="100000"/>
              </a:lnSpc>
              <a:spcBef>
                <a:spcPts val="600"/>
              </a:spcBef>
              <a:spcAft>
                <a:spcPts val="0"/>
              </a:spcAft>
              <a:buSzPts val="2200"/>
              <a:buFont typeface="Arial"/>
              <a:buNone/>
            </a:pPr>
            <a:endParaRPr sz="1200"/>
          </a:p>
          <a:p>
            <a:pPr marL="457200" lvl="0" indent="-228600" algn="l" rtl="0">
              <a:lnSpc>
                <a:spcPct val="100000"/>
              </a:lnSpc>
              <a:spcBef>
                <a:spcPts val="600"/>
              </a:spcBef>
              <a:spcAft>
                <a:spcPts val="0"/>
              </a:spcAft>
              <a:buClr>
                <a:schemeClr val="accent5"/>
              </a:buClr>
              <a:buSzPts val="2200"/>
              <a:buFont typeface="Montserrat Light"/>
              <a:buNone/>
            </a:pPr>
            <a:endParaRPr sz="12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1"/>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en-US" sz="2800">
                <a:solidFill>
                  <a:schemeClr val="dk1"/>
                </a:solidFill>
                <a:latin typeface="Montserrat"/>
                <a:ea typeface="Montserrat"/>
                <a:cs typeface="Montserrat"/>
                <a:sym typeface="Montserrat"/>
              </a:rPr>
              <a:t>Industry and Ecosystem Positioning</a:t>
            </a:r>
            <a:endParaRPr sz="2800"/>
          </a:p>
        </p:txBody>
      </p:sp>
      <p:sp>
        <p:nvSpPr>
          <p:cNvPr id="503" name="Google Shape;503;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sp>
        <p:nvSpPr>
          <p:cNvPr id="504" name="Google Shape;504;p21"/>
          <p:cNvSpPr txBox="1">
            <a:spLocks noGrp="1"/>
          </p:cNvSpPr>
          <p:nvPr>
            <p:ph type="body" idx="4294967295"/>
          </p:nvPr>
        </p:nvSpPr>
        <p:spPr>
          <a:xfrm>
            <a:off x="846944" y="893922"/>
            <a:ext cx="3132138" cy="2955925"/>
          </a:xfrm>
          <a:prstGeom prst="rect">
            <a:avLst/>
          </a:prstGeom>
          <a:noFill/>
          <a:ln>
            <a:noFill/>
          </a:ln>
        </p:spPr>
        <p:txBody>
          <a:bodyPr spcFirstLastPara="1" wrap="square" lIns="91425" tIns="91425" rIns="91425" bIns="91425" anchor="t" anchorCtr="0">
            <a:noAutofit/>
          </a:bodyPr>
          <a:lstStyle/>
          <a:p>
            <a:pPr marL="114300" lvl="0" indent="0" algn="ctr" rtl="0">
              <a:lnSpc>
                <a:spcPct val="100000"/>
              </a:lnSpc>
              <a:spcBef>
                <a:spcPts val="600"/>
              </a:spcBef>
              <a:spcAft>
                <a:spcPts val="0"/>
              </a:spcAft>
              <a:buSzPts val="2200"/>
              <a:buNone/>
            </a:pPr>
            <a:r>
              <a:rPr lang="en-US" sz="1400" b="1">
                <a:solidFill>
                  <a:schemeClr val="dk1"/>
                </a:solidFill>
                <a:latin typeface="Arial"/>
                <a:ea typeface="Arial"/>
                <a:cs typeface="Arial"/>
                <a:sym typeface="Arial"/>
              </a:rPr>
              <a:t>Existing connections of the founders</a:t>
            </a:r>
            <a:endParaRPr/>
          </a:p>
          <a:p>
            <a:pPr marL="457200" lvl="0" indent="-36830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All eight founders come from different parts of the company, graduated in different streams from different institutes currently pursuing MBA and hence bring a diverse range of –</a:t>
            </a:r>
            <a:endParaRPr/>
          </a:p>
          <a:p>
            <a:pPr marL="457200" lvl="0" indent="-36830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Network of colleagues, friends and family(The business model is dependant on reaching out to maximum people)</a:t>
            </a:r>
            <a:endParaRPr/>
          </a:p>
          <a:p>
            <a:pPr marL="457200" lvl="0" indent="-36830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 Knowledge and Experience</a:t>
            </a:r>
            <a:endParaRPr/>
          </a:p>
          <a:p>
            <a:pPr marL="457200" lvl="0" indent="-36830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Perspectives</a:t>
            </a:r>
            <a:endParaRPr sz="1200">
              <a:solidFill>
                <a:schemeClr val="dk1"/>
              </a:solidFill>
              <a:latin typeface="Arial"/>
              <a:ea typeface="Arial"/>
              <a:cs typeface="Arial"/>
              <a:sym typeface="Arial"/>
            </a:endParaRPr>
          </a:p>
          <a:p>
            <a:pPr marL="114300" lvl="0" indent="0" algn="l" rtl="0">
              <a:lnSpc>
                <a:spcPct val="100000"/>
              </a:lnSpc>
              <a:spcBef>
                <a:spcPts val="600"/>
              </a:spcBef>
              <a:spcAft>
                <a:spcPts val="0"/>
              </a:spcAft>
              <a:buSzPts val="2200"/>
              <a:buNone/>
            </a:pPr>
            <a:endParaRPr/>
          </a:p>
        </p:txBody>
      </p:sp>
      <p:sp>
        <p:nvSpPr>
          <p:cNvPr id="505" name="Google Shape;505;p21"/>
          <p:cNvSpPr txBox="1">
            <a:spLocks noGrp="1"/>
          </p:cNvSpPr>
          <p:nvPr>
            <p:ph type="body" idx="4294967295"/>
          </p:nvPr>
        </p:nvSpPr>
        <p:spPr>
          <a:xfrm>
            <a:off x="5268262" y="983131"/>
            <a:ext cx="3133725" cy="29559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1">
                <a:solidFill>
                  <a:schemeClr val="dk1"/>
                </a:solidFill>
                <a:latin typeface="Arial"/>
                <a:ea typeface="Arial"/>
                <a:cs typeface="Arial"/>
                <a:sym typeface="Arial"/>
              </a:rPr>
              <a:t>Connections to be established</a:t>
            </a:r>
            <a:endParaRPr/>
          </a:p>
          <a:p>
            <a:pPr marL="285750" lvl="0" indent="-28575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Investors for the initial capital required</a:t>
            </a:r>
            <a:endParaRPr/>
          </a:p>
          <a:p>
            <a:pPr marL="285750" lvl="0" indent="-28575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The agents to manage  each locality</a:t>
            </a:r>
            <a:endParaRPr/>
          </a:p>
          <a:p>
            <a:pPr marL="285750" lvl="0" indent="-28575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Legal professional to ensure legal compliances required by the company</a:t>
            </a:r>
            <a:endParaRPr/>
          </a:p>
          <a:p>
            <a:pPr marL="285750" lvl="0" indent="-28575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Regulators</a:t>
            </a:r>
            <a:endParaRPr/>
          </a:p>
          <a:p>
            <a:pPr marL="285750" lvl="0" indent="-28575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Wealth Management Industry experts</a:t>
            </a:r>
            <a:endParaRPr/>
          </a:p>
          <a:p>
            <a:pPr marL="285750" lvl="0" indent="-285750" algn="l" rtl="0">
              <a:lnSpc>
                <a:spcPct val="100000"/>
              </a:lnSpc>
              <a:spcBef>
                <a:spcPts val="600"/>
              </a:spcBef>
              <a:spcAft>
                <a:spcPts val="0"/>
              </a:spcAft>
              <a:buSzPts val="2200"/>
              <a:buFont typeface="Arial"/>
              <a:buChar char="•"/>
            </a:pPr>
            <a:r>
              <a:rPr lang="en-US" sz="1200">
                <a:solidFill>
                  <a:schemeClr val="dk1"/>
                </a:solidFill>
                <a:latin typeface="Arial"/>
                <a:ea typeface="Arial"/>
                <a:cs typeface="Arial"/>
                <a:sym typeface="Arial"/>
              </a:rPr>
              <a:t>Rural development experts and government officials etc</a:t>
            </a:r>
            <a:endParaRPr sz="1200" b="1" i="0" u="none" strike="noStrike" cap="none">
              <a:solidFill>
                <a:schemeClr val="dk1"/>
              </a:solidFill>
              <a:latin typeface="Arial"/>
              <a:ea typeface="Arial"/>
              <a:cs typeface="Arial"/>
              <a:sym typeface="Arial"/>
            </a:endParaRPr>
          </a:p>
          <a:p>
            <a:pPr marL="457200" lvl="0" indent="-228600" algn="l" rtl="0">
              <a:lnSpc>
                <a:spcPct val="100000"/>
              </a:lnSpc>
              <a:spcBef>
                <a:spcPts val="600"/>
              </a:spcBef>
              <a:spcAft>
                <a:spcPts val="0"/>
              </a:spcAft>
              <a:buClr>
                <a:schemeClr val="accent5"/>
              </a:buClr>
              <a:buSzPts val="2200"/>
              <a:buFont typeface="Montserrat Light"/>
              <a:buNone/>
            </a:pPr>
            <a:endParaRPr/>
          </a:p>
        </p:txBody>
      </p:sp>
    </p:spTree>
  </p:cSld>
  <p:clrMapOvr>
    <a:masterClrMapping/>
  </p:clrMapOvr>
</p:sld>
</file>

<file path=ppt/theme/theme1.xml><?xml version="1.0" encoding="utf-8"?>
<a:theme xmlns:a="http://schemas.openxmlformats.org/drawingml/2006/main" name="Wart template">
  <a:themeElements>
    <a:clrScheme name="Custom 347">
      <a:dk1>
        <a:srgbClr val="000000"/>
      </a:dk1>
      <a:lt1>
        <a:srgbClr val="FFFFFF"/>
      </a:lt1>
      <a:dk2>
        <a:srgbClr val="8D7C7C"/>
      </a:dk2>
      <a:lt2>
        <a:srgbClr val="ECE9E4"/>
      </a:lt2>
      <a:accent1>
        <a:srgbClr val="A61C00"/>
      </a:accent1>
      <a:accent2>
        <a:srgbClr val="F64646"/>
      </a:accent2>
      <a:accent3>
        <a:srgbClr val="FFA400"/>
      </a:accent3>
      <a:accent4>
        <a:srgbClr val="FFD488"/>
      </a:accent4>
      <a:accent5>
        <a:srgbClr val="FFC800"/>
      </a:accent5>
      <a:accent6>
        <a:srgbClr val="FFE37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2935</Words>
  <Application>Microsoft Office PowerPoint</Application>
  <PresentationFormat>On-screen Show (16:9)</PresentationFormat>
  <Paragraphs>447</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Montserrat Light</vt:lpstr>
      <vt:lpstr>Calibri</vt:lpstr>
      <vt:lpstr>Libre Franklin</vt:lpstr>
      <vt:lpstr>Montserrat</vt:lpstr>
      <vt:lpstr>Noto Sans Symbols</vt:lpstr>
      <vt:lpstr>Arial</vt:lpstr>
      <vt:lpstr>Patrick Hand SC</vt:lpstr>
      <vt:lpstr>Montserrat ExtraBold</vt:lpstr>
      <vt:lpstr>Wart template</vt:lpstr>
      <vt:lpstr>E-LAB BUSINESS PLAN Niveshgram Group-2</vt:lpstr>
      <vt:lpstr>Genesis of the  idea</vt:lpstr>
      <vt:lpstr>Market Pain Points</vt:lpstr>
      <vt:lpstr>Service Description</vt:lpstr>
      <vt:lpstr>Market and product positioning</vt:lpstr>
      <vt:lpstr>PowerPoint Presentation</vt:lpstr>
      <vt:lpstr>Industry and Ecosystem Positioning </vt:lpstr>
      <vt:lpstr>Industry and Ecosystem Positioning</vt:lpstr>
      <vt:lpstr>Industry and Ecosystem Positioning</vt:lpstr>
      <vt:lpstr>PowerPoint Presentation</vt:lpstr>
      <vt:lpstr>PowerPoint Presentation</vt:lpstr>
      <vt:lpstr>PowerPoint Presentation</vt:lpstr>
      <vt:lpstr>PowerPoint Presentation</vt:lpstr>
      <vt:lpstr>Financial Projections</vt:lpstr>
      <vt:lpstr>PowerPoint Presentation</vt:lpstr>
      <vt:lpstr>PowerPoint Presentation</vt:lpstr>
      <vt:lpstr>Implementation Plan</vt:lpstr>
      <vt:lpstr>Organizational Plan</vt:lpstr>
      <vt:lpstr>Risk </vt:lpstr>
      <vt:lpstr>PowerPoint Presentation</vt:lpstr>
      <vt:lpstr>Legal Identity</vt:lpstr>
      <vt:lpstr>Annexures</vt:lpstr>
      <vt:lpstr>PowerPoint Presentation</vt:lpstr>
      <vt:lpstr>Customer Feedback –Identifying pain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 BUSINESS PLAN Niveshgram Group-2</dc:title>
  <dc:creator>admin</dc:creator>
  <cp:lastModifiedBy>admin</cp:lastModifiedBy>
  <cp:revision>1</cp:revision>
  <dcterms:modified xsi:type="dcterms:W3CDTF">2021-10-19T05:59:19Z</dcterms:modified>
</cp:coreProperties>
</file>