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Federo" panose="020B0604020202020204" charset="0"/>
      <p:regular r:id="rId27"/>
    </p:embeddedFont>
    <p:embeddedFont>
      <p:font typeface="Libre Franklin" panose="020B0604020202020204" charset="0"/>
      <p:regular r:id="rId28"/>
      <p:bold r:id="rId29"/>
      <p:italic r:id="rId30"/>
      <p:boldItalic r:id="rId31"/>
    </p:embeddedFont>
    <p:embeddedFont>
      <p:font typeface="Open Sans" panose="020B060402020202020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Teko" panose="020B0604020202020204" charset="0"/>
      <p:regular r:id="rId40"/>
      <p:bold r:id="rId41"/>
    </p:embeddedFont>
    <p:embeddedFont>
      <p:font typeface="Gill Sans"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420C3A-9F09-4FD2-882B-E5D72FD40B99}">
  <a:tblStyle styleId="{45420C3A-9F09-4FD2-882B-E5D72FD40B9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4"/>
      </p:cViewPr>
      <p:guideLst>
        <p:guide orient="horz" pos="218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9.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0-19T06:07:30.589" idx="1">
    <p:pos x="6000" y="0"/>
    <p:text>-shriyansh saboo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2"/>
          <p:cNvSpPr/>
          <p:nvPr/>
        </p:nvSpPr>
        <p:spPr>
          <a:xfrm>
            <a:off x="1511300" y="6778384"/>
            <a:ext cx="10702146" cy="79615"/>
          </a:xfrm>
          <a:prstGeom prst="rect">
            <a:avLst/>
          </a:prstGeom>
          <a:gradFill>
            <a:gsLst>
              <a:gs pos="0">
                <a:srgbClr val="92667D"/>
              </a:gs>
              <a:gs pos="100000">
                <a:srgbClr val="FF788B"/>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0" y="6778384"/>
            <a:ext cx="1447800" cy="7961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1" name="Google Shape;21;p2"/>
          <p:cNvCxnSpPr/>
          <p:nvPr/>
        </p:nvCxnSpPr>
        <p:spPr>
          <a:xfrm>
            <a:off x="10157648" y="5725466"/>
            <a:ext cx="1709639" cy="1709639"/>
          </a:xfrm>
          <a:prstGeom prst="straightConnector1">
            <a:avLst/>
          </a:prstGeom>
          <a:noFill/>
          <a:ln w="12700" cap="flat" cmpd="sng">
            <a:solidFill>
              <a:srgbClr val="D0CECE"/>
            </a:solidFill>
            <a:prstDash val="solid"/>
            <a:miter lim="800000"/>
            <a:headEnd type="none" w="sm" len="sm"/>
            <a:tailEnd type="none" w="sm" len="sm"/>
          </a:ln>
        </p:spPr>
      </p:cxnSp>
      <p:cxnSp>
        <p:nvCxnSpPr>
          <p:cNvPr id="22" name="Google Shape;22;p2"/>
          <p:cNvCxnSpPr/>
          <p:nvPr/>
        </p:nvCxnSpPr>
        <p:spPr>
          <a:xfrm>
            <a:off x="251648" y="-535634"/>
            <a:ext cx="1709639" cy="1709639"/>
          </a:xfrm>
          <a:prstGeom prst="straightConnector1">
            <a:avLst/>
          </a:prstGeom>
          <a:noFill/>
          <a:ln w="12700" cap="flat" cmpd="sng">
            <a:solidFill>
              <a:srgbClr val="D0CECE"/>
            </a:solidFill>
            <a:prstDash val="solid"/>
            <a:miter lim="800000"/>
            <a:headEnd type="none" w="sm" len="sm"/>
            <a:tailEnd type="none" w="sm" len="sm"/>
          </a:ln>
        </p:spPr>
      </p:cxnSp>
      <p:sp>
        <p:nvSpPr>
          <p:cNvPr id="23" name="Google Shape;23;p2"/>
          <p:cNvSpPr/>
          <p:nvPr/>
        </p:nvSpPr>
        <p:spPr>
          <a:xfrm flipH="1">
            <a:off x="11012467" y="2260600"/>
            <a:ext cx="1171294" cy="2336800"/>
          </a:xfrm>
          <a:custGeom>
            <a:avLst/>
            <a:gdLst/>
            <a:ahLst/>
            <a:cxnLst/>
            <a:rect l="l" t="t" r="r" b="b"/>
            <a:pathLst>
              <a:path w="3437493" h="6858000" extrusionOk="0">
                <a:moveTo>
                  <a:pt x="0" y="0"/>
                </a:moveTo>
                <a:lnTo>
                  <a:pt x="3437493" y="3429000"/>
                </a:lnTo>
                <a:lnTo>
                  <a:pt x="9525" y="6858000"/>
                </a:lnTo>
                <a:lnTo>
                  <a:pt x="9525" y="6858000"/>
                </a:lnTo>
              </a:path>
            </a:pathLst>
          </a:custGeom>
          <a:no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0157648" y="5725466"/>
            <a:ext cx="1709639" cy="1709639"/>
          </a:xfrm>
          <a:prstGeom prst="straightConnector1">
            <a:avLst/>
          </a:prstGeom>
          <a:noFill/>
          <a:ln w="12700" cap="flat" cmpd="sng">
            <a:solidFill>
              <a:srgbClr val="D0CECE"/>
            </a:solidFill>
            <a:prstDash val="solid"/>
            <a:miter lim="800000"/>
            <a:headEnd type="none" w="sm" len="sm"/>
            <a:tailEnd type="none" w="sm" len="sm"/>
          </a:ln>
        </p:spPr>
      </p:cxnSp>
      <p:cxnSp>
        <p:nvCxnSpPr>
          <p:cNvPr id="35" name="Google Shape;35;p4"/>
          <p:cNvCxnSpPr/>
          <p:nvPr/>
        </p:nvCxnSpPr>
        <p:spPr>
          <a:xfrm>
            <a:off x="251648" y="-535634"/>
            <a:ext cx="1709639" cy="1709639"/>
          </a:xfrm>
          <a:prstGeom prst="straightConnector1">
            <a:avLst/>
          </a:prstGeom>
          <a:noFill/>
          <a:ln w="12700" cap="flat" cmpd="sng">
            <a:solidFill>
              <a:srgbClr val="D0CECE"/>
            </a:solidFill>
            <a:prstDash val="solid"/>
            <a:miter lim="800000"/>
            <a:headEnd type="none" w="sm" len="sm"/>
            <a:tailEnd type="none" w="sm" len="sm"/>
          </a:ln>
        </p:spPr>
      </p:cxnSp>
      <p:sp>
        <p:nvSpPr>
          <p:cNvPr id="36" name="Google Shape;36;p4"/>
          <p:cNvSpPr/>
          <p:nvPr/>
        </p:nvSpPr>
        <p:spPr>
          <a:xfrm flipH="1">
            <a:off x="11012467" y="2260600"/>
            <a:ext cx="1171294" cy="2336800"/>
          </a:xfrm>
          <a:custGeom>
            <a:avLst/>
            <a:gdLst/>
            <a:ahLst/>
            <a:cxnLst/>
            <a:rect l="l" t="t" r="r" b="b"/>
            <a:pathLst>
              <a:path w="3437493" h="6858000" extrusionOk="0">
                <a:moveTo>
                  <a:pt x="0" y="0"/>
                </a:moveTo>
                <a:lnTo>
                  <a:pt x="3437493" y="3429000"/>
                </a:lnTo>
                <a:lnTo>
                  <a:pt x="9525" y="6858000"/>
                </a:lnTo>
                <a:lnTo>
                  <a:pt x="9525" y="6858000"/>
                </a:lnTo>
              </a:path>
            </a:pathLst>
          </a:custGeom>
          <a:no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43"/>
        <p:cNvGrpSpPr/>
        <p:nvPr/>
      </p:nvGrpSpPr>
      <p:grpSpPr>
        <a:xfrm>
          <a:off x="0" y="0"/>
          <a:ext cx="0" cy="0"/>
          <a:chOff x="0" y="0"/>
          <a:chExt cx="0" cy="0"/>
        </a:xfrm>
      </p:grpSpPr>
      <p:sp>
        <p:nvSpPr>
          <p:cNvPr id="44" name="Google Shape;44;p6"/>
          <p:cNvSpPr>
            <a:spLocks noGrp="1"/>
          </p:cNvSpPr>
          <p:nvPr>
            <p:ph type="pic" idx="2"/>
          </p:nvPr>
        </p:nvSpPr>
        <p:spPr>
          <a:xfrm>
            <a:off x="4008898" y="1470297"/>
            <a:ext cx="1620454" cy="1620454"/>
          </a:xfrm>
          <a:prstGeom prst="rect">
            <a:avLst/>
          </a:prstGeom>
          <a:noFill/>
          <a:ln>
            <a:noFill/>
          </a:ln>
        </p:spPr>
      </p:sp>
      <p:sp>
        <p:nvSpPr>
          <p:cNvPr id="45" name="Google Shape;45;p6"/>
          <p:cNvSpPr>
            <a:spLocks noGrp="1"/>
          </p:cNvSpPr>
          <p:nvPr>
            <p:ph type="pic" idx="3"/>
          </p:nvPr>
        </p:nvSpPr>
        <p:spPr>
          <a:xfrm>
            <a:off x="6030216" y="1470297"/>
            <a:ext cx="1620454" cy="1620454"/>
          </a:xfrm>
          <a:prstGeom prst="rect">
            <a:avLst/>
          </a:prstGeom>
          <a:noFill/>
          <a:ln>
            <a:noFill/>
          </a:ln>
        </p:spPr>
      </p:sp>
      <p:sp>
        <p:nvSpPr>
          <p:cNvPr id="46" name="Google Shape;46;p6"/>
          <p:cNvSpPr>
            <a:spLocks noGrp="1"/>
          </p:cNvSpPr>
          <p:nvPr>
            <p:ph type="pic" idx="4"/>
          </p:nvPr>
        </p:nvSpPr>
        <p:spPr>
          <a:xfrm>
            <a:off x="8051534" y="1470297"/>
            <a:ext cx="1620454" cy="1620454"/>
          </a:xfrm>
          <a:prstGeom prst="rect">
            <a:avLst/>
          </a:prstGeom>
          <a:noFill/>
          <a:ln>
            <a:noFill/>
          </a:ln>
        </p:spPr>
      </p:sp>
      <p:sp>
        <p:nvSpPr>
          <p:cNvPr id="47" name="Google Shape;47;p6"/>
          <p:cNvSpPr>
            <a:spLocks noGrp="1"/>
          </p:cNvSpPr>
          <p:nvPr>
            <p:ph type="pic" idx="5"/>
          </p:nvPr>
        </p:nvSpPr>
        <p:spPr>
          <a:xfrm>
            <a:off x="10072851" y="1470297"/>
            <a:ext cx="1620454" cy="1620454"/>
          </a:xfrm>
          <a:prstGeom prst="rect">
            <a:avLst/>
          </a:prstGeom>
          <a:noFill/>
          <a:ln>
            <a:noFill/>
          </a:ln>
        </p:spPr>
      </p:sp>
      <p:sp>
        <p:nvSpPr>
          <p:cNvPr id="48" name="Google Shape;48;p6"/>
          <p:cNvSpPr>
            <a:spLocks noGrp="1"/>
          </p:cNvSpPr>
          <p:nvPr>
            <p:ph type="pic" idx="6"/>
          </p:nvPr>
        </p:nvSpPr>
        <p:spPr>
          <a:xfrm>
            <a:off x="4008898" y="3963200"/>
            <a:ext cx="1620454" cy="1620454"/>
          </a:xfrm>
          <a:prstGeom prst="rect">
            <a:avLst/>
          </a:prstGeom>
          <a:noFill/>
          <a:ln>
            <a:noFill/>
          </a:ln>
        </p:spPr>
      </p:sp>
      <p:sp>
        <p:nvSpPr>
          <p:cNvPr id="49" name="Google Shape;49;p6"/>
          <p:cNvSpPr>
            <a:spLocks noGrp="1"/>
          </p:cNvSpPr>
          <p:nvPr>
            <p:ph type="pic" idx="7"/>
          </p:nvPr>
        </p:nvSpPr>
        <p:spPr>
          <a:xfrm>
            <a:off x="6030216" y="3963200"/>
            <a:ext cx="1620454" cy="1620454"/>
          </a:xfrm>
          <a:prstGeom prst="rect">
            <a:avLst/>
          </a:prstGeom>
          <a:noFill/>
          <a:ln>
            <a:noFill/>
          </a:ln>
        </p:spPr>
      </p:sp>
      <p:sp>
        <p:nvSpPr>
          <p:cNvPr id="50" name="Google Shape;50;p6"/>
          <p:cNvSpPr>
            <a:spLocks noGrp="1"/>
          </p:cNvSpPr>
          <p:nvPr>
            <p:ph type="pic" idx="8"/>
          </p:nvPr>
        </p:nvSpPr>
        <p:spPr>
          <a:xfrm>
            <a:off x="8051534" y="3963200"/>
            <a:ext cx="1620454" cy="1620454"/>
          </a:xfrm>
          <a:prstGeom prst="rect">
            <a:avLst/>
          </a:prstGeom>
          <a:noFill/>
          <a:ln>
            <a:noFill/>
          </a:ln>
        </p:spPr>
      </p:sp>
      <p:sp>
        <p:nvSpPr>
          <p:cNvPr id="51" name="Google Shape;51;p6"/>
          <p:cNvSpPr>
            <a:spLocks noGrp="1"/>
          </p:cNvSpPr>
          <p:nvPr>
            <p:ph type="pic" idx="9"/>
          </p:nvPr>
        </p:nvSpPr>
        <p:spPr>
          <a:xfrm>
            <a:off x="10072851" y="3963200"/>
            <a:ext cx="1620454" cy="1620454"/>
          </a:xfrm>
          <a:prstGeom prst="rect">
            <a:avLst/>
          </a:prstGeom>
          <a:noFill/>
          <a:ln>
            <a:noFill/>
          </a:ln>
        </p:spPr>
      </p:sp>
      <p:sp>
        <p:nvSpPr>
          <p:cNvPr id="52" name="Google Shape;5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sp>
        <p:nvSpPr>
          <p:cNvPr id="56" name="Google Shape;56;p7"/>
          <p:cNvSpPr>
            <a:spLocks noGrp="1"/>
          </p:cNvSpPr>
          <p:nvPr>
            <p:ph type="pic" idx="2"/>
          </p:nvPr>
        </p:nvSpPr>
        <p:spPr>
          <a:xfrm>
            <a:off x="986971" y="2358571"/>
            <a:ext cx="2140858" cy="2140858"/>
          </a:xfrm>
          <a:prstGeom prst="ellipse">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12"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3.jpg"/><Relationship Id="rId11" Type="http://schemas.openxmlformats.org/officeDocument/2006/relationships/image" Target="../media/image28.pn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8"/>
          <p:cNvPicPr preferRelativeResize="0"/>
          <p:nvPr/>
        </p:nvPicPr>
        <p:blipFill rotWithShape="1">
          <a:blip r:embed="rId3">
            <a:alphaModFix/>
          </a:blip>
          <a:srcRect l="10337" t="15761" r="9963" b="22282"/>
          <a:stretch/>
        </p:blipFill>
        <p:spPr>
          <a:xfrm>
            <a:off x="4678512" y="1853508"/>
            <a:ext cx="2665562" cy="2053202"/>
          </a:xfrm>
          <a:prstGeom prst="rect">
            <a:avLst/>
          </a:prstGeom>
          <a:solidFill>
            <a:schemeClr val="lt1"/>
          </a:solidFill>
          <a:ln>
            <a:noFill/>
          </a:ln>
        </p:spPr>
      </p:pic>
      <p:sp>
        <p:nvSpPr>
          <p:cNvPr id="62" name="Google Shape;6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63" name="Google Shape;6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64" name="Google Shape;64;p8"/>
          <p:cNvSpPr/>
          <p:nvPr/>
        </p:nvSpPr>
        <p:spPr>
          <a:xfrm rot="5400000">
            <a:off x="7239566" y="1716989"/>
            <a:ext cx="3971868" cy="3424022"/>
          </a:xfrm>
          <a:prstGeom prst="hexagon">
            <a:avLst>
              <a:gd name="adj" fmla="val 25000"/>
              <a:gd name="vf" fmla="val 115470"/>
            </a:avLst>
          </a:prstGeom>
          <a:no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txBox="1"/>
          <p:nvPr/>
        </p:nvSpPr>
        <p:spPr>
          <a:xfrm>
            <a:off x="2208362" y="2389518"/>
            <a:ext cx="43994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66" name="Google Shape;66;p8"/>
          <p:cNvSpPr txBox="1"/>
          <p:nvPr/>
        </p:nvSpPr>
        <p:spPr>
          <a:xfrm>
            <a:off x="3743864" y="3847382"/>
            <a:ext cx="4735902" cy="984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r>
              <a:rPr lang="en-US" sz="4000" b="1" i="0" u="none" strike="noStrike" cap="none">
                <a:solidFill>
                  <a:schemeClr val="dk1"/>
                </a:solidFill>
                <a:latin typeface="Century Gothic"/>
                <a:ea typeface="Century Gothic"/>
                <a:cs typeface="Century Gothic"/>
                <a:sym typeface="Century Gothic"/>
              </a:rPr>
              <a:t>SUPER MAT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Charging the Future </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67" name="Google Shape;67;p8"/>
          <p:cNvPicPr preferRelativeResize="0"/>
          <p:nvPr/>
        </p:nvPicPr>
        <p:blipFill rotWithShape="1">
          <a:blip r:embed="rId4">
            <a:alphaModFix/>
          </a:blip>
          <a:srcRect l="29602" t="41538" r="27999" b="38620"/>
          <a:stretch/>
        </p:blipFill>
        <p:spPr>
          <a:xfrm>
            <a:off x="5592912" y="2498575"/>
            <a:ext cx="836762" cy="2932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7"/>
          <p:cNvPicPr preferRelativeResize="0"/>
          <p:nvPr/>
        </p:nvPicPr>
        <p:blipFill rotWithShape="1">
          <a:blip r:embed="rId3">
            <a:alphaModFix/>
          </a:blip>
          <a:srcRect/>
          <a:stretch/>
        </p:blipFill>
        <p:spPr>
          <a:xfrm>
            <a:off x="1524000" y="1"/>
            <a:ext cx="9144000" cy="6857999"/>
          </a:xfrm>
          <a:prstGeom prst="rect">
            <a:avLst/>
          </a:prstGeom>
          <a:noFill/>
          <a:ln>
            <a:noFill/>
          </a:ln>
        </p:spPr>
      </p:pic>
      <p:pic>
        <p:nvPicPr>
          <p:cNvPr id="235" name="Google Shape;235;p17"/>
          <p:cNvPicPr preferRelativeResize="0"/>
          <p:nvPr/>
        </p:nvPicPr>
        <p:blipFill rotWithShape="1">
          <a:blip r:embed="rId4">
            <a:alphaModFix/>
          </a:blip>
          <a:srcRect/>
          <a:stretch/>
        </p:blipFill>
        <p:spPr>
          <a:xfrm>
            <a:off x="0" y="6096"/>
            <a:ext cx="12192000" cy="1114044"/>
          </a:xfrm>
          <a:prstGeom prst="rect">
            <a:avLst/>
          </a:prstGeom>
          <a:noFill/>
          <a:ln>
            <a:noFill/>
          </a:ln>
        </p:spPr>
      </p:pic>
      <p:sp>
        <p:nvSpPr>
          <p:cNvPr id="236" name="Google Shape;236;p17"/>
          <p:cNvSpPr txBox="1"/>
          <p:nvPr/>
        </p:nvSpPr>
        <p:spPr>
          <a:xfrm>
            <a:off x="1895802" y="258073"/>
            <a:ext cx="982071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b="0" i="0" u="none" strike="noStrike" cap="none">
                <a:solidFill>
                  <a:srgbClr val="FFFFFF"/>
                </a:solidFill>
                <a:latin typeface="Arial"/>
                <a:ea typeface="Arial"/>
                <a:cs typeface="Arial"/>
                <a:sym typeface="Arial"/>
              </a:rPr>
              <a:t>Industry and Ecosystem Positioning</a:t>
            </a:r>
            <a:endParaRPr sz="4400" b="0" i="0" u="none" strike="noStrike" cap="none">
              <a:solidFill>
                <a:srgbClr val="000000"/>
              </a:solidFill>
              <a:latin typeface="Arial"/>
              <a:ea typeface="Arial"/>
              <a:cs typeface="Arial"/>
              <a:sym typeface="Arial"/>
            </a:endParaRPr>
          </a:p>
        </p:txBody>
      </p:sp>
      <p:sp>
        <p:nvSpPr>
          <p:cNvPr id="237" name="Google Shape;237;p17"/>
          <p:cNvSpPr txBox="1"/>
          <p:nvPr/>
        </p:nvSpPr>
        <p:spPr>
          <a:xfrm>
            <a:off x="1883102" y="1359417"/>
            <a:ext cx="8400395" cy="984885"/>
          </a:xfrm>
          <a:prstGeom prst="rect">
            <a:avLst/>
          </a:prstGeom>
          <a:noFill/>
          <a:ln>
            <a:noFill/>
          </a:ln>
        </p:spPr>
        <p:txBody>
          <a:bodyPr spcFirstLastPara="1" wrap="square" lIns="0" tIns="0" rIns="0" bIns="0" anchor="t" anchorCtr="0">
            <a:spAutoFit/>
          </a:bodyPr>
          <a:lstStyle/>
          <a:p>
            <a:pPr marL="142875" marR="0" lvl="0" indent="0" algn="just" rtl="0">
              <a:lnSpc>
                <a:spcPct val="100000"/>
              </a:lnSpc>
              <a:spcBef>
                <a:spcPts val="0"/>
              </a:spcBef>
              <a:spcAft>
                <a:spcPts val="0"/>
              </a:spcAft>
              <a:buNone/>
            </a:pPr>
            <a:endParaRPr sz="3200" b="0" i="0" u="none" strike="noStrike" cap="none">
              <a:solidFill>
                <a:srgbClr val="000000"/>
              </a:solidFill>
              <a:latin typeface="Libre Franklin"/>
              <a:ea typeface="Libre Franklin"/>
              <a:cs typeface="Libre Franklin"/>
              <a:sym typeface="Libre Franklin"/>
            </a:endParaRPr>
          </a:p>
          <a:p>
            <a:pPr marL="142875" marR="0" lvl="0" indent="0" algn="just" rtl="0">
              <a:lnSpc>
                <a:spcPct val="100000"/>
              </a:lnSpc>
              <a:spcBef>
                <a:spcPts val="0"/>
              </a:spcBef>
              <a:spcAft>
                <a:spcPts val="0"/>
              </a:spcAft>
              <a:buNone/>
            </a:pPr>
            <a:endParaRPr sz="3200" b="0" i="0" u="none" strike="noStrike" cap="none">
              <a:solidFill>
                <a:srgbClr val="000000"/>
              </a:solidFill>
              <a:latin typeface="Libre Franklin"/>
              <a:ea typeface="Libre Franklin"/>
              <a:cs typeface="Libre Franklin"/>
              <a:sym typeface="Libre Franklin"/>
            </a:endParaRPr>
          </a:p>
        </p:txBody>
      </p:sp>
      <p:sp>
        <p:nvSpPr>
          <p:cNvPr id="238" name="Google Shape;238;p17"/>
          <p:cNvSpPr txBox="1"/>
          <p:nvPr/>
        </p:nvSpPr>
        <p:spPr>
          <a:xfrm>
            <a:off x="10332975" y="6499244"/>
            <a:ext cx="151965"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b="0" i="0" u="none" strike="noStrike" cap="none">
                <a:solidFill>
                  <a:srgbClr val="9B9B9B"/>
                </a:solidFill>
                <a:latin typeface="Libre Franklin"/>
                <a:ea typeface="Libre Franklin"/>
                <a:cs typeface="Libre Franklin"/>
                <a:sym typeface="Libre Franklin"/>
              </a:rPr>
              <a:t>6</a:t>
            </a:r>
            <a:endParaRPr sz="2000" b="0" i="0" u="none" strike="noStrike" cap="none">
              <a:solidFill>
                <a:srgbClr val="000000"/>
              </a:solidFill>
              <a:latin typeface="Libre Franklin"/>
              <a:ea typeface="Libre Franklin"/>
              <a:cs typeface="Libre Franklin"/>
              <a:sym typeface="Libre Franklin"/>
            </a:endParaRPr>
          </a:p>
        </p:txBody>
      </p:sp>
      <p:sp>
        <p:nvSpPr>
          <p:cNvPr id="239" name="Google Shape;239;p17"/>
          <p:cNvSpPr/>
          <p:nvPr/>
        </p:nvSpPr>
        <p:spPr>
          <a:xfrm>
            <a:off x="838200" y="1600200"/>
            <a:ext cx="7010400" cy="1219200"/>
          </a:xfrm>
          <a:prstGeom prst="rect">
            <a:avLst/>
          </a:prstGeom>
          <a:gradFill>
            <a:gsLst>
              <a:gs pos="0">
                <a:srgbClr val="325D83"/>
              </a:gs>
              <a:gs pos="100000">
                <a:srgbClr val="AFC0D8"/>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142875" marR="0" lvl="0" indent="0" algn="just" rtl="0">
              <a:lnSpc>
                <a:spcPct val="100000"/>
              </a:lnSpc>
              <a:spcBef>
                <a:spcPts val="0"/>
              </a:spcBef>
              <a:spcAft>
                <a:spcPts val="0"/>
              </a:spcAft>
              <a:buNone/>
            </a:pPr>
            <a:r>
              <a:rPr lang="en-US" sz="2400" b="1" i="0" u="none" strike="noStrike" cap="none">
                <a:solidFill>
                  <a:schemeClr val="lt1"/>
                </a:solidFill>
                <a:latin typeface="Libre Franklin"/>
                <a:ea typeface="Libre Franklin"/>
                <a:cs typeface="Libre Franklin"/>
                <a:sym typeface="Libre Franklin"/>
              </a:rPr>
              <a:t>What is the recent in the Industry?</a:t>
            </a:r>
            <a:endParaRPr/>
          </a:p>
          <a:p>
            <a:pPr marL="142875" marR="0" lvl="0" indent="0" algn="just" rtl="0">
              <a:lnSpc>
                <a:spcPct val="100000"/>
              </a:lnSpc>
              <a:spcBef>
                <a:spcPts val="0"/>
              </a:spcBef>
              <a:spcAft>
                <a:spcPts val="0"/>
              </a:spcAft>
              <a:buNone/>
            </a:pPr>
            <a:r>
              <a:rPr lang="en-US" sz="2400" b="1" i="0" u="none" strike="noStrike" cap="none">
                <a:solidFill>
                  <a:schemeClr val="lt1"/>
                </a:solidFill>
                <a:latin typeface="Libre Franklin"/>
                <a:ea typeface="Libre Franklin"/>
                <a:cs typeface="Libre Franklin"/>
                <a:sym typeface="Libre Franklin"/>
              </a:rPr>
              <a:t>C type pins and wireless charging</a:t>
            </a:r>
            <a:endParaRPr/>
          </a:p>
        </p:txBody>
      </p:sp>
      <p:sp>
        <p:nvSpPr>
          <p:cNvPr id="240" name="Google Shape;240;p17"/>
          <p:cNvSpPr/>
          <p:nvPr/>
        </p:nvSpPr>
        <p:spPr>
          <a:xfrm>
            <a:off x="863600" y="3174692"/>
            <a:ext cx="6985000" cy="1270000"/>
          </a:xfrm>
          <a:prstGeom prst="rect">
            <a:avLst/>
          </a:prstGeom>
          <a:gradFill>
            <a:gsLst>
              <a:gs pos="0">
                <a:srgbClr val="FF637C"/>
              </a:gs>
              <a:gs pos="100000">
                <a:srgbClr val="FF859A"/>
              </a:gs>
            </a:gsLst>
            <a:lin ang="16200000" scaled="0"/>
          </a:gradFill>
          <a:ln w="9525" cap="flat" cmpd="sng">
            <a:solidFill>
              <a:srgbClr val="FC718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142875" marR="0" lvl="0" indent="0" algn="just" rtl="0">
              <a:lnSpc>
                <a:spcPct val="100000"/>
              </a:lnSpc>
              <a:spcBef>
                <a:spcPts val="0"/>
              </a:spcBef>
              <a:spcAft>
                <a:spcPts val="0"/>
              </a:spcAft>
              <a:buNone/>
            </a:pPr>
            <a:r>
              <a:rPr lang="en-US" sz="2400" b="1" i="0" u="none" strike="noStrike" cap="none">
                <a:solidFill>
                  <a:schemeClr val="lt1"/>
                </a:solidFill>
                <a:latin typeface="Libre Franklin"/>
                <a:ea typeface="Libre Franklin"/>
                <a:cs typeface="Libre Franklin"/>
                <a:sym typeface="Libre Franklin"/>
              </a:rPr>
              <a:t>What are the key growth trends?</a:t>
            </a:r>
            <a:endParaRPr/>
          </a:p>
          <a:p>
            <a:pPr marL="142875" marR="0" lvl="0" indent="0" algn="just" rtl="0">
              <a:lnSpc>
                <a:spcPct val="100000"/>
              </a:lnSpc>
              <a:spcBef>
                <a:spcPts val="0"/>
              </a:spcBef>
              <a:spcAft>
                <a:spcPts val="0"/>
              </a:spcAft>
              <a:buNone/>
            </a:pPr>
            <a:r>
              <a:rPr lang="en-US" sz="2400" b="1" i="0" u="none" strike="noStrike" cap="none">
                <a:solidFill>
                  <a:schemeClr val="lt1"/>
                </a:solidFill>
                <a:latin typeface="Libre Franklin"/>
                <a:ea typeface="Libre Franklin"/>
                <a:cs typeface="Libre Franklin"/>
                <a:sym typeface="Libre Franklin"/>
              </a:rPr>
              <a:t>Wireless</a:t>
            </a:r>
            <a:endParaRPr/>
          </a:p>
        </p:txBody>
      </p:sp>
      <p:sp>
        <p:nvSpPr>
          <p:cNvPr id="241" name="Google Shape;241;p17"/>
          <p:cNvSpPr/>
          <p:nvPr/>
        </p:nvSpPr>
        <p:spPr>
          <a:xfrm>
            <a:off x="863600" y="4965546"/>
            <a:ext cx="6985000" cy="1295400"/>
          </a:xfrm>
          <a:prstGeom prst="rect">
            <a:avLst/>
          </a:prstGeom>
          <a:gradFill>
            <a:gsLst>
              <a:gs pos="0">
                <a:srgbClr val="985F7D"/>
              </a:gs>
              <a:gs pos="100000">
                <a:srgbClr val="E0B6CB"/>
              </a:gs>
            </a:gsLst>
            <a:lin ang="16200000" scaled="0"/>
          </a:gradFill>
          <a:ln w="9525" cap="flat" cmpd="sng">
            <a:solidFill>
              <a:srgbClr val="8F617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142875" marR="0" lvl="0" indent="0" algn="just" rtl="0">
              <a:lnSpc>
                <a:spcPct val="100000"/>
              </a:lnSpc>
              <a:spcBef>
                <a:spcPts val="0"/>
              </a:spcBef>
              <a:spcAft>
                <a:spcPts val="0"/>
              </a:spcAft>
              <a:buNone/>
            </a:pPr>
            <a:r>
              <a:rPr lang="en-US" sz="2400" b="1" i="0" u="none" strike="noStrike" cap="none">
                <a:solidFill>
                  <a:schemeClr val="lt1"/>
                </a:solidFill>
                <a:latin typeface="Libre Franklin"/>
                <a:ea typeface="Libre Franklin"/>
                <a:cs typeface="Libre Franklin"/>
                <a:sym typeface="Libre Franklin"/>
              </a:rPr>
              <a:t>Who are the major players?</a:t>
            </a:r>
            <a:endParaRPr/>
          </a:p>
          <a:p>
            <a:pPr marL="142875" marR="0" lvl="0" indent="0" algn="just" rtl="0">
              <a:lnSpc>
                <a:spcPct val="100000"/>
              </a:lnSpc>
              <a:spcBef>
                <a:spcPts val="0"/>
              </a:spcBef>
              <a:spcAft>
                <a:spcPts val="0"/>
              </a:spcAft>
              <a:buNone/>
            </a:pPr>
            <a:r>
              <a:rPr lang="en-US" sz="2400" b="1" i="0" u="none" strike="noStrike" cap="none">
                <a:solidFill>
                  <a:schemeClr val="lt1"/>
                </a:solidFill>
                <a:latin typeface="Libre Franklin"/>
                <a:ea typeface="Libre Franklin"/>
                <a:cs typeface="Libre Franklin"/>
                <a:sym typeface="Libre Franklin"/>
              </a:rPr>
              <a:t>Charging tables, charging pads, portable devices</a:t>
            </a:r>
            <a:endParaRPr/>
          </a:p>
        </p:txBody>
      </p:sp>
      <p:pic>
        <p:nvPicPr>
          <p:cNvPr id="242" name="Google Shape;242;p17"/>
          <p:cNvPicPr preferRelativeResize="0"/>
          <p:nvPr/>
        </p:nvPicPr>
        <p:blipFill rotWithShape="1">
          <a:blip r:embed="rId5">
            <a:alphaModFix/>
          </a:blip>
          <a:srcRect/>
          <a:stretch/>
        </p:blipFill>
        <p:spPr>
          <a:xfrm>
            <a:off x="8207702" y="1565888"/>
            <a:ext cx="3616161" cy="2035382"/>
          </a:xfrm>
          <a:prstGeom prst="rect">
            <a:avLst/>
          </a:prstGeom>
          <a:noFill/>
          <a:ln>
            <a:noFill/>
          </a:ln>
        </p:spPr>
      </p:pic>
      <p:pic>
        <p:nvPicPr>
          <p:cNvPr id="243" name="Google Shape;243;p17"/>
          <p:cNvPicPr preferRelativeResize="0"/>
          <p:nvPr/>
        </p:nvPicPr>
        <p:blipFill rotWithShape="1">
          <a:blip r:embed="rId6">
            <a:alphaModFix/>
          </a:blip>
          <a:srcRect/>
          <a:stretch/>
        </p:blipFill>
        <p:spPr>
          <a:xfrm>
            <a:off x="8610600" y="3719645"/>
            <a:ext cx="2849844" cy="2541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8"/>
          <p:cNvPicPr preferRelativeResize="0"/>
          <p:nvPr/>
        </p:nvPicPr>
        <p:blipFill rotWithShape="1">
          <a:blip r:embed="rId3">
            <a:alphaModFix/>
          </a:blip>
          <a:srcRect/>
          <a:stretch/>
        </p:blipFill>
        <p:spPr>
          <a:xfrm>
            <a:off x="1524000" y="1"/>
            <a:ext cx="9144000" cy="6857999"/>
          </a:xfrm>
          <a:prstGeom prst="rect">
            <a:avLst/>
          </a:prstGeom>
          <a:noFill/>
          <a:ln>
            <a:noFill/>
          </a:ln>
        </p:spPr>
      </p:pic>
      <p:pic>
        <p:nvPicPr>
          <p:cNvPr id="249" name="Google Shape;249;p18"/>
          <p:cNvPicPr preferRelativeResize="0"/>
          <p:nvPr/>
        </p:nvPicPr>
        <p:blipFill rotWithShape="1">
          <a:blip r:embed="rId4">
            <a:alphaModFix/>
          </a:blip>
          <a:srcRect/>
          <a:stretch/>
        </p:blipFill>
        <p:spPr>
          <a:xfrm>
            <a:off x="0" y="-40557"/>
            <a:ext cx="12192000" cy="914184"/>
          </a:xfrm>
          <a:prstGeom prst="rect">
            <a:avLst/>
          </a:prstGeom>
          <a:noFill/>
          <a:ln>
            <a:noFill/>
          </a:ln>
        </p:spPr>
      </p:pic>
      <p:sp>
        <p:nvSpPr>
          <p:cNvPr id="250" name="Google Shape;250;p18"/>
          <p:cNvSpPr txBox="1"/>
          <p:nvPr/>
        </p:nvSpPr>
        <p:spPr>
          <a:xfrm>
            <a:off x="1737645" y="129038"/>
            <a:ext cx="878150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Libre Franklin"/>
                <a:ea typeface="Libre Franklin"/>
                <a:cs typeface="Libre Franklin"/>
                <a:sym typeface="Libre Franklin"/>
              </a:rPr>
              <a:t>PESTE Analysis of Business Environment</a:t>
            </a:r>
            <a:endParaRPr sz="4000" b="0" i="0" u="none" strike="noStrike" cap="none">
              <a:solidFill>
                <a:schemeClr val="dk1"/>
              </a:solidFill>
              <a:latin typeface="Libre Franklin"/>
              <a:ea typeface="Libre Franklin"/>
              <a:cs typeface="Libre Franklin"/>
              <a:sym typeface="Libre Franklin"/>
            </a:endParaRPr>
          </a:p>
        </p:txBody>
      </p:sp>
      <p:sp>
        <p:nvSpPr>
          <p:cNvPr id="251" name="Google Shape;251;p18"/>
          <p:cNvSpPr txBox="1"/>
          <p:nvPr/>
        </p:nvSpPr>
        <p:spPr>
          <a:xfrm>
            <a:off x="10332975" y="6499244"/>
            <a:ext cx="151965"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9B9B9B"/>
                </a:solidFill>
                <a:latin typeface="Libre Franklin"/>
                <a:ea typeface="Libre Franklin"/>
                <a:cs typeface="Libre Franklin"/>
                <a:sym typeface="Libre Franklin"/>
              </a:rPr>
              <a:t>6</a:t>
            </a:r>
            <a:endParaRPr sz="2000" b="0" i="0" u="none" strike="noStrike" cap="none">
              <a:solidFill>
                <a:schemeClr val="dk1"/>
              </a:solidFill>
              <a:latin typeface="Libre Franklin"/>
              <a:ea typeface="Libre Franklin"/>
              <a:cs typeface="Libre Franklin"/>
              <a:sym typeface="Libre Franklin"/>
            </a:endParaRPr>
          </a:p>
        </p:txBody>
      </p:sp>
      <p:graphicFrame>
        <p:nvGraphicFramePr>
          <p:cNvPr id="252" name="Google Shape;252;p18"/>
          <p:cNvGraphicFramePr/>
          <p:nvPr/>
        </p:nvGraphicFramePr>
        <p:xfrm>
          <a:off x="0" y="873627"/>
          <a:ext cx="3000000" cy="3000000"/>
        </p:xfrm>
        <a:graphic>
          <a:graphicData uri="http://schemas.openxmlformats.org/drawingml/2006/table">
            <a:tbl>
              <a:tblPr firstRow="1" bandRow="1">
                <a:noFill/>
                <a:tableStyleId>{45420C3A-9F09-4FD2-882B-E5D72FD40B99}</a:tableStyleId>
              </a:tblPr>
              <a:tblGrid>
                <a:gridCol w="14478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gridCol w="2095100">
                  <a:extLst>
                    <a:ext uri="{9D8B030D-6E8A-4147-A177-3AD203B41FA5}">
                      <a16:colId xmlns:a16="http://schemas.microsoft.com/office/drawing/2014/main" val="20004"/>
                    </a:ext>
                  </a:extLst>
                </a:gridCol>
                <a:gridCol w="2172100">
                  <a:extLst>
                    <a:ext uri="{9D8B030D-6E8A-4147-A177-3AD203B41FA5}">
                      <a16:colId xmlns:a16="http://schemas.microsoft.com/office/drawing/2014/main" val="20005"/>
                    </a:ext>
                  </a:extLst>
                </a:gridCol>
              </a:tblGrid>
              <a:tr h="7137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POLITICAL (Govt. Policy/ Regulatory)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ECONOMIC (Growth, Inflation, interest rates etc.)</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SOCIAL ( Behavior changes, Buying patterns)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TECHNICAL (R&amp;D, Automation, Digitization)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ENVIRONMENTAL (Ecological &amp; Environmental changes)</a:t>
                      </a:r>
                      <a:endParaRPr sz="1400" u="none" strike="noStrike" cap="none"/>
                    </a:p>
                  </a:txBody>
                  <a:tcPr marL="91450" marR="91450" marT="45725" marB="45725"/>
                </a:tc>
                <a:extLst>
                  <a:ext uri="{0D108BD9-81ED-4DB2-BD59-A6C34878D82A}">
                    <a16:rowId xmlns:a16="http://schemas.microsoft.com/office/drawing/2014/main" val="10000"/>
                  </a:ext>
                </a:extLst>
              </a:tr>
              <a:tr h="24981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FAVOURABLE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t>
                      </a:r>
                      <a:r>
                        <a:rPr lang="en-US" sz="1800" b="0" i="0" u="none" strike="noStrike" cap="none">
                          <a:solidFill>
                            <a:schemeClr val="dk1"/>
                          </a:solidFill>
                          <a:latin typeface="Calibri"/>
                          <a:ea typeface="Calibri"/>
                          <a:cs typeface="Calibri"/>
                          <a:sym typeface="Calibri"/>
                        </a:rPr>
                        <a:t>The Government of India attaches high priority to electronics hardware manufacturing and it is one of the important pillars of both “Make in India” and “Digital India” programmes.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-Prices of technology goes down with time so eventually the prices will drop.</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People will shift to a wireless tech when they realize how much it makes their lives easy.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-Fast charger technology is coming in.</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-With time the prices of technology will go down eventually.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-Use of eco-friendly substance, bamboo.</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-Less carbon footprint because of use of plastic wires will go down. </a:t>
                      </a:r>
                      <a:endParaRPr sz="1400" u="none" strike="noStrike" cap="none"/>
                    </a:p>
                  </a:txBody>
                  <a:tcPr marL="91450" marR="91450" marT="45725" marB="45725"/>
                </a:tc>
                <a:extLst>
                  <a:ext uri="{0D108BD9-81ED-4DB2-BD59-A6C34878D82A}">
                    <a16:rowId xmlns:a16="http://schemas.microsoft.com/office/drawing/2014/main" val="10001"/>
                  </a:ext>
                </a:extLst>
              </a:tr>
              <a:tr h="2643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UNFAVOURABLE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t>
                      </a:r>
                      <a:r>
                        <a:rPr lang="en-US" sz="1600" u="none" strike="noStrike" cap="none"/>
                        <a:t>Importing tech for the compiled product might be cheaper but there are certain restrictions from importing goods from China (Biggest Electronics market).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-When a new product moves in, competition increases at a rapid rate and eventually the growth rates will go down unless constant innovation is done.</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-People take time to change because they don’t realize they have a problem unless they are told so</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t>
                      </a:r>
                      <a:r>
                        <a:rPr lang="en-US" sz="1600" u="none" strike="noStrike" cap="none"/>
                        <a:t>Initial R and D Price will drive the price of the product up.</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t>
                      </a:r>
                      <a:r>
                        <a:rPr lang="en-US" sz="1600" u="none" strike="noStrike" cap="none"/>
                        <a:t>Disposal of older tech will increase the disposal amount.</a:t>
                      </a:r>
                      <a:endParaRPr sz="1200" u="none" strike="noStrike" cap="none"/>
                    </a:p>
                    <a:p>
                      <a:pPr marL="0" marR="0" lvl="0" indent="0" algn="l" rtl="0">
                        <a:lnSpc>
                          <a:spcPct val="100000"/>
                        </a:lnSpc>
                        <a:spcBef>
                          <a:spcPts val="0"/>
                        </a:spcBef>
                        <a:spcAft>
                          <a:spcPts val="0"/>
                        </a:spcAft>
                        <a:buClr>
                          <a:srgbClr val="000000"/>
                        </a:buClr>
                        <a:buSzPts val="1600"/>
                        <a:buFont typeface="Arial"/>
                        <a:buNone/>
                      </a:pPr>
                      <a:r>
                        <a:rPr lang="en-US" sz="1600" u="none" strike="noStrike" cap="none"/>
                        <a:t>-Although bamboos are the fastest growing plant and easiest to process, overharvesting is a problem.</a:t>
                      </a:r>
                      <a:endParaRPr sz="1200" u="none" strike="noStrike" cap="none"/>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9"/>
          <p:cNvPicPr preferRelativeResize="0"/>
          <p:nvPr/>
        </p:nvPicPr>
        <p:blipFill rotWithShape="1">
          <a:blip r:embed="rId3">
            <a:alphaModFix/>
          </a:blip>
          <a:srcRect/>
          <a:stretch/>
        </p:blipFill>
        <p:spPr>
          <a:xfrm>
            <a:off x="1524000" y="1"/>
            <a:ext cx="9144000" cy="6857999"/>
          </a:xfrm>
          <a:prstGeom prst="rect">
            <a:avLst/>
          </a:prstGeom>
          <a:noFill/>
          <a:ln>
            <a:noFill/>
          </a:ln>
        </p:spPr>
      </p:pic>
      <p:pic>
        <p:nvPicPr>
          <p:cNvPr id="258" name="Google Shape;258;p19"/>
          <p:cNvPicPr preferRelativeResize="0"/>
          <p:nvPr/>
        </p:nvPicPr>
        <p:blipFill rotWithShape="1">
          <a:blip r:embed="rId4">
            <a:alphaModFix/>
          </a:blip>
          <a:srcRect/>
          <a:stretch/>
        </p:blipFill>
        <p:spPr>
          <a:xfrm>
            <a:off x="0" y="6096"/>
            <a:ext cx="12192000" cy="908163"/>
          </a:xfrm>
          <a:prstGeom prst="rect">
            <a:avLst/>
          </a:prstGeom>
          <a:noFill/>
          <a:ln>
            <a:noFill/>
          </a:ln>
        </p:spPr>
      </p:pic>
      <p:sp>
        <p:nvSpPr>
          <p:cNvPr id="259" name="Google Shape;259;p19"/>
          <p:cNvSpPr txBox="1"/>
          <p:nvPr/>
        </p:nvSpPr>
        <p:spPr>
          <a:xfrm>
            <a:off x="3843271" y="152401"/>
            <a:ext cx="4505465"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1" i="0" u="sng" strike="noStrike" cap="none">
                <a:solidFill>
                  <a:srgbClr val="FFFFFF"/>
                </a:solidFill>
                <a:latin typeface="Libre Franklin"/>
                <a:ea typeface="Libre Franklin"/>
                <a:cs typeface="Libre Franklin"/>
                <a:sym typeface="Libre Franklin"/>
              </a:rPr>
              <a:t>Competition Analysis</a:t>
            </a:r>
            <a:endParaRPr sz="4000" b="1" i="0" u="sng" strike="noStrike" cap="none">
              <a:solidFill>
                <a:srgbClr val="000000"/>
              </a:solidFill>
              <a:latin typeface="Libre Franklin"/>
              <a:ea typeface="Libre Franklin"/>
              <a:cs typeface="Libre Franklin"/>
              <a:sym typeface="Libre Franklin"/>
            </a:endParaRPr>
          </a:p>
        </p:txBody>
      </p:sp>
      <p:graphicFrame>
        <p:nvGraphicFramePr>
          <p:cNvPr id="260" name="Google Shape;260;p19"/>
          <p:cNvGraphicFramePr/>
          <p:nvPr/>
        </p:nvGraphicFramePr>
        <p:xfrm>
          <a:off x="0" y="914257"/>
          <a:ext cx="3000000" cy="3000000"/>
        </p:xfrm>
        <a:graphic>
          <a:graphicData uri="http://schemas.openxmlformats.org/drawingml/2006/table">
            <a:tbl>
              <a:tblPr firstRow="1" firstCol="1" bandRow="1">
                <a:noFill/>
                <a:tableStyleId>{45420C3A-9F09-4FD2-882B-E5D72FD40B99}</a:tableStyleId>
              </a:tblPr>
              <a:tblGrid>
                <a:gridCol w="975350">
                  <a:extLst>
                    <a:ext uri="{9D8B030D-6E8A-4147-A177-3AD203B41FA5}">
                      <a16:colId xmlns:a16="http://schemas.microsoft.com/office/drawing/2014/main" val="20000"/>
                    </a:ext>
                  </a:extLst>
                </a:gridCol>
                <a:gridCol w="3306175">
                  <a:extLst>
                    <a:ext uri="{9D8B030D-6E8A-4147-A177-3AD203B41FA5}">
                      <a16:colId xmlns:a16="http://schemas.microsoft.com/office/drawing/2014/main" val="20001"/>
                    </a:ext>
                  </a:extLst>
                </a:gridCol>
                <a:gridCol w="2823975">
                  <a:extLst>
                    <a:ext uri="{9D8B030D-6E8A-4147-A177-3AD203B41FA5}">
                      <a16:colId xmlns:a16="http://schemas.microsoft.com/office/drawing/2014/main" val="20002"/>
                    </a:ext>
                  </a:extLst>
                </a:gridCol>
                <a:gridCol w="2904125">
                  <a:extLst>
                    <a:ext uri="{9D8B030D-6E8A-4147-A177-3AD203B41FA5}">
                      <a16:colId xmlns:a16="http://schemas.microsoft.com/office/drawing/2014/main" val="20003"/>
                    </a:ext>
                  </a:extLst>
                </a:gridCol>
                <a:gridCol w="2106175">
                  <a:extLst>
                    <a:ext uri="{9D8B030D-6E8A-4147-A177-3AD203B41FA5}">
                      <a16:colId xmlns:a16="http://schemas.microsoft.com/office/drawing/2014/main" val="20004"/>
                    </a:ext>
                  </a:extLst>
                </a:gridCol>
              </a:tblGrid>
              <a:tr h="861450">
                <a:tc>
                  <a:txBody>
                    <a:bodyPr/>
                    <a:lstStyle/>
                    <a:p>
                      <a:pPr marL="0" marR="0" lvl="0" indent="0" algn="ctr" rtl="0">
                        <a:lnSpc>
                          <a:spcPct val="107000"/>
                        </a:lnSpc>
                        <a:spcBef>
                          <a:spcPts val="0"/>
                        </a:spcBef>
                        <a:spcAft>
                          <a:spcPts val="0"/>
                        </a:spcAft>
                        <a:buNone/>
                      </a:pPr>
                      <a:endParaRPr sz="1800" u="none" strike="noStrike" cap="none">
                        <a:latin typeface="Arial"/>
                        <a:ea typeface="Arial"/>
                        <a:cs typeface="Arial"/>
                        <a:sym typeface="Arial"/>
                      </a:endParaRPr>
                    </a:p>
                  </a:txBody>
                  <a:tcPr marL="51425" marR="51425" marT="0" marB="0" anchor="ctr">
                    <a:solidFill>
                      <a:srgbClr val="2C455B"/>
                    </a:solidFill>
                  </a:tcPr>
                </a:tc>
                <a:tc>
                  <a:txBody>
                    <a:bodyPr/>
                    <a:lstStyle/>
                    <a:p>
                      <a:pPr marL="0" marR="0" lvl="0" indent="0" algn="ctr" rtl="0">
                        <a:lnSpc>
                          <a:spcPct val="107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Brightech Madison w. Wireless Charging Station &amp; USB Port </a:t>
                      </a:r>
                      <a:endParaRPr/>
                    </a:p>
                    <a:p>
                      <a:pPr marL="0" marR="0" lvl="0" indent="0" algn="ctr" rtl="0">
                        <a:lnSpc>
                          <a:spcPct val="107000"/>
                        </a:lnSpc>
                        <a:spcBef>
                          <a:spcPts val="0"/>
                        </a:spcBef>
                        <a:spcAft>
                          <a:spcPts val="0"/>
                        </a:spcAft>
                        <a:buNone/>
                      </a:pPr>
                      <a:endParaRPr sz="1800" u="none" strike="noStrike" cap="none">
                        <a:solidFill>
                          <a:schemeClr val="dk1"/>
                        </a:solidFill>
                        <a:latin typeface="Arial"/>
                        <a:ea typeface="Arial"/>
                        <a:cs typeface="Arial"/>
                        <a:sym typeface="Arial"/>
                      </a:endParaRPr>
                    </a:p>
                  </a:txBody>
                  <a:tcPr marL="51425" marR="51425" marT="0" marB="0" anchor="ctr">
                    <a:solidFill>
                      <a:srgbClr val="2C455B"/>
                    </a:solidFill>
                  </a:tcPr>
                </a:tc>
                <a:tc>
                  <a:txBody>
                    <a:bodyPr/>
                    <a:lstStyle/>
                    <a:p>
                      <a:pPr marL="0" marR="0" lvl="0" indent="0" algn="just" rtl="0">
                        <a:lnSpc>
                          <a:spcPct val="107000"/>
                        </a:lnSpc>
                        <a:spcBef>
                          <a:spcPts val="0"/>
                        </a:spcBef>
                        <a:spcAft>
                          <a:spcPts val="0"/>
                        </a:spcAft>
                        <a:buNone/>
                      </a:pPr>
                      <a:r>
                        <a:rPr lang="en-US" sz="1800" u="none" strike="noStrike" cap="none">
                          <a:solidFill>
                            <a:schemeClr val="lt1"/>
                          </a:solidFill>
                          <a:latin typeface="Calibri"/>
                          <a:ea typeface="Calibri"/>
                          <a:cs typeface="Calibri"/>
                          <a:sym typeface="Calibri"/>
                        </a:rPr>
                        <a:t>INIU Portable charger with LED display</a:t>
                      </a:r>
                      <a:endParaRPr sz="1800" u="none" strike="noStrike" cap="none">
                        <a:solidFill>
                          <a:schemeClr val="lt1"/>
                        </a:solidFill>
                        <a:latin typeface="Calibri"/>
                        <a:ea typeface="Calibri"/>
                        <a:cs typeface="Calibri"/>
                        <a:sym typeface="Calibri"/>
                      </a:endParaRPr>
                    </a:p>
                  </a:txBody>
                  <a:tcPr marL="51425" marR="51425" marT="0" marB="0">
                    <a:solidFill>
                      <a:srgbClr val="2C455B"/>
                    </a:solidFill>
                  </a:tcPr>
                </a:tc>
                <a:tc>
                  <a:txBody>
                    <a:bodyPr/>
                    <a:lstStyle/>
                    <a:p>
                      <a:pPr marL="0" marR="0" lvl="0" indent="0" algn="just" rtl="0">
                        <a:lnSpc>
                          <a:spcPct val="107000"/>
                        </a:lnSpc>
                        <a:spcBef>
                          <a:spcPts val="0"/>
                        </a:spcBef>
                        <a:spcAft>
                          <a:spcPts val="0"/>
                        </a:spcAft>
                        <a:buNone/>
                      </a:pPr>
                      <a:r>
                        <a:rPr lang="en-US" sz="1800" u="none" strike="noStrike" cap="none">
                          <a:solidFill>
                            <a:schemeClr val="lt1"/>
                          </a:solidFill>
                          <a:latin typeface="Calibri"/>
                          <a:ea typeface="Calibri"/>
                          <a:cs typeface="Calibri"/>
                          <a:sym typeface="Calibri"/>
                        </a:rPr>
                        <a:t>POWERADD Energy Cell 10,000.</a:t>
                      </a:r>
                      <a:endParaRPr/>
                    </a:p>
                  </a:txBody>
                  <a:tcPr marL="51425" marR="51425" marT="0" marB="0">
                    <a:solidFill>
                      <a:srgbClr val="2C455B"/>
                    </a:solidFill>
                  </a:tcPr>
                </a:tc>
                <a:tc>
                  <a:txBody>
                    <a:bodyPr/>
                    <a:lstStyle/>
                    <a:p>
                      <a:pPr marL="0" marR="0" lvl="0" indent="0" algn="just" rtl="0">
                        <a:lnSpc>
                          <a:spcPct val="107000"/>
                        </a:lnSpc>
                        <a:spcBef>
                          <a:spcPts val="0"/>
                        </a:spcBef>
                        <a:spcAft>
                          <a:spcPts val="0"/>
                        </a:spcAft>
                        <a:buNone/>
                      </a:pPr>
                      <a:r>
                        <a:rPr lang="en-US" sz="1800" u="none" strike="noStrike" cap="none">
                          <a:solidFill>
                            <a:schemeClr val="lt1"/>
                          </a:solidFill>
                          <a:latin typeface="Calibri"/>
                          <a:ea typeface="Calibri"/>
                          <a:cs typeface="Calibri"/>
                          <a:sym typeface="Calibri"/>
                        </a:rPr>
                        <a:t>Charging table</a:t>
                      </a:r>
                      <a:r>
                        <a:rPr lang="en-US" sz="1800" u="none" strike="noStrike" cap="none">
                          <a:solidFill>
                            <a:schemeClr val="dk1"/>
                          </a:solidFill>
                          <a:latin typeface="Calibri"/>
                          <a:ea typeface="Calibri"/>
                          <a:cs typeface="Calibri"/>
                          <a:sym typeface="Calibri"/>
                        </a:rPr>
                        <a:t>.</a:t>
                      </a:r>
                      <a:endParaRPr/>
                    </a:p>
                  </a:txBody>
                  <a:tcPr marL="51425" marR="51425" marT="0" marB="0">
                    <a:solidFill>
                      <a:srgbClr val="2C455B"/>
                    </a:solidFill>
                  </a:tcPr>
                </a:tc>
                <a:extLst>
                  <a:ext uri="{0D108BD9-81ED-4DB2-BD59-A6C34878D82A}">
                    <a16:rowId xmlns:a16="http://schemas.microsoft.com/office/drawing/2014/main" val="10000"/>
                  </a:ext>
                </a:extLst>
              </a:tr>
              <a:tr h="1241650">
                <a:tc>
                  <a:txBody>
                    <a:bodyPr/>
                    <a:lstStyle/>
                    <a:p>
                      <a:pPr marL="0" marR="0" lvl="0" indent="0" algn="ctr" rtl="0">
                        <a:lnSpc>
                          <a:spcPct val="107000"/>
                        </a:lnSpc>
                        <a:spcBef>
                          <a:spcPts val="0"/>
                        </a:spcBef>
                        <a:spcAft>
                          <a:spcPts val="0"/>
                        </a:spcAft>
                        <a:buNone/>
                      </a:pPr>
                      <a:r>
                        <a:rPr lang="en-US" sz="1800" u="none" strike="noStrike" cap="none"/>
                        <a:t>Strengths</a:t>
                      </a:r>
                      <a:endParaRPr sz="1800" u="none" strike="noStrike" cap="none">
                        <a:latin typeface="Calibri"/>
                        <a:ea typeface="Calibri"/>
                        <a:cs typeface="Calibri"/>
                        <a:sym typeface="Calibri"/>
                      </a:endParaRPr>
                    </a:p>
                  </a:txBody>
                  <a:tcPr marL="51425" marR="51425" marT="0" marB="0" anchor="ctr">
                    <a:solidFill>
                      <a:srgbClr val="2C455B"/>
                    </a:solidFill>
                  </a:tcPr>
                </a:tc>
                <a:tc>
                  <a:txBody>
                    <a:bodyPr/>
                    <a:lstStyle/>
                    <a:p>
                      <a:pPr marL="0" marR="0" lvl="0" indent="0" algn="just" rtl="0">
                        <a:lnSpc>
                          <a:spcPct val="107000"/>
                        </a:lnSpc>
                        <a:spcBef>
                          <a:spcPts val="0"/>
                        </a:spcBef>
                        <a:spcAft>
                          <a:spcPts val="0"/>
                        </a:spcAft>
                        <a:buNone/>
                      </a:pPr>
                      <a:r>
                        <a:rPr lang="en-US" sz="1800" b="0" i="0" u="none" strike="noStrike" cap="none">
                          <a:solidFill>
                            <a:schemeClr val="dk1"/>
                          </a:solidFill>
                          <a:latin typeface="Arial"/>
                          <a:ea typeface="Arial"/>
                          <a:cs typeface="Arial"/>
                          <a:sym typeface="Arial"/>
                        </a:rPr>
                        <a:t>Top-end capabilities</a:t>
                      </a:r>
                      <a:endParaRPr sz="18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Highest-grade materials,</a:t>
                      </a:r>
                      <a:endParaRPr sz="1400" u="none" strike="noStrike" cap="none"/>
                    </a:p>
                  </a:txBody>
                  <a:tcPr marL="51425" marR="51425" marT="0" marB="0"/>
                </a:tc>
                <a:tc>
                  <a:txBody>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It is the lightest and smallest in the market. It is easy to carry and  can be carried on airplanes.</a:t>
                      </a:r>
                      <a:endParaRPr sz="1400" u="none" strike="noStrike" cap="none"/>
                    </a:p>
                  </a:txBody>
                  <a:tcPr marL="51425" marR="51425" marT="0" marB="0"/>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 It is easy to carry and  can be carried </a:t>
                      </a:r>
                      <a:endParaRPr sz="1400" u="none" strike="noStrike" cap="none"/>
                    </a:p>
                  </a:txBody>
                  <a:tcPr marL="51425" marR="51425" marT="0" marB="0"/>
                </a:tc>
                <a:extLst>
                  <a:ext uri="{0D108BD9-81ED-4DB2-BD59-A6C34878D82A}">
                    <a16:rowId xmlns:a16="http://schemas.microsoft.com/office/drawing/2014/main" val="10001"/>
                  </a:ext>
                </a:extLst>
              </a:tr>
              <a:tr h="1321400">
                <a:tc>
                  <a:txBody>
                    <a:bodyPr/>
                    <a:lstStyle/>
                    <a:p>
                      <a:pPr marL="0" marR="0" lvl="0" indent="0" algn="ctr" rtl="0">
                        <a:lnSpc>
                          <a:spcPct val="107000"/>
                        </a:lnSpc>
                        <a:spcBef>
                          <a:spcPts val="0"/>
                        </a:spcBef>
                        <a:spcAft>
                          <a:spcPts val="0"/>
                        </a:spcAft>
                        <a:buNone/>
                      </a:pPr>
                      <a:r>
                        <a:rPr lang="en-US" sz="1800" u="none" strike="noStrike" cap="none"/>
                        <a:t>Weakness</a:t>
                      </a:r>
                      <a:endParaRPr sz="1800" u="none" strike="noStrike" cap="none">
                        <a:latin typeface="Calibri"/>
                        <a:ea typeface="Calibri"/>
                        <a:cs typeface="Calibri"/>
                        <a:sym typeface="Calibri"/>
                      </a:endParaRPr>
                    </a:p>
                  </a:txBody>
                  <a:tcPr marL="51425" marR="51425" marT="0" marB="0" anchor="ctr">
                    <a:solidFill>
                      <a:srgbClr val="2C455B"/>
                    </a:solidFill>
                  </a:tcPr>
                </a:tc>
                <a:tc>
                  <a:txBody>
                    <a:bodyPr/>
                    <a:lstStyle/>
                    <a:p>
                      <a:pPr marL="0" marR="0" lvl="0" indent="0" algn="just" rtl="0">
                        <a:lnSpc>
                          <a:spcPct val="107000"/>
                        </a:lnSpc>
                        <a:spcBef>
                          <a:spcPts val="0"/>
                        </a:spcBef>
                        <a:spcAft>
                          <a:spcPts val="0"/>
                        </a:spcAft>
                        <a:buNone/>
                      </a:pPr>
                      <a:r>
                        <a:rPr lang="en-US" sz="1800" u="none" strike="noStrike" cap="none">
                          <a:latin typeface="Calibri"/>
                          <a:ea typeface="Calibri"/>
                          <a:cs typeface="Calibri"/>
                          <a:sym typeface="Calibri"/>
                        </a:rPr>
                        <a:t>A huge decrease in performance</a:t>
                      </a:r>
                      <a:endParaRPr sz="1800" u="none" strike="noStrike" cap="none">
                        <a:latin typeface="Calibri"/>
                        <a:ea typeface="Calibri"/>
                        <a:cs typeface="Calibri"/>
                        <a:sym typeface="Calibri"/>
                      </a:endParaRPr>
                    </a:p>
                  </a:txBody>
                  <a:tcPr marL="51425" marR="51425" marT="0" marB="0"/>
                </a:tc>
                <a:tc>
                  <a:txBody>
                    <a:bodyPr/>
                    <a:lstStyle/>
                    <a:p>
                      <a:pPr marL="0" marR="0" lvl="0" indent="0" algn="just" rtl="0">
                        <a:lnSpc>
                          <a:spcPct val="107000"/>
                        </a:lnSpc>
                        <a:spcBef>
                          <a:spcPts val="0"/>
                        </a:spcBef>
                        <a:spcAft>
                          <a:spcPts val="0"/>
                        </a:spcAft>
                        <a:buNone/>
                      </a:pPr>
                      <a:r>
                        <a:rPr lang="en-US" sz="1800" b="0" i="0" u="none" strike="noStrike" cap="none">
                          <a:solidFill>
                            <a:schemeClr val="dk1"/>
                          </a:solidFill>
                          <a:latin typeface="Arial"/>
                          <a:ea typeface="Arial"/>
                          <a:cs typeface="Arial"/>
                          <a:sym typeface="Arial"/>
                        </a:rPr>
                        <a:t>after 3 total drain/recharging cycles the meter simply is not accurate</a:t>
                      </a:r>
                      <a:endParaRPr sz="1800" u="none" strike="noStrike" cap="none">
                        <a:latin typeface="Calibri"/>
                        <a:ea typeface="Calibri"/>
                        <a:cs typeface="Calibri"/>
                        <a:sym typeface="Calibri"/>
                      </a:endParaRPr>
                    </a:p>
                  </a:txBody>
                  <a:tcPr marL="51425" marR="51425" marT="0" marB="0"/>
                </a:tc>
                <a:tc>
                  <a:txBody>
                    <a:bodyPr/>
                    <a:lstStyle/>
                    <a:p>
                      <a:pPr marL="0" marR="0" lvl="0" indent="0" algn="just" rtl="0">
                        <a:lnSpc>
                          <a:spcPct val="107000"/>
                        </a:lnSpc>
                        <a:spcBef>
                          <a:spcPts val="0"/>
                        </a:spcBef>
                        <a:spcAft>
                          <a:spcPts val="0"/>
                        </a:spcAft>
                        <a:buNone/>
                      </a:pPr>
                      <a:r>
                        <a:rPr lang="en-US" sz="1800" b="0" i="0" u="none" strike="noStrike" cap="none">
                          <a:solidFill>
                            <a:schemeClr val="dk1"/>
                          </a:solidFill>
                          <a:latin typeface="Arial"/>
                          <a:ea typeface="Arial"/>
                          <a:cs typeface="Arial"/>
                          <a:sym typeface="Arial"/>
                        </a:rPr>
                        <a:t> it was not compatible with many devices, even though the description says it is.</a:t>
                      </a:r>
                      <a:endParaRPr sz="1800" u="none" strike="noStrike" cap="none">
                        <a:latin typeface="Calibri"/>
                        <a:ea typeface="Calibri"/>
                        <a:cs typeface="Calibri"/>
                        <a:sym typeface="Calibri"/>
                      </a:endParaRPr>
                    </a:p>
                  </a:txBody>
                  <a:tcPr marL="51425" marR="51425" marT="0" marB="0"/>
                </a:tc>
                <a:tc>
                  <a:txBody>
                    <a:bodyPr/>
                    <a:lstStyle/>
                    <a:p>
                      <a:pPr marL="0" marR="0" lvl="0" indent="0" algn="just" rtl="0">
                        <a:lnSpc>
                          <a:spcPct val="107000"/>
                        </a:lnSpc>
                        <a:spcBef>
                          <a:spcPts val="0"/>
                        </a:spcBef>
                        <a:spcAft>
                          <a:spcPts val="0"/>
                        </a:spcAft>
                        <a:buNone/>
                      </a:pPr>
                      <a:r>
                        <a:rPr lang="en-US" sz="1800" u="none" strike="noStrike" cap="none">
                          <a:latin typeface="Calibri"/>
                          <a:ea typeface="Calibri"/>
                          <a:cs typeface="Calibri"/>
                          <a:sym typeface="Calibri"/>
                        </a:rPr>
                        <a:t>Not portable</a:t>
                      </a:r>
                      <a:endParaRPr/>
                    </a:p>
                  </a:txBody>
                  <a:tcPr marL="51425" marR="51425" marT="0" marB="0"/>
                </a:tc>
                <a:extLst>
                  <a:ext uri="{0D108BD9-81ED-4DB2-BD59-A6C34878D82A}">
                    <a16:rowId xmlns:a16="http://schemas.microsoft.com/office/drawing/2014/main" val="10002"/>
                  </a:ext>
                </a:extLst>
              </a:tr>
              <a:tr h="988450">
                <a:tc>
                  <a:txBody>
                    <a:bodyPr/>
                    <a:lstStyle/>
                    <a:p>
                      <a:pPr marL="0" marR="0" lvl="0" indent="0" algn="ctr" rtl="0">
                        <a:lnSpc>
                          <a:spcPct val="107000"/>
                        </a:lnSpc>
                        <a:spcBef>
                          <a:spcPts val="0"/>
                        </a:spcBef>
                        <a:spcAft>
                          <a:spcPts val="0"/>
                        </a:spcAft>
                        <a:buNone/>
                      </a:pPr>
                      <a:r>
                        <a:rPr lang="en-US" sz="1800" u="none" strike="noStrike" cap="none"/>
                        <a:t>Price Point</a:t>
                      </a:r>
                      <a:endParaRPr sz="1800" u="none" strike="noStrike" cap="none">
                        <a:latin typeface="Calibri"/>
                        <a:ea typeface="Calibri"/>
                        <a:cs typeface="Calibri"/>
                        <a:sym typeface="Calibri"/>
                      </a:endParaRPr>
                    </a:p>
                  </a:txBody>
                  <a:tcPr marL="51425" marR="51425" marT="0" marB="0" anchor="ctr">
                    <a:solidFill>
                      <a:srgbClr val="2C455B"/>
                    </a:solidFill>
                  </a:tcPr>
                </a:tc>
                <a:tc>
                  <a:txBody>
                    <a:bodyPr/>
                    <a:lstStyle/>
                    <a:p>
                      <a:pPr marL="0" marR="0" lvl="0" indent="0" algn="just" rtl="0">
                        <a:lnSpc>
                          <a:spcPct val="107000"/>
                        </a:lnSpc>
                        <a:spcBef>
                          <a:spcPts val="0"/>
                        </a:spcBef>
                        <a:spcAft>
                          <a:spcPts val="0"/>
                        </a:spcAft>
                        <a:buNone/>
                      </a:pPr>
                      <a:r>
                        <a:rPr lang="en-US" sz="1800" u="none" strike="noStrike" cap="none">
                          <a:latin typeface="Calibri"/>
                          <a:ea typeface="Calibri"/>
                          <a:cs typeface="Calibri"/>
                          <a:sym typeface="Calibri"/>
                        </a:rPr>
                        <a:t>56.99$</a:t>
                      </a:r>
                      <a:endParaRPr/>
                    </a:p>
                  </a:txBody>
                  <a:tcPr marL="51425" marR="51425" marT="0" marB="0"/>
                </a:tc>
                <a:tc>
                  <a:txBody>
                    <a:bodyPr/>
                    <a:lstStyle/>
                    <a:p>
                      <a:pPr marL="0" marR="0" lvl="0" indent="0" algn="just" rtl="0">
                        <a:lnSpc>
                          <a:spcPct val="107000"/>
                        </a:lnSpc>
                        <a:spcBef>
                          <a:spcPts val="0"/>
                        </a:spcBef>
                        <a:spcAft>
                          <a:spcPts val="0"/>
                        </a:spcAft>
                        <a:buNone/>
                      </a:pPr>
                      <a:r>
                        <a:rPr lang="en-US" sz="1800" u="none" strike="noStrike" cap="none">
                          <a:latin typeface="Calibri"/>
                          <a:ea typeface="Calibri"/>
                          <a:cs typeface="Calibri"/>
                          <a:sym typeface="Calibri"/>
                        </a:rPr>
                        <a:t>27.99$</a:t>
                      </a:r>
                      <a:endParaRPr/>
                    </a:p>
                  </a:txBody>
                  <a:tcPr marL="51425" marR="51425" marT="0" marB="0"/>
                </a:tc>
                <a:tc>
                  <a:txBody>
                    <a:bodyPr/>
                    <a:lstStyle/>
                    <a:p>
                      <a:pPr marL="0" marR="0" lvl="0" indent="0" algn="just" rtl="0">
                        <a:lnSpc>
                          <a:spcPct val="107000"/>
                        </a:lnSpc>
                        <a:spcBef>
                          <a:spcPts val="0"/>
                        </a:spcBef>
                        <a:spcAft>
                          <a:spcPts val="0"/>
                        </a:spcAft>
                        <a:buNone/>
                      </a:pPr>
                      <a:r>
                        <a:rPr lang="en-US" sz="1800" u="none" strike="noStrike" cap="none">
                          <a:latin typeface="Calibri"/>
                          <a:ea typeface="Calibri"/>
                          <a:cs typeface="Calibri"/>
                          <a:sym typeface="Calibri"/>
                        </a:rPr>
                        <a:t>14.43$</a:t>
                      </a:r>
                      <a:endParaRPr/>
                    </a:p>
                  </a:txBody>
                  <a:tcPr marL="51425" marR="51425" marT="0" marB="0"/>
                </a:tc>
                <a:tc>
                  <a:txBody>
                    <a:bodyPr/>
                    <a:lstStyle/>
                    <a:p>
                      <a:pPr marL="0" marR="0" lvl="0" indent="0" algn="just" rtl="0">
                        <a:lnSpc>
                          <a:spcPct val="107000"/>
                        </a:lnSpc>
                        <a:spcBef>
                          <a:spcPts val="0"/>
                        </a:spcBef>
                        <a:spcAft>
                          <a:spcPts val="0"/>
                        </a:spcAft>
                        <a:buNone/>
                      </a:pPr>
                      <a:r>
                        <a:rPr lang="en-US" sz="1800" u="none" strike="noStrike" cap="none">
                          <a:latin typeface="Calibri"/>
                          <a:ea typeface="Calibri"/>
                          <a:cs typeface="Calibri"/>
                          <a:sym typeface="Calibri"/>
                        </a:rPr>
                        <a:t>40$</a:t>
                      </a:r>
                      <a:endParaRPr/>
                    </a:p>
                  </a:txBody>
                  <a:tcPr marL="51425" marR="51425" marT="0" marB="0"/>
                </a:tc>
                <a:extLst>
                  <a:ext uri="{0D108BD9-81ED-4DB2-BD59-A6C34878D82A}">
                    <a16:rowId xmlns:a16="http://schemas.microsoft.com/office/drawing/2014/main" val="10003"/>
                  </a:ext>
                </a:extLst>
              </a:tr>
              <a:tr h="1378400">
                <a:tc>
                  <a:txBody>
                    <a:bodyPr/>
                    <a:lstStyle/>
                    <a:p>
                      <a:pPr marL="0" marR="0" lvl="0" indent="0" algn="ctr" rtl="0">
                        <a:lnSpc>
                          <a:spcPct val="107000"/>
                        </a:lnSpc>
                        <a:spcBef>
                          <a:spcPts val="0"/>
                        </a:spcBef>
                        <a:spcAft>
                          <a:spcPts val="0"/>
                        </a:spcAft>
                        <a:buNone/>
                      </a:pPr>
                      <a:r>
                        <a:rPr lang="en-US" sz="1800" u="none" strike="noStrike" cap="none"/>
                        <a:t>USP</a:t>
                      </a:r>
                      <a:endParaRPr sz="1800" u="none" strike="noStrike" cap="none">
                        <a:latin typeface="Calibri"/>
                        <a:ea typeface="Calibri"/>
                        <a:cs typeface="Calibri"/>
                        <a:sym typeface="Calibri"/>
                      </a:endParaRPr>
                    </a:p>
                  </a:txBody>
                  <a:tcPr marL="51425" marR="51425" marT="0" marB="0" anchor="ctr">
                    <a:solidFill>
                      <a:srgbClr val="2C455B"/>
                    </a:solidFill>
                  </a:tcPr>
                </a:tc>
                <a:tc>
                  <a:txBody>
                    <a:bodyPr/>
                    <a:lstStyle/>
                    <a:p>
                      <a:pPr marL="0" marR="0" lvl="0" indent="0" algn="just" rtl="0">
                        <a:lnSpc>
                          <a:spcPct val="107000"/>
                        </a:lnSpc>
                        <a:spcBef>
                          <a:spcPts val="0"/>
                        </a:spcBef>
                        <a:spcAft>
                          <a:spcPts val="0"/>
                        </a:spcAft>
                        <a:buNone/>
                      </a:pPr>
                      <a:r>
                        <a:rPr lang="en-US" sz="1800" b="0" i="0" u="none" strike="noStrike" cap="none">
                          <a:solidFill>
                            <a:schemeClr val="dk1"/>
                          </a:solidFill>
                          <a:latin typeface="Arial"/>
                          <a:ea typeface="Arial"/>
                          <a:cs typeface="Arial"/>
                          <a:sym typeface="Arial"/>
                        </a:rPr>
                        <a:t>COMPATIBLE, ATTACHED SWING ARM LIGHT WITH WIRELESS CHARGING STATION AND USB PORT</a:t>
                      </a:r>
                      <a:endParaRPr sz="1800" u="none" strike="noStrike" cap="none">
                        <a:latin typeface="Calibri"/>
                        <a:ea typeface="Calibri"/>
                        <a:cs typeface="Calibri"/>
                        <a:sym typeface="Calibri"/>
                      </a:endParaRPr>
                    </a:p>
                  </a:txBody>
                  <a:tcPr marL="51425" marR="51425" marT="0" marB="0"/>
                </a:tc>
                <a:tc>
                  <a:txBody>
                    <a:bodyPr/>
                    <a:lstStyle/>
                    <a:p>
                      <a:pPr marL="0" marR="0" lvl="0" indent="0" algn="just" rtl="0">
                        <a:lnSpc>
                          <a:spcPct val="107000"/>
                        </a:lnSpc>
                        <a:spcBef>
                          <a:spcPts val="0"/>
                        </a:spcBef>
                        <a:spcAft>
                          <a:spcPts val="0"/>
                        </a:spcAft>
                        <a:buNone/>
                      </a:pPr>
                      <a:r>
                        <a:rPr lang="en-US" sz="1800" b="0" i="0" u="none" strike="noStrike" cap="none">
                          <a:solidFill>
                            <a:schemeClr val="dk1"/>
                          </a:solidFill>
                          <a:latin typeface="Arial"/>
                          <a:ea typeface="Arial"/>
                          <a:cs typeface="Arial"/>
                          <a:sym typeface="Arial"/>
                        </a:rPr>
                        <a:t> speed and capacity</a:t>
                      </a:r>
                      <a:endParaRPr sz="1800" u="none" strike="noStrike" cap="none">
                        <a:latin typeface="Calibri"/>
                        <a:ea typeface="Calibri"/>
                        <a:cs typeface="Calibri"/>
                        <a:sym typeface="Calibri"/>
                      </a:endParaRPr>
                    </a:p>
                  </a:txBody>
                  <a:tcPr marL="51425" marR="51425" marT="0" marB="0"/>
                </a:tc>
                <a:tc>
                  <a:txBody>
                    <a:bodyPr/>
                    <a:lstStyle/>
                    <a:p>
                      <a:pPr marL="0" marR="0" lvl="0" indent="0" algn="just" rtl="0">
                        <a:lnSpc>
                          <a:spcPct val="107000"/>
                        </a:lnSpc>
                        <a:spcBef>
                          <a:spcPts val="0"/>
                        </a:spcBef>
                        <a:spcAft>
                          <a:spcPts val="0"/>
                        </a:spcAft>
                        <a:buNone/>
                      </a:pPr>
                      <a:r>
                        <a:rPr lang="en-US" sz="1800" b="0" i="0" u="none" strike="noStrike" cap="none">
                          <a:solidFill>
                            <a:schemeClr val="dk1"/>
                          </a:solidFill>
                          <a:latin typeface="Arial"/>
                          <a:ea typeface="Arial"/>
                          <a:cs typeface="Arial"/>
                          <a:sym typeface="Arial"/>
                        </a:rPr>
                        <a:t>lightest and smallest </a:t>
                      </a:r>
                      <a:endParaRPr sz="1800" u="none" strike="noStrike" cap="none">
                        <a:latin typeface="Calibri"/>
                        <a:ea typeface="Calibri"/>
                        <a:cs typeface="Calibri"/>
                        <a:sym typeface="Calibri"/>
                      </a:endParaRPr>
                    </a:p>
                  </a:txBody>
                  <a:tcPr marL="51425" marR="51425" marT="0" marB="0"/>
                </a:tc>
                <a:tc>
                  <a:txBody>
                    <a:bodyPr/>
                    <a:lstStyle/>
                    <a:p>
                      <a:pPr marL="0" marR="0" lvl="0" indent="0" algn="just" rtl="0">
                        <a:lnSpc>
                          <a:spcPct val="107000"/>
                        </a:lnSpc>
                        <a:spcBef>
                          <a:spcPts val="0"/>
                        </a:spcBef>
                        <a:spcAft>
                          <a:spcPts val="0"/>
                        </a:spcAft>
                        <a:buNone/>
                      </a:pPr>
                      <a:r>
                        <a:rPr lang="en-US" sz="1800" b="0" i="0" u="none" strike="noStrike" cap="none">
                          <a:solidFill>
                            <a:schemeClr val="dk1"/>
                          </a:solidFill>
                          <a:latin typeface="Arial"/>
                          <a:ea typeface="Arial"/>
                          <a:cs typeface="Arial"/>
                          <a:sym typeface="Arial"/>
                        </a:rPr>
                        <a:t>COMPATIBLE</a:t>
                      </a:r>
                      <a:endParaRPr/>
                    </a:p>
                    <a:p>
                      <a:pPr marL="0" marR="0" lvl="0" indent="0" algn="just" rtl="0">
                        <a:lnSpc>
                          <a:spcPct val="107000"/>
                        </a:lnSpc>
                        <a:spcBef>
                          <a:spcPts val="0"/>
                        </a:spcBef>
                        <a:spcAft>
                          <a:spcPts val="0"/>
                        </a:spcAft>
                        <a:buNone/>
                      </a:pPr>
                      <a:r>
                        <a:rPr lang="en-US" sz="1800" b="0" i="0" u="none" strike="noStrike" cap="none">
                          <a:solidFill>
                            <a:schemeClr val="dk1"/>
                          </a:solidFill>
                          <a:latin typeface="Arial"/>
                          <a:ea typeface="Arial"/>
                          <a:cs typeface="Arial"/>
                          <a:sym typeface="Arial"/>
                        </a:rPr>
                        <a:t>Speed and capacity</a:t>
                      </a:r>
                      <a:endParaRPr sz="18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267" name="Google Shape;267;p20"/>
          <p:cNvPicPr preferRelativeResize="0"/>
          <p:nvPr/>
        </p:nvPicPr>
        <p:blipFill rotWithShape="1">
          <a:blip r:embed="rId3">
            <a:alphaModFix/>
          </a:blip>
          <a:srcRect/>
          <a:stretch/>
        </p:blipFill>
        <p:spPr>
          <a:xfrm>
            <a:off x="380988" y="1745525"/>
            <a:ext cx="2600325" cy="2819400"/>
          </a:xfrm>
          <a:prstGeom prst="rect">
            <a:avLst/>
          </a:prstGeom>
          <a:noFill/>
          <a:ln>
            <a:noFill/>
          </a:ln>
        </p:spPr>
      </p:pic>
      <p:pic>
        <p:nvPicPr>
          <p:cNvPr id="268" name="Google Shape;268;p20"/>
          <p:cNvPicPr preferRelativeResize="0"/>
          <p:nvPr/>
        </p:nvPicPr>
        <p:blipFill rotWithShape="1">
          <a:blip r:embed="rId4">
            <a:alphaModFix/>
          </a:blip>
          <a:srcRect/>
          <a:stretch/>
        </p:blipFill>
        <p:spPr>
          <a:xfrm>
            <a:off x="3397025" y="2049688"/>
            <a:ext cx="3028950" cy="1666875"/>
          </a:xfrm>
          <a:prstGeom prst="rect">
            <a:avLst/>
          </a:prstGeom>
          <a:noFill/>
          <a:ln>
            <a:noFill/>
          </a:ln>
        </p:spPr>
      </p:pic>
      <p:pic>
        <p:nvPicPr>
          <p:cNvPr id="269" name="Google Shape;269;p20"/>
          <p:cNvPicPr preferRelativeResize="0"/>
          <p:nvPr/>
        </p:nvPicPr>
        <p:blipFill rotWithShape="1">
          <a:blip r:embed="rId5">
            <a:alphaModFix/>
          </a:blip>
          <a:srcRect/>
          <a:stretch/>
        </p:blipFill>
        <p:spPr>
          <a:xfrm>
            <a:off x="6095988" y="4481363"/>
            <a:ext cx="2600325" cy="1695450"/>
          </a:xfrm>
          <a:prstGeom prst="rect">
            <a:avLst/>
          </a:prstGeom>
          <a:noFill/>
          <a:ln>
            <a:noFill/>
          </a:ln>
        </p:spPr>
      </p:pic>
      <p:pic>
        <p:nvPicPr>
          <p:cNvPr id="270" name="Google Shape;270;p20"/>
          <p:cNvPicPr preferRelativeResize="0"/>
          <p:nvPr/>
        </p:nvPicPr>
        <p:blipFill rotWithShape="1">
          <a:blip r:embed="rId6">
            <a:alphaModFix/>
          </a:blip>
          <a:srcRect/>
          <a:stretch/>
        </p:blipFill>
        <p:spPr>
          <a:xfrm>
            <a:off x="6866047" y="2128975"/>
            <a:ext cx="3895725" cy="1647825"/>
          </a:xfrm>
          <a:prstGeom prst="rect">
            <a:avLst/>
          </a:prstGeom>
          <a:noFill/>
          <a:ln>
            <a:noFill/>
          </a:ln>
        </p:spPr>
      </p:pic>
      <p:pic>
        <p:nvPicPr>
          <p:cNvPr id="271" name="Google Shape;271;p20"/>
          <p:cNvPicPr preferRelativeResize="0"/>
          <p:nvPr/>
        </p:nvPicPr>
        <p:blipFill rotWithShape="1">
          <a:blip r:embed="rId7">
            <a:alphaModFix/>
          </a:blip>
          <a:srcRect/>
          <a:stretch/>
        </p:blipFill>
        <p:spPr>
          <a:xfrm>
            <a:off x="2981313" y="4281338"/>
            <a:ext cx="3019425" cy="1895475"/>
          </a:xfrm>
          <a:prstGeom prst="rect">
            <a:avLst/>
          </a:prstGeom>
          <a:noFill/>
          <a:ln>
            <a:noFill/>
          </a:ln>
        </p:spPr>
      </p:pic>
      <p:pic>
        <p:nvPicPr>
          <p:cNvPr id="272" name="Google Shape;272;p20"/>
          <p:cNvPicPr preferRelativeResize="0"/>
          <p:nvPr/>
        </p:nvPicPr>
        <p:blipFill rotWithShape="1">
          <a:blip r:embed="rId8">
            <a:alphaModFix/>
          </a:blip>
          <a:srcRect/>
          <a:stretch/>
        </p:blipFill>
        <p:spPr>
          <a:xfrm>
            <a:off x="8724900" y="4729025"/>
            <a:ext cx="2628900" cy="1447800"/>
          </a:xfrm>
          <a:prstGeom prst="rect">
            <a:avLst/>
          </a:prstGeom>
          <a:noFill/>
          <a:ln>
            <a:noFill/>
          </a:ln>
        </p:spPr>
      </p:pic>
      <p:pic>
        <p:nvPicPr>
          <p:cNvPr id="273" name="Google Shape;273;p20"/>
          <p:cNvPicPr preferRelativeResize="0"/>
          <p:nvPr/>
        </p:nvPicPr>
        <p:blipFill rotWithShape="1">
          <a:blip r:embed="rId9">
            <a:alphaModFix/>
          </a:blip>
          <a:srcRect/>
          <a:stretch/>
        </p:blipFill>
        <p:spPr>
          <a:xfrm>
            <a:off x="0" y="6096"/>
            <a:ext cx="12192000" cy="908163"/>
          </a:xfrm>
          <a:prstGeom prst="rect">
            <a:avLst/>
          </a:prstGeom>
          <a:noFill/>
          <a:ln>
            <a:noFill/>
          </a:ln>
        </p:spPr>
      </p:pic>
      <p:sp>
        <p:nvSpPr>
          <p:cNvPr id="274" name="Google Shape;274;p20"/>
          <p:cNvSpPr txBox="1"/>
          <p:nvPr/>
        </p:nvSpPr>
        <p:spPr>
          <a:xfrm>
            <a:off x="216568" y="133637"/>
            <a:ext cx="191302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Finances</a:t>
            </a:r>
            <a:endParaRPr sz="1400" b="0" i="0" u="none" strike="noStrike" cap="none">
              <a:solidFill>
                <a:schemeClr val="lt1"/>
              </a:solidFill>
              <a:latin typeface="Arial"/>
              <a:ea typeface="Arial"/>
              <a:cs typeface="Arial"/>
              <a:sym typeface="Arial"/>
            </a:endParaRPr>
          </a:p>
        </p:txBody>
      </p:sp>
      <p:sp>
        <p:nvSpPr>
          <p:cNvPr id="275" name="Google Shape;275;p20"/>
          <p:cNvSpPr txBox="1"/>
          <p:nvPr/>
        </p:nvSpPr>
        <p:spPr>
          <a:xfrm>
            <a:off x="9470136" y="3493809"/>
            <a:ext cx="5120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20</a:t>
            </a:r>
            <a:endParaRPr/>
          </a:p>
        </p:txBody>
      </p:sp>
      <p:sp>
        <p:nvSpPr>
          <p:cNvPr id="276" name="Google Shape;276;p20"/>
          <p:cNvSpPr txBox="1"/>
          <p:nvPr/>
        </p:nvSpPr>
        <p:spPr>
          <a:xfrm>
            <a:off x="9982200" y="3481416"/>
            <a:ext cx="6492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2340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p:nvPr/>
        </p:nvSpPr>
        <p:spPr>
          <a:xfrm rot="-277694">
            <a:off x="4940365" y="1955500"/>
            <a:ext cx="2772229" cy="3410857"/>
          </a:xfrm>
          <a:custGeom>
            <a:avLst/>
            <a:gdLst/>
            <a:ahLst/>
            <a:cxnLst/>
            <a:rect l="l" t="t" r="r" b="b"/>
            <a:pathLst>
              <a:path w="2772229" h="3410857" extrusionOk="0">
                <a:moveTo>
                  <a:pt x="0" y="3367314"/>
                </a:moveTo>
                <a:lnTo>
                  <a:pt x="14514" y="0"/>
                </a:lnTo>
                <a:lnTo>
                  <a:pt x="2772229" y="58057"/>
                </a:lnTo>
                <a:lnTo>
                  <a:pt x="2772229" y="3381829"/>
                </a:lnTo>
                <a:lnTo>
                  <a:pt x="2641600" y="3323772"/>
                </a:lnTo>
                <a:lnTo>
                  <a:pt x="2569029" y="3323772"/>
                </a:lnTo>
                <a:lnTo>
                  <a:pt x="2496457" y="3367314"/>
                </a:lnTo>
                <a:lnTo>
                  <a:pt x="2409371" y="3338286"/>
                </a:lnTo>
                <a:lnTo>
                  <a:pt x="2293257" y="3352800"/>
                </a:lnTo>
                <a:lnTo>
                  <a:pt x="2249714" y="3396343"/>
                </a:lnTo>
                <a:lnTo>
                  <a:pt x="2148114" y="3338286"/>
                </a:lnTo>
                <a:lnTo>
                  <a:pt x="2133600" y="3410857"/>
                </a:lnTo>
                <a:lnTo>
                  <a:pt x="1944914" y="3396343"/>
                </a:lnTo>
                <a:lnTo>
                  <a:pt x="1857829" y="3338286"/>
                </a:lnTo>
                <a:lnTo>
                  <a:pt x="1785257" y="3367314"/>
                </a:lnTo>
                <a:lnTo>
                  <a:pt x="1625600" y="3367314"/>
                </a:lnTo>
                <a:lnTo>
                  <a:pt x="1538514" y="3381829"/>
                </a:lnTo>
                <a:lnTo>
                  <a:pt x="1451429" y="3309257"/>
                </a:lnTo>
                <a:lnTo>
                  <a:pt x="1277257" y="3381829"/>
                </a:lnTo>
                <a:lnTo>
                  <a:pt x="1190171" y="3294743"/>
                </a:lnTo>
                <a:lnTo>
                  <a:pt x="1001486" y="3352800"/>
                </a:lnTo>
                <a:lnTo>
                  <a:pt x="914400" y="3294743"/>
                </a:lnTo>
                <a:lnTo>
                  <a:pt x="798286" y="3367314"/>
                </a:lnTo>
                <a:lnTo>
                  <a:pt x="638629" y="3367314"/>
                </a:lnTo>
                <a:lnTo>
                  <a:pt x="508000" y="3338286"/>
                </a:lnTo>
                <a:lnTo>
                  <a:pt x="391886" y="3396343"/>
                </a:lnTo>
                <a:lnTo>
                  <a:pt x="217714" y="3352800"/>
                </a:lnTo>
                <a:lnTo>
                  <a:pt x="116114" y="3381829"/>
                </a:lnTo>
                <a:lnTo>
                  <a:pt x="0" y="3367314"/>
                </a:lnTo>
                <a:close/>
              </a:path>
            </a:pathLst>
          </a:custGeom>
          <a:solidFill>
            <a:schemeClr val="dk1">
              <a:alpha val="2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p21"/>
          <p:cNvSpPr/>
          <p:nvPr/>
        </p:nvSpPr>
        <p:spPr>
          <a:xfrm>
            <a:off x="4807274" y="1742470"/>
            <a:ext cx="2772229" cy="3410857"/>
          </a:xfrm>
          <a:custGeom>
            <a:avLst/>
            <a:gdLst/>
            <a:ahLst/>
            <a:cxnLst/>
            <a:rect l="l" t="t" r="r" b="b"/>
            <a:pathLst>
              <a:path w="2772229" h="3410857" extrusionOk="0">
                <a:moveTo>
                  <a:pt x="0" y="3367314"/>
                </a:moveTo>
                <a:lnTo>
                  <a:pt x="14514" y="0"/>
                </a:lnTo>
                <a:lnTo>
                  <a:pt x="2772229" y="58057"/>
                </a:lnTo>
                <a:lnTo>
                  <a:pt x="2772229" y="3381829"/>
                </a:lnTo>
                <a:lnTo>
                  <a:pt x="2641600" y="3323772"/>
                </a:lnTo>
                <a:lnTo>
                  <a:pt x="2569029" y="3323772"/>
                </a:lnTo>
                <a:lnTo>
                  <a:pt x="2496457" y="3367314"/>
                </a:lnTo>
                <a:lnTo>
                  <a:pt x="2409371" y="3338286"/>
                </a:lnTo>
                <a:lnTo>
                  <a:pt x="2293257" y="3352800"/>
                </a:lnTo>
                <a:lnTo>
                  <a:pt x="2249714" y="3396343"/>
                </a:lnTo>
                <a:lnTo>
                  <a:pt x="2148114" y="3338286"/>
                </a:lnTo>
                <a:lnTo>
                  <a:pt x="2133600" y="3410857"/>
                </a:lnTo>
                <a:lnTo>
                  <a:pt x="1944914" y="3396343"/>
                </a:lnTo>
                <a:lnTo>
                  <a:pt x="1857829" y="3338286"/>
                </a:lnTo>
                <a:lnTo>
                  <a:pt x="1785257" y="3367314"/>
                </a:lnTo>
                <a:lnTo>
                  <a:pt x="1625600" y="3367314"/>
                </a:lnTo>
                <a:lnTo>
                  <a:pt x="1538514" y="3381829"/>
                </a:lnTo>
                <a:lnTo>
                  <a:pt x="1451429" y="3309257"/>
                </a:lnTo>
                <a:lnTo>
                  <a:pt x="1277257" y="3381829"/>
                </a:lnTo>
                <a:lnTo>
                  <a:pt x="1190171" y="3294743"/>
                </a:lnTo>
                <a:lnTo>
                  <a:pt x="1001486" y="3352800"/>
                </a:lnTo>
                <a:lnTo>
                  <a:pt x="914400" y="3294743"/>
                </a:lnTo>
                <a:lnTo>
                  <a:pt x="798286" y="3367314"/>
                </a:lnTo>
                <a:lnTo>
                  <a:pt x="638629" y="3367314"/>
                </a:lnTo>
                <a:lnTo>
                  <a:pt x="508000" y="3338286"/>
                </a:lnTo>
                <a:lnTo>
                  <a:pt x="391886" y="3396343"/>
                </a:lnTo>
                <a:lnTo>
                  <a:pt x="217714" y="3352800"/>
                </a:lnTo>
                <a:lnTo>
                  <a:pt x="116114" y="3381829"/>
                </a:lnTo>
                <a:lnTo>
                  <a:pt x="0" y="336731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21"/>
          <p:cNvSpPr/>
          <p:nvPr/>
        </p:nvSpPr>
        <p:spPr>
          <a:xfrm rot="-341019">
            <a:off x="1208448" y="1937657"/>
            <a:ext cx="2757714" cy="3730171"/>
          </a:xfrm>
          <a:custGeom>
            <a:avLst/>
            <a:gdLst/>
            <a:ahLst/>
            <a:cxnLst/>
            <a:rect l="l" t="t" r="r" b="b"/>
            <a:pathLst>
              <a:path w="2757714" h="3730171" extrusionOk="0">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solidFill>
            <a:schemeClr val="dk1">
              <a:alpha val="2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21"/>
          <p:cNvSpPr/>
          <p:nvPr/>
        </p:nvSpPr>
        <p:spPr>
          <a:xfrm>
            <a:off x="1030515" y="1719942"/>
            <a:ext cx="2757714" cy="3730171"/>
          </a:xfrm>
          <a:custGeom>
            <a:avLst/>
            <a:gdLst/>
            <a:ahLst/>
            <a:cxnLst/>
            <a:rect l="l" t="t" r="r" b="b"/>
            <a:pathLst>
              <a:path w="2757714" h="3730171" extrusionOk="0">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5" name="Google Shape;285;p21"/>
          <p:cNvSpPr/>
          <p:nvPr/>
        </p:nvSpPr>
        <p:spPr>
          <a:xfrm>
            <a:off x="1030515" y="1563914"/>
            <a:ext cx="2757714" cy="3730171"/>
          </a:xfrm>
          <a:custGeom>
            <a:avLst/>
            <a:gdLst/>
            <a:ahLst/>
            <a:cxnLst/>
            <a:rect l="l" t="t" r="r" b="b"/>
            <a:pathLst>
              <a:path w="2757714" h="3730171" extrusionOk="0">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blipFill rotWithShape="1">
            <a:blip r:embed="rId3">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21"/>
          <p:cNvSpPr/>
          <p:nvPr/>
        </p:nvSpPr>
        <p:spPr>
          <a:xfrm>
            <a:off x="4807274" y="1604585"/>
            <a:ext cx="2772229" cy="3410857"/>
          </a:xfrm>
          <a:custGeom>
            <a:avLst/>
            <a:gdLst/>
            <a:ahLst/>
            <a:cxnLst/>
            <a:rect l="l" t="t" r="r" b="b"/>
            <a:pathLst>
              <a:path w="2772229" h="3410857" extrusionOk="0">
                <a:moveTo>
                  <a:pt x="0" y="3367314"/>
                </a:moveTo>
                <a:lnTo>
                  <a:pt x="14514" y="0"/>
                </a:lnTo>
                <a:lnTo>
                  <a:pt x="2772229" y="58057"/>
                </a:lnTo>
                <a:lnTo>
                  <a:pt x="2772229" y="3381829"/>
                </a:lnTo>
                <a:lnTo>
                  <a:pt x="2641600" y="3323772"/>
                </a:lnTo>
                <a:lnTo>
                  <a:pt x="2569029" y="3323772"/>
                </a:lnTo>
                <a:lnTo>
                  <a:pt x="2496457" y="3367314"/>
                </a:lnTo>
                <a:lnTo>
                  <a:pt x="2409371" y="3338286"/>
                </a:lnTo>
                <a:lnTo>
                  <a:pt x="2293257" y="3352800"/>
                </a:lnTo>
                <a:lnTo>
                  <a:pt x="2249714" y="3396343"/>
                </a:lnTo>
                <a:lnTo>
                  <a:pt x="2148114" y="3338286"/>
                </a:lnTo>
                <a:lnTo>
                  <a:pt x="2133600" y="3410857"/>
                </a:lnTo>
                <a:lnTo>
                  <a:pt x="1944914" y="3396343"/>
                </a:lnTo>
                <a:lnTo>
                  <a:pt x="1857829" y="3338286"/>
                </a:lnTo>
                <a:lnTo>
                  <a:pt x="1785257" y="3367314"/>
                </a:lnTo>
                <a:lnTo>
                  <a:pt x="1625600" y="3367314"/>
                </a:lnTo>
                <a:lnTo>
                  <a:pt x="1538514" y="3381829"/>
                </a:lnTo>
                <a:lnTo>
                  <a:pt x="1451429" y="3309257"/>
                </a:lnTo>
                <a:lnTo>
                  <a:pt x="1277257" y="3381829"/>
                </a:lnTo>
                <a:lnTo>
                  <a:pt x="1190171" y="3294743"/>
                </a:lnTo>
                <a:lnTo>
                  <a:pt x="1001486" y="3352800"/>
                </a:lnTo>
                <a:lnTo>
                  <a:pt x="914400" y="3294743"/>
                </a:lnTo>
                <a:lnTo>
                  <a:pt x="798286" y="3367314"/>
                </a:lnTo>
                <a:lnTo>
                  <a:pt x="638629" y="3367314"/>
                </a:lnTo>
                <a:lnTo>
                  <a:pt x="508000" y="3338286"/>
                </a:lnTo>
                <a:lnTo>
                  <a:pt x="391886" y="3396343"/>
                </a:lnTo>
                <a:lnTo>
                  <a:pt x="217714" y="3352800"/>
                </a:lnTo>
                <a:lnTo>
                  <a:pt x="116114" y="3381829"/>
                </a:lnTo>
                <a:lnTo>
                  <a:pt x="0" y="3367314"/>
                </a:lnTo>
                <a:close/>
              </a:path>
            </a:pathLst>
          </a:custGeom>
          <a:blipFill rotWithShape="1">
            <a:blip r:embed="rId3">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21"/>
          <p:cNvSpPr/>
          <p:nvPr/>
        </p:nvSpPr>
        <p:spPr>
          <a:xfrm rot="-170124" flipH="1">
            <a:off x="8802912" y="1999120"/>
            <a:ext cx="2757714" cy="3730171"/>
          </a:xfrm>
          <a:custGeom>
            <a:avLst/>
            <a:gdLst/>
            <a:ahLst/>
            <a:cxnLst/>
            <a:rect l="l" t="t" r="r" b="b"/>
            <a:pathLst>
              <a:path w="2757714" h="3730171" extrusionOk="0">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solidFill>
            <a:schemeClr val="dk1">
              <a:alpha val="2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p21"/>
          <p:cNvSpPr/>
          <p:nvPr/>
        </p:nvSpPr>
        <p:spPr>
          <a:xfrm flipH="1">
            <a:off x="8574448" y="1760613"/>
            <a:ext cx="2757714" cy="3730171"/>
          </a:xfrm>
          <a:custGeom>
            <a:avLst/>
            <a:gdLst/>
            <a:ahLst/>
            <a:cxnLst/>
            <a:rect l="l" t="t" r="r" b="b"/>
            <a:pathLst>
              <a:path w="2757714" h="3730171" extrusionOk="0">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21"/>
          <p:cNvSpPr/>
          <p:nvPr/>
        </p:nvSpPr>
        <p:spPr>
          <a:xfrm flipH="1">
            <a:off x="8574448" y="1604585"/>
            <a:ext cx="2757714" cy="3730171"/>
          </a:xfrm>
          <a:custGeom>
            <a:avLst/>
            <a:gdLst/>
            <a:ahLst/>
            <a:cxnLst/>
            <a:rect l="l" t="t" r="r" b="b"/>
            <a:pathLst>
              <a:path w="2757714" h="3730171" extrusionOk="0">
                <a:moveTo>
                  <a:pt x="0" y="3730171"/>
                </a:moveTo>
                <a:lnTo>
                  <a:pt x="29028" y="0"/>
                </a:lnTo>
                <a:lnTo>
                  <a:pt x="2757714" y="58057"/>
                </a:lnTo>
                <a:lnTo>
                  <a:pt x="2757714" y="3236685"/>
                </a:lnTo>
                <a:lnTo>
                  <a:pt x="2714171" y="3236685"/>
                </a:lnTo>
                <a:lnTo>
                  <a:pt x="2569028" y="3236685"/>
                </a:lnTo>
                <a:lnTo>
                  <a:pt x="2569028" y="3236685"/>
                </a:lnTo>
                <a:lnTo>
                  <a:pt x="2380343" y="3236685"/>
                </a:lnTo>
                <a:lnTo>
                  <a:pt x="2307771" y="3294742"/>
                </a:lnTo>
                <a:lnTo>
                  <a:pt x="2206171" y="3309257"/>
                </a:lnTo>
                <a:lnTo>
                  <a:pt x="2148114" y="3265714"/>
                </a:lnTo>
                <a:lnTo>
                  <a:pt x="2017485" y="3309257"/>
                </a:lnTo>
                <a:lnTo>
                  <a:pt x="1959428" y="3294742"/>
                </a:lnTo>
                <a:lnTo>
                  <a:pt x="1886857" y="3367314"/>
                </a:lnTo>
                <a:lnTo>
                  <a:pt x="1770743" y="3367314"/>
                </a:lnTo>
                <a:lnTo>
                  <a:pt x="1727200" y="3323771"/>
                </a:lnTo>
                <a:lnTo>
                  <a:pt x="1567543" y="3396342"/>
                </a:lnTo>
                <a:lnTo>
                  <a:pt x="1567543" y="3396342"/>
                </a:lnTo>
                <a:lnTo>
                  <a:pt x="1335314" y="3396342"/>
                </a:lnTo>
                <a:lnTo>
                  <a:pt x="1233714" y="3454400"/>
                </a:lnTo>
                <a:lnTo>
                  <a:pt x="1190171" y="3381828"/>
                </a:lnTo>
                <a:lnTo>
                  <a:pt x="1045028" y="3468914"/>
                </a:lnTo>
                <a:lnTo>
                  <a:pt x="1001485" y="3483428"/>
                </a:lnTo>
                <a:lnTo>
                  <a:pt x="870857" y="3541485"/>
                </a:lnTo>
                <a:lnTo>
                  <a:pt x="812800" y="3497942"/>
                </a:lnTo>
                <a:lnTo>
                  <a:pt x="667657" y="3585028"/>
                </a:lnTo>
                <a:lnTo>
                  <a:pt x="609600" y="3526971"/>
                </a:lnTo>
                <a:lnTo>
                  <a:pt x="508000" y="3657600"/>
                </a:lnTo>
                <a:lnTo>
                  <a:pt x="464457" y="3614057"/>
                </a:lnTo>
                <a:lnTo>
                  <a:pt x="391885" y="3628571"/>
                </a:lnTo>
                <a:lnTo>
                  <a:pt x="290285" y="3657600"/>
                </a:lnTo>
                <a:lnTo>
                  <a:pt x="217714" y="3701142"/>
                </a:lnTo>
                <a:lnTo>
                  <a:pt x="130628" y="3686628"/>
                </a:lnTo>
                <a:lnTo>
                  <a:pt x="101600" y="3730171"/>
                </a:lnTo>
                <a:lnTo>
                  <a:pt x="0" y="3730171"/>
                </a:lnTo>
                <a:close/>
              </a:path>
            </a:pathLst>
          </a:custGeom>
          <a:blipFill rotWithShape="1">
            <a:blip r:embed="rId3">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90" name="Google Shape;290;p21"/>
          <p:cNvGrpSpPr/>
          <p:nvPr/>
        </p:nvGrpSpPr>
        <p:grpSpPr>
          <a:xfrm>
            <a:off x="5370897" y="1195131"/>
            <a:ext cx="1932010" cy="1693459"/>
            <a:chOff x="5370897" y="1195131"/>
            <a:chExt cx="1932010" cy="1693459"/>
          </a:xfrm>
        </p:grpSpPr>
        <p:sp>
          <p:nvSpPr>
            <p:cNvPr id="291" name="Google Shape;291;p21"/>
            <p:cNvSpPr/>
            <p:nvPr/>
          </p:nvSpPr>
          <p:spPr>
            <a:xfrm>
              <a:off x="5655825" y="1468692"/>
              <a:ext cx="1647082" cy="1419898"/>
            </a:xfrm>
            <a:prstGeom prst="hexagon">
              <a:avLst>
                <a:gd name="adj" fmla="val 25000"/>
                <a:gd name="vf" fmla="val 115470"/>
              </a:avLst>
            </a:prstGeom>
            <a:solidFill>
              <a:schemeClr val="dk1">
                <a:alpha val="4156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21"/>
            <p:cNvSpPr/>
            <p:nvPr/>
          </p:nvSpPr>
          <p:spPr>
            <a:xfrm>
              <a:off x="5370897" y="1195131"/>
              <a:ext cx="1647082" cy="1419898"/>
            </a:xfrm>
            <a:prstGeom prst="hexagon">
              <a:avLst>
                <a:gd name="adj" fmla="val 25000"/>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21"/>
            <p:cNvSpPr/>
            <p:nvPr/>
          </p:nvSpPr>
          <p:spPr>
            <a:xfrm>
              <a:off x="5527483" y="1331024"/>
              <a:ext cx="1331810" cy="1148112"/>
            </a:xfrm>
            <a:prstGeom prst="hexagon">
              <a:avLst>
                <a:gd name="adj" fmla="val 25000"/>
                <a:gd name="vf" fmla="val 115470"/>
              </a:avLst>
            </a:prstGeom>
            <a:solidFill>
              <a:srgbClr val="FF99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p21"/>
            <p:cNvSpPr txBox="1"/>
            <p:nvPr/>
          </p:nvSpPr>
          <p:spPr>
            <a:xfrm>
              <a:off x="5558388" y="1851272"/>
              <a:ext cx="1270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grpSp>
      <p:sp>
        <p:nvSpPr>
          <p:cNvPr id="295" name="Google Shape;295;p21"/>
          <p:cNvSpPr txBox="1"/>
          <p:nvPr/>
        </p:nvSpPr>
        <p:spPr>
          <a:xfrm>
            <a:off x="1349829" y="2903246"/>
            <a:ext cx="214111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Arial"/>
                <a:ea typeface="Arial"/>
                <a:cs typeface="Arial"/>
                <a:sym typeface="Arial"/>
              </a:rPr>
              <a:t>Key Resources</a:t>
            </a:r>
            <a:endParaRPr sz="1400" b="0" i="0" u="none" strike="noStrike" cap="none">
              <a:solidFill>
                <a:srgbClr val="000000"/>
              </a:solidFill>
              <a:latin typeface="Arial"/>
              <a:ea typeface="Arial"/>
              <a:cs typeface="Arial"/>
              <a:sym typeface="Arial"/>
            </a:endParaRPr>
          </a:p>
        </p:txBody>
      </p:sp>
      <p:sp>
        <p:nvSpPr>
          <p:cNvPr id="296" name="Google Shape;296;p21"/>
          <p:cNvSpPr txBox="1"/>
          <p:nvPr/>
        </p:nvSpPr>
        <p:spPr>
          <a:xfrm>
            <a:off x="1030515" y="3358521"/>
            <a:ext cx="2460434" cy="132343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Capital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Wireless charging technology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Engineers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Customers</a:t>
            </a:r>
            <a:endParaRPr sz="1400" b="0" i="0" u="none" strike="noStrike" cap="none">
              <a:solidFill>
                <a:srgbClr val="000000"/>
              </a:solidFill>
              <a:latin typeface="Arial"/>
              <a:ea typeface="Arial"/>
              <a:cs typeface="Arial"/>
              <a:sym typeface="Arial"/>
            </a:endParaRPr>
          </a:p>
        </p:txBody>
      </p:sp>
      <p:sp>
        <p:nvSpPr>
          <p:cNvPr id="297" name="Google Shape;297;p21"/>
          <p:cNvSpPr txBox="1"/>
          <p:nvPr/>
        </p:nvSpPr>
        <p:spPr>
          <a:xfrm>
            <a:off x="5122828" y="2963430"/>
            <a:ext cx="214111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Arial"/>
                <a:ea typeface="Arial"/>
                <a:cs typeface="Arial"/>
                <a:sym typeface="Arial"/>
              </a:rPr>
              <a:t>Key Activities</a:t>
            </a:r>
            <a:endParaRPr sz="1400" b="0" i="0" u="none" strike="noStrike" cap="none">
              <a:solidFill>
                <a:srgbClr val="000000"/>
              </a:solidFill>
              <a:latin typeface="Arial"/>
              <a:ea typeface="Arial"/>
              <a:cs typeface="Arial"/>
              <a:sym typeface="Arial"/>
            </a:endParaRPr>
          </a:p>
        </p:txBody>
      </p:sp>
      <p:sp>
        <p:nvSpPr>
          <p:cNvPr id="298" name="Google Shape;298;p21"/>
          <p:cNvSpPr txBox="1"/>
          <p:nvPr/>
        </p:nvSpPr>
        <p:spPr>
          <a:xfrm>
            <a:off x="4807273" y="3570800"/>
            <a:ext cx="2186824" cy="144655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ROI estimation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Build model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R&amp;D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Testing</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9" name="Google Shape;299;p21"/>
          <p:cNvSpPr txBox="1"/>
          <p:nvPr/>
        </p:nvSpPr>
        <p:spPr>
          <a:xfrm>
            <a:off x="9013544" y="2967013"/>
            <a:ext cx="2141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Arial"/>
                <a:ea typeface="Arial"/>
                <a:cs typeface="Arial"/>
                <a:sym typeface="Arial"/>
              </a:rPr>
              <a:t>Milestone Achieved</a:t>
            </a:r>
            <a:endParaRPr sz="1400" b="0" i="0" u="none" strike="noStrike" cap="none">
              <a:solidFill>
                <a:srgbClr val="000000"/>
              </a:solidFill>
              <a:latin typeface="Arial"/>
              <a:ea typeface="Arial"/>
              <a:cs typeface="Arial"/>
              <a:sym typeface="Arial"/>
            </a:endParaRPr>
          </a:p>
        </p:txBody>
      </p:sp>
      <p:sp>
        <p:nvSpPr>
          <p:cNvPr id="300" name="Google Shape;300;p21"/>
          <p:cNvSpPr txBox="1"/>
          <p:nvPr/>
        </p:nvSpPr>
        <p:spPr>
          <a:xfrm>
            <a:off x="8738419" y="3585027"/>
            <a:ext cx="2000425" cy="584775"/>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In development phase</a:t>
            </a:r>
            <a:endParaRPr sz="1400" b="0" i="0" u="none" strike="noStrike" cap="none">
              <a:solidFill>
                <a:srgbClr val="000000"/>
              </a:solidFill>
              <a:latin typeface="Arial"/>
              <a:ea typeface="Arial"/>
              <a:cs typeface="Arial"/>
              <a:sym typeface="Arial"/>
            </a:endParaRPr>
          </a:p>
        </p:txBody>
      </p:sp>
      <p:grpSp>
        <p:nvGrpSpPr>
          <p:cNvPr id="301" name="Google Shape;301;p21"/>
          <p:cNvGrpSpPr/>
          <p:nvPr/>
        </p:nvGrpSpPr>
        <p:grpSpPr>
          <a:xfrm>
            <a:off x="9287208" y="1283300"/>
            <a:ext cx="1710455" cy="1622459"/>
            <a:chOff x="9287208" y="1283300"/>
            <a:chExt cx="1710455" cy="1622459"/>
          </a:xfrm>
        </p:grpSpPr>
        <p:sp>
          <p:nvSpPr>
            <p:cNvPr id="302" name="Google Shape;302;p21"/>
            <p:cNvSpPr/>
            <p:nvPr/>
          </p:nvSpPr>
          <p:spPr>
            <a:xfrm>
              <a:off x="9549338" y="1457434"/>
              <a:ext cx="1448325" cy="1448325"/>
            </a:xfrm>
            <a:prstGeom prst="dodecagon">
              <a:avLst/>
            </a:prstGeom>
            <a:solidFill>
              <a:schemeClr val="dk1">
                <a:alpha val="5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p21"/>
            <p:cNvSpPr/>
            <p:nvPr/>
          </p:nvSpPr>
          <p:spPr>
            <a:xfrm>
              <a:off x="9290519" y="1283300"/>
              <a:ext cx="1448325" cy="1448325"/>
            </a:xfrm>
            <a:prstGeom prst="dodecagon">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21"/>
            <p:cNvSpPr/>
            <p:nvPr/>
          </p:nvSpPr>
          <p:spPr>
            <a:xfrm>
              <a:off x="9358833" y="1341481"/>
              <a:ext cx="1287832" cy="1287832"/>
            </a:xfrm>
            <a:prstGeom prst="dodecagon">
              <a:avLst/>
            </a:prstGeom>
            <a:solidFill>
              <a:srgbClr val="00CC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21"/>
            <p:cNvSpPr txBox="1"/>
            <p:nvPr/>
          </p:nvSpPr>
          <p:spPr>
            <a:xfrm>
              <a:off x="9287208" y="1807437"/>
              <a:ext cx="138537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grpSp>
      <p:cxnSp>
        <p:nvCxnSpPr>
          <p:cNvPr id="306" name="Google Shape;306;p21"/>
          <p:cNvCxnSpPr/>
          <p:nvPr/>
        </p:nvCxnSpPr>
        <p:spPr>
          <a:xfrm rot="10800000" flipH="1">
            <a:off x="9505425" y="1576869"/>
            <a:ext cx="644577" cy="215210"/>
          </a:xfrm>
          <a:prstGeom prst="straightConnector1">
            <a:avLst/>
          </a:prstGeom>
          <a:noFill/>
          <a:ln w="25400" cap="flat" cmpd="sng">
            <a:solidFill>
              <a:schemeClr val="dk1"/>
            </a:solidFill>
            <a:prstDash val="solid"/>
            <a:miter lim="800000"/>
            <a:headEnd type="none" w="sm" len="sm"/>
            <a:tailEnd type="none" w="sm" len="sm"/>
          </a:ln>
        </p:spPr>
      </p:cxnSp>
      <p:cxnSp>
        <p:nvCxnSpPr>
          <p:cNvPr id="307" name="Google Shape;307;p21"/>
          <p:cNvCxnSpPr/>
          <p:nvPr/>
        </p:nvCxnSpPr>
        <p:spPr>
          <a:xfrm rot="10800000" flipH="1">
            <a:off x="5772071" y="1555216"/>
            <a:ext cx="644577" cy="215210"/>
          </a:xfrm>
          <a:prstGeom prst="straightConnector1">
            <a:avLst/>
          </a:prstGeom>
          <a:noFill/>
          <a:ln w="25400" cap="flat" cmpd="sng">
            <a:solidFill>
              <a:schemeClr val="dk1"/>
            </a:solidFill>
            <a:prstDash val="solid"/>
            <a:miter lim="800000"/>
            <a:headEnd type="none" w="sm" len="sm"/>
            <a:tailEnd type="none" w="sm" len="sm"/>
          </a:ln>
        </p:spPr>
      </p:cxnSp>
      <p:grpSp>
        <p:nvGrpSpPr>
          <p:cNvPr id="308" name="Google Shape;308;p21"/>
          <p:cNvGrpSpPr/>
          <p:nvPr/>
        </p:nvGrpSpPr>
        <p:grpSpPr>
          <a:xfrm>
            <a:off x="1382035" y="974281"/>
            <a:ext cx="2293154" cy="2046739"/>
            <a:chOff x="1382035" y="974281"/>
            <a:chExt cx="2293154" cy="2046739"/>
          </a:xfrm>
        </p:grpSpPr>
        <p:sp>
          <p:nvSpPr>
            <p:cNvPr id="309" name="Google Shape;309;p21"/>
            <p:cNvSpPr/>
            <p:nvPr/>
          </p:nvSpPr>
          <p:spPr>
            <a:xfrm rot="-1197464">
              <a:off x="1829971" y="1373025"/>
              <a:ext cx="1654628" cy="1407886"/>
            </a:xfrm>
            <a:prstGeom prst="roundRect">
              <a:avLst>
                <a:gd name="adj" fmla="val 11512"/>
              </a:avLst>
            </a:prstGeom>
            <a:solidFill>
              <a:schemeClr val="dk1">
                <a:alpha val="5529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0" name="Google Shape;310;p21"/>
            <p:cNvSpPr/>
            <p:nvPr/>
          </p:nvSpPr>
          <p:spPr>
            <a:xfrm rot="-997052">
              <a:off x="1548797" y="1181477"/>
              <a:ext cx="1654628" cy="1407886"/>
            </a:xfrm>
            <a:prstGeom prst="roundRect">
              <a:avLst>
                <a:gd name="adj" fmla="val 11512"/>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21"/>
            <p:cNvSpPr/>
            <p:nvPr/>
          </p:nvSpPr>
          <p:spPr>
            <a:xfrm rot="-997052">
              <a:off x="1708695" y="1300905"/>
              <a:ext cx="1363762" cy="1160395"/>
            </a:xfrm>
            <a:prstGeom prst="roundRect">
              <a:avLst>
                <a:gd name="adj" fmla="val 1151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21"/>
            <p:cNvSpPr txBox="1"/>
            <p:nvPr/>
          </p:nvSpPr>
          <p:spPr>
            <a:xfrm>
              <a:off x="1774372" y="1849215"/>
              <a:ext cx="1270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grpSp>
      <p:cxnSp>
        <p:nvCxnSpPr>
          <p:cNvPr id="313" name="Google Shape;313;p21"/>
          <p:cNvCxnSpPr/>
          <p:nvPr/>
        </p:nvCxnSpPr>
        <p:spPr>
          <a:xfrm rot="9802948" flipH="1">
            <a:off x="1815990" y="1669512"/>
            <a:ext cx="644577" cy="215210"/>
          </a:xfrm>
          <a:prstGeom prst="straightConnector1">
            <a:avLst/>
          </a:prstGeom>
          <a:noFill/>
          <a:ln w="25400" cap="flat" cmpd="sng">
            <a:solidFill>
              <a:schemeClr val="dk1"/>
            </a:solidFill>
            <a:prstDash val="solid"/>
            <a:miter lim="800000"/>
            <a:headEnd type="none" w="sm" len="sm"/>
            <a:tailEnd type="none" w="sm" len="sm"/>
          </a:ln>
        </p:spPr>
      </p:cxnSp>
      <p:sp>
        <p:nvSpPr>
          <p:cNvPr id="314" name="Google Shape;314;p21"/>
          <p:cNvSpPr txBox="1"/>
          <p:nvPr/>
        </p:nvSpPr>
        <p:spPr>
          <a:xfrm>
            <a:off x="3675190" y="148281"/>
            <a:ext cx="45173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Operational Plan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300"/>
                                        <p:tgtEl>
                                          <p:spTgt spid="28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84"/>
                                        </p:tgtEl>
                                        <p:attrNameLst>
                                          <p:attrName>style.visibility</p:attrName>
                                        </p:attrNameLst>
                                      </p:cBhvr>
                                      <p:to>
                                        <p:strVal val="visible"/>
                                      </p:to>
                                    </p:set>
                                    <p:anim calcmode="lin" valueType="num">
                                      <p:cBhvr additive="base">
                                        <p:cTn id="10" dur="300"/>
                                        <p:tgtEl>
                                          <p:spTgt spid="284"/>
                                        </p:tgtEl>
                                        <p:attrNameLst>
                                          <p:attrName>ppt_y</p:attrName>
                                        </p:attrNameLst>
                                      </p:cBhvr>
                                      <p:tavLst>
                                        <p:tav tm="0">
                                          <p:val>
                                            <p:strVal val="#ppt_y+1"/>
                                          </p:val>
                                        </p:tav>
                                        <p:tav tm="100000">
                                          <p:val>
                                            <p:strVal val="#ppt_y"/>
                                          </p:val>
                                        </p:tav>
                                      </p:tavLst>
                                    </p:anim>
                                  </p:childTnLst>
                                </p:cTn>
                              </p:par>
                            </p:childTnLst>
                          </p:cTn>
                        </p:par>
                        <p:par>
                          <p:cTn id="11" fill="hold">
                            <p:stCondLst>
                              <p:cond delay="300"/>
                            </p:stCondLst>
                            <p:childTnLst>
                              <p:par>
                                <p:cTn id="12" presetID="10" presetClass="entr" presetSubtype="0" fill="hold" nodeType="afterEffect">
                                  <p:stCondLst>
                                    <p:cond delay="0"/>
                                  </p:stCondLst>
                                  <p:childTnLst>
                                    <p:set>
                                      <p:cBhvr>
                                        <p:cTn id="13" dur="1" fill="hold">
                                          <p:stCondLst>
                                            <p:cond delay="0"/>
                                          </p:stCondLst>
                                        </p:cTn>
                                        <p:tgtEl>
                                          <p:spTgt spid="283"/>
                                        </p:tgtEl>
                                        <p:attrNameLst>
                                          <p:attrName>style.visibility</p:attrName>
                                        </p:attrNameLst>
                                      </p:cBhvr>
                                      <p:to>
                                        <p:strVal val="visible"/>
                                      </p:to>
                                    </p:set>
                                    <p:animEffect transition="in" filter="fade">
                                      <p:cBhvr>
                                        <p:cTn id="14" dur="300"/>
                                        <p:tgtEl>
                                          <p:spTgt spid="283"/>
                                        </p:tgtEl>
                                      </p:cBhvr>
                                    </p:animEffect>
                                  </p:childTnLst>
                                </p:cTn>
                              </p:par>
                              <p:par>
                                <p:cTn id="15" presetID="2" presetClass="entr" presetSubtype="1" fill="hold" nodeType="withEffect">
                                  <p:stCondLst>
                                    <p:cond delay="0"/>
                                  </p:stCondLst>
                                  <p:childTnLst>
                                    <p:set>
                                      <p:cBhvr>
                                        <p:cTn id="16" dur="1" fill="hold">
                                          <p:stCondLst>
                                            <p:cond delay="0"/>
                                          </p:stCondLst>
                                        </p:cTn>
                                        <p:tgtEl>
                                          <p:spTgt spid="308"/>
                                        </p:tgtEl>
                                        <p:attrNameLst>
                                          <p:attrName>style.visibility</p:attrName>
                                        </p:attrNameLst>
                                      </p:cBhvr>
                                      <p:to>
                                        <p:strVal val="visible"/>
                                      </p:to>
                                    </p:set>
                                    <p:anim calcmode="lin" valueType="num">
                                      <p:cBhvr additive="base">
                                        <p:cTn id="17" dur="300"/>
                                        <p:tgtEl>
                                          <p:spTgt spid="308"/>
                                        </p:tgtEl>
                                        <p:attrNameLst>
                                          <p:attrName>ppt_y</p:attrName>
                                        </p:attrNameLst>
                                      </p:cBhvr>
                                      <p:tavLst>
                                        <p:tav tm="0">
                                          <p:val>
                                            <p:strVal val="#ppt_y-1"/>
                                          </p:val>
                                        </p:tav>
                                        <p:tav tm="100000">
                                          <p:val>
                                            <p:strVal val="#ppt_y"/>
                                          </p:val>
                                        </p:tav>
                                      </p:tavLst>
                                    </p:anim>
                                  </p:childTnLst>
                                </p:cTn>
                              </p:par>
                            </p:childTnLst>
                          </p:cTn>
                        </p:par>
                        <p:par>
                          <p:cTn id="18" fill="hold">
                            <p:stCondLst>
                              <p:cond delay="600"/>
                            </p:stCondLst>
                            <p:childTnLst>
                              <p:par>
                                <p:cTn id="19" presetID="1" presetClass="entr" presetSubtype="0" fill="hold" nodeType="afterEffect">
                                  <p:stCondLst>
                                    <p:cond delay="0"/>
                                  </p:stCondLst>
                                  <p:childTnLst>
                                    <p:set>
                                      <p:cBhvr>
                                        <p:cTn id="20" dur="1" fill="hold">
                                          <p:stCondLst>
                                            <p:cond delay="0"/>
                                          </p:stCondLst>
                                        </p:cTn>
                                        <p:tgtEl>
                                          <p:spTgt spid="313"/>
                                        </p:tgtEl>
                                        <p:attrNameLst>
                                          <p:attrName>style.visibility</p:attrName>
                                        </p:attrNameLst>
                                      </p:cBhvr>
                                      <p:to>
                                        <p:strVal val="visible"/>
                                      </p:to>
                                    </p:set>
                                  </p:childTnLst>
                                </p:cTn>
                              </p:par>
                            </p:childTnLst>
                          </p:cTn>
                        </p:par>
                        <p:par>
                          <p:cTn id="21" fill="hold">
                            <p:stCondLst>
                              <p:cond delay="601"/>
                            </p:stCondLst>
                            <p:childTnLst>
                              <p:par>
                                <p:cTn id="22" presetID="10" presetClass="entr" presetSubtype="0" fill="hold" nodeType="after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fade">
                                      <p:cBhvr>
                                        <p:cTn id="24" dur="300"/>
                                        <p:tgtEl>
                                          <p:spTgt spid="295"/>
                                        </p:tgtEl>
                                      </p:cBhvr>
                                    </p:animEffect>
                                  </p:childTnLst>
                                </p:cTn>
                              </p:par>
                            </p:childTnLst>
                          </p:cTn>
                        </p:par>
                        <p:par>
                          <p:cTn id="25" fill="hold">
                            <p:stCondLst>
                              <p:cond delay="901"/>
                            </p:stCondLst>
                            <p:childTnLst>
                              <p:par>
                                <p:cTn id="26" presetID="10" presetClass="entr" presetSubtype="0" fill="hold" nodeType="afterEffect">
                                  <p:stCondLst>
                                    <p:cond delay="0"/>
                                  </p:stCondLst>
                                  <p:childTnLst>
                                    <p:set>
                                      <p:cBhvr>
                                        <p:cTn id="27" dur="1" fill="hold">
                                          <p:stCondLst>
                                            <p:cond delay="0"/>
                                          </p:stCondLst>
                                        </p:cTn>
                                        <p:tgtEl>
                                          <p:spTgt spid="296"/>
                                        </p:tgtEl>
                                        <p:attrNameLst>
                                          <p:attrName>style.visibility</p:attrName>
                                        </p:attrNameLst>
                                      </p:cBhvr>
                                      <p:to>
                                        <p:strVal val="visible"/>
                                      </p:to>
                                    </p:set>
                                    <p:animEffect transition="in" filter="fade">
                                      <p:cBhvr>
                                        <p:cTn id="28" dur="300"/>
                                        <p:tgtEl>
                                          <p:spTgt spid="29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86"/>
                                        </p:tgtEl>
                                        <p:attrNameLst>
                                          <p:attrName>style.visibility</p:attrName>
                                        </p:attrNameLst>
                                      </p:cBhvr>
                                      <p:to>
                                        <p:strVal val="visible"/>
                                      </p:to>
                                    </p:set>
                                    <p:anim calcmode="lin" valueType="num">
                                      <p:cBhvr additive="base">
                                        <p:cTn id="33" dur="300"/>
                                        <p:tgtEl>
                                          <p:spTgt spid="286"/>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82"/>
                                        </p:tgtEl>
                                        <p:attrNameLst>
                                          <p:attrName>style.visibility</p:attrName>
                                        </p:attrNameLst>
                                      </p:cBhvr>
                                      <p:to>
                                        <p:strVal val="visible"/>
                                      </p:to>
                                    </p:set>
                                    <p:anim calcmode="lin" valueType="num">
                                      <p:cBhvr additive="base">
                                        <p:cTn id="36" dur="300"/>
                                        <p:tgtEl>
                                          <p:spTgt spid="282"/>
                                        </p:tgtEl>
                                        <p:attrNameLst>
                                          <p:attrName>ppt_y</p:attrName>
                                        </p:attrNameLst>
                                      </p:cBhvr>
                                      <p:tavLst>
                                        <p:tav tm="0">
                                          <p:val>
                                            <p:strVal val="#ppt_y+1"/>
                                          </p:val>
                                        </p:tav>
                                        <p:tav tm="100000">
                                          <p:val>
                                            <p:strVal val="#ppt_y"/>
                                          </p:val>
                                        </p:tav>
                                      </p:tavLst>
                                    </p:anim>
                                  </p:childTnLst>
                                </p:cTn>
                              </p:par>
                            </p:childTnLst>
                          </p:cTn>
                        </p:par>
                        <p:par>
                          <p:cTn id="37" fill="hold">
                            <p:stCondLst>
                              <p:cond delay="300"/>
                            </p:stCondLst>
                            <p:childTnLst>
                              <p:par>
                                <p:cTn id="38" presetID="10" presetClass="entr" presetSubtype="0" fill="hold" nodeType="afterEffect">
                                  <p:stCondLst>
                                    <p:cond delay="0"/>
                                  </p:stCondLst>
                                  <p:childTnLst>
                                    <p:set>
                                      <p:cBhvr>
                                        <p:cTn id="39" dur="1" fill="hold">
                                          <p:stCondLst>
                                            <p:cond delay="0"/>
                                          </p:stCondLst>
                                        </p:cTn>
                                        <p:tgtEl>
                                          <p:spTgt spid="281"/>
                                        </p:tgtEl>
                                        <p:attrNameLst>
                                          <p:attrName>style.visibility</p:attrName>
                                        </p:attrNameLst>
                                      </p:cBhvr>
                                      <p:to>
                                        <p:strVal val="visible"/>
                                      </p:to>
                                    </p:set>
                                    <p:animEffect transition="in" filter="fade">
                                      <p:cBhvr>
                                        <p:cTn id="40" dur="300"/>
                                        <p:tgtEl>
                                          <p:spTgt spid="281"/>
                                        </p:tgtEl>
                                      </p:cBhvr>
                                    </p:animEffect>
                                  </p:childTnLst>
                                </p:cTn>
                              </p:par>
                              <p:par>
                                <p:cTn id="41" presetID="2" presetClass="entr" presetSubtype="1" fill="hold" nodeType="withEffect">
                                  <p:stCondLst>
                                    <p:cond delay="0"/>
                                  </p:stCondLst>
                                  <p:childTnLst>
                                    <p:set>
                                      <p:cBhvr>
                                        <p:cTn id="42" dur="1" fill="hold">
                                          <p:stCondLst>
                                            <p:cond delay="0"/>
                                          </p:stCondLst>
                                        </p:cTn>
                                        <p:tgtEl>
                                          <p:spTgt spid="290"/>
                                        </p:tgtEl>
                                        <p:attrNameLst>
                                          <p:attrName>style.visibility</p:attrName>
                                        </p:attrNameLst>
                                      </p:cBhvr>
                                      <p:to>
                                        <p:strVal val="visible"/>
                                      </p:to>
                                    </p:set>
                                    <p:anim calcmode="lin" valueType="num">
                                      <p:cBhvr additive="base">
                                        <p:cTn id="43" dur="300"/>
                                        <p:tgtEl>
                                          <p:spTgt spid="290"/>
                                        </p:tgtEl>
                                        <p:attrNameLst>
                                          <p:attrName>ppt_y</p:attrName>
                                        </p:attrNameLst>
                                      </p:cBhvr>
                                      <p:tavLst>
                                        <p:tav tm="0">
                                          <p:val>
                                            <p:strVal val="#ppt_y-1"/>
                                          </p:val>
                                        </p:tav>
                                        <p:tav tm="100000">
                                          <p:val>
                                            <p:strVal val="#ppt_y"/>
                                          </p:val>
                                        </p:tav>
                                      </p:tavLst>
                                    </p:anim>
                                  </p:childTnLst>
                                </p:cTn>
                              </p:par>
                            </p:childTnLst>
                          </p:cTn>
                        </p:par>
                        <p:par>
                          <p:cTn id="44" fill="hold">
                            <p:stCondLst>
                              <p:cond delay="600"/>
                            </p:stCondLst>
                            <p:childTnLst>
                              <p:par>
                                <p:cTn id="45" presetID="1" presetClass="entr" presetSubtype="0" fill="hold" nodeType="afterEffect">
                                  <p:stCondLst>
                                    <p:cond delay="0"/>
                                  </p:stCondLst>
                                  <p:childTnLst>
                                    <p:set>
                                      <p:cBhvr>
                                        <p:cTn id="46" dur="1" fill="hold">
                                          <p:stCondLst>
                                            <p:cond delay="0"/>
                                          </p:stCondLst>
                                        </p:cTn>
                                        <p:tgtEl>
                                          <p:spTgt spid="307"/>
                                        </p:tgtEl>
                                        <p:attrNameLst>
                                          <p:attrName>style.visibility</p:attrName>
                                        </p:attrNameLst>
                                      </p:cBhvr>
                                      <p:to>
                                        <p:strVal val="visible"/>
                                      </p:to>
                                    </p:set>
                                  </p:childTnLst>
                                </p:cTn>
                              </p:par>
                            </p:childTnLst>
                          </p:cTn>
                        </p:par>
                        <p:par>
                          <p:cTn id="47" fill="hold">
                            <p:stCondLst>
                              <p:cond delay="601"/>
                            </p:stCondLst>
                            <p:childTnLst>
                              <p:par>
                                <p:cTn id="48" presetID="10" presetClass="entr" presetSubtype="0" fill="hold" nodeType="afterEffect">
                                  <p:stCondLst>
                                    <p:cond delay="0"/>
                                  </p:stCondLst>
                                  <p:childTnLst>
                                    <p:set>
                                      <p:cBhvr>
                                        <p:cTn id="49" dur="1" fill="hold">
                                          <p:stCondLst>
                                            <p:cond delay="0"/>
                                          </p:stCondLst>
                                        </p:cTn>
                                        <p:tgtEl>
                                          <p:spTgt spid="297"/>
                                        </p:tgtEl>
                                        <p:attrNameLst>
                                          <p:attrName>style.visibility</p:attrName>
                                        </p:attrNameLst>
                                      </p:cBhvr>
                                      <p:to>
                                        <p:strVal val="visible"/>
                                      </p:to>
                                    </p:set>
                                    <p:animEffect transition="in" filter="fade">
                                      <p:cBhvr>
                                        <p:cTn id="50" dur="300"/>
                                        <p:tgtEl>
                                          <p:spTgt spid="297"/>
                                        </p:tgtEl>
                                      </p:cBhvr>
                                    </p:animEffect>
                                  </p:childTnLst>
                                </p:cTn>
                              </p:par>
                            </p:childTnLst>
                          </p:cTn>
                        </p:par>
                        <p:par>
                          <p:cTn id="51" fill="hold">
                            <p:stCondLst>
                              <p:cond delay="901"/>
                            </p:stCondLst>
                            <p:childTnLst>
                              <p:par>
                                <p:cTn id="52" presetID="10" presetClass="entr" presetSubtype="0" fill="hold" nodeType="afterEffect">
                                  <p:stCondLst>
                                    <p:cond delay="0"/>
                                  </p:stCondLst>
                                  <p:childTnLst>
                                    <p:set>
                                      <p:cBhvr>
                                        <p:cTn id="53" dur="1" fill="hold">
                                          <p:stCondLst>
                                            <p:cond delay="0"/>
                                          </p:stCondLst>
                                        </p:cTn>
                                        <p:tgtEl>
                                          <p:spTgt spid="298"/>
                                        </p:tgtEl>
                                        <p:attrNameLst>
                                          <p:attrName>style.visibility</p:attrName>
                                        </p:attrNameLst>
                                      </p:cBhvr>
                                      <p:to>
                                        <p:strVal val="visible"/>
                                      </p:to>
                                    </p:set>
                                    <p:animEffect transition="in" filter="fade">
                                      <p:cBhvr>
                                        <p:cTn id="54" dur="300"/>
                                        <p:tgtEl>
                                          <p:spTgt spid="29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89"/>
                                        </p:tgtEl>
                                        <p:attrNameLst>
                                          <p:attrName>style.visibility</p:attrName>
                                        </p:attrNameLst>
                                      </p:cBhvr>
                                      <p:to>
                                        <p:strVal val="visible"/>
                                      </p:to>
                                    </p:set>
                                    <p:anim calcmode="lin" valueType="num">
                                      <p:cBhvr additive="base">
                                        <p:cTn id="59" dur="300"/>
                                        <p:tgtEl>
                                          <p:spTgt spid="289"/>
                                        </p:tgtEl>
                                        <p:attrNameLst>
                                          <p:attrName>ppt_y</p:attrName>
                                        </p:attrNameLst>
                                      </p:cBhvr>
                                      <p:tavLst>
                                        <p:tav tm="0">
                                          <p:val>
                                            <p:strVal val="#ppt_y+1"/>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88"/>
                                        </p:tgtEl>
                                        <p:attrNameLst>
                                          <p:attrName>style.visibility</p:attrName>
                                        </p:attrNameLst>
                                      </p:cBhvr>
                                      <p:to>
                                        <p:strVal val="visible"/>
                                      </p:to>
                                    </p:set>
                                    <p:anim calcmode="lin" valueType="num">
                                      <p:cBhvr additive="base">
                                        <p:cTn id="62" dur="300"/>
                                        <p:tgtEl>
                                          <p:spTgt spid="288"/>
                                        </p:tgtEl>
                                        <p:attrNameLst>
                                          <p:attrName>ppt_y</p:attrName>
                                        </p:attrNameLst>
                                      </p:cBhvr>
                                      <p:tavLst>
                                        <p:tav tm="0">
                                          <p:val>
                                            <p:strVal val="#ppt_y+1"/>
                                          </p:val>
                                        </p:tav>
                                        <p:tav tm="100000">
                                          <p:val>
                                            <p:strVal val="#ppt_y"/>
                                          </p:val>
                                        </p:tav>
                                      </p:tavLst>
                                    </p:anim>
                                  </p:childTnLst>
                                </p:cTn>
                              </p:par>
                            </p:childTnLst>
                          </p:cTn>
                        </p:par>
                        <p:par>
                          <p:cTn id="63" fill="hold">
                            <p:stCondLst>
                              <p:cond delay="300"/>
                            </p:stCondLst>
                            <p:childTnLst>
                              <p:par>
                                <p:cTn id="64" presetID="10" presetClass="entr" presetSubtype="0" fill="hold" nodeType="afterEffect">
                                  <p:stCondLst>
                                    <p:cond delay="0"/>
                                  </p:stCondLst>
                                  <p:childTnLst>
                                    <p:set>
                                      <p:cBhvr>
                                        <p:cTn id="65" dur="1" fill="hold">
                                          <p:stCondLst>
                                            <p:cond delay="0"/>
                                          </p:stCondLst>
                                        </p:cTn>
                                        <p:tgtEl>
                                          <p:spTgt spid="287"/>
                                        </p:tgtEl>
                                        <p:attrNameLst>
                                          <p:attrName>style.visibility</p:attrName>
                                        </p:attrNameLst>
                                      </p:cBhvr>
                                      <p:to>
                                        <p:strVal val="visible"/>
                                      </p:to>
                                    </p:set>
                                    <p:animEffect transition="in" filter="fade">
                                      <p:cBhvr>
                                        <p:cTn id="66" dur="300"/>
                                        <p:tgtEl>
                                          <p:spTgt spid="287"/>
                                        </p:tgtEl>
                                      </p:cBhvr>
                                    </p:animEffect>
                                  </p:childTnLst>
                                </p:cTn>
                              </p:par>
                              <p:par>
                                <p:cTn id="67" presetID="2" presetClass="entr" presetSubtype="1" fill="hold" nodeType="withEffect">
                                  <p:stCondLst>
                                    <p:cond delay="0"/>
                                  </p:stCondLst>
                                  <p:childTnLst>
                                    <p:set>
                                      <p:cBhvr>
                                        <p:cTn id="68" dur="1" fill="hold">
                                          <p:stCondLst>
                                            <p:cond delay="0"/>
                                          </p:stCondLst>
                                        </p:cTn>
                                        <p:tgtEl>
                                          <p:spTgt spid="301"/>
                                        </p:tgtEl>
                                        <p:attrNameLst>
                                          <p:attrName>style.visibility</p:attrName>
                                        </p:attrNameLst>
                                      </p:cBhvr>
                                      <p:to>
                                        <p:strVal val="visible"/>
                                      </p:to>
                                    </p:set>
                                    <p:anim calcmode="lin" valueType="num">
                                      <p:cBhvr additive="base">
                                        <p:cTn id="69" dur="300"/>
                                        <p:tgtEl>
                                          <p:spTgt spid="301"/>
                                        </p:tgtEl>
                                        <p:attrNameLst>
                                          <p:attrName>ppt_y</p:attrName>
                                        </p:attrNameLst>
                                      </p:cBhvr>
                                      <p:tavLst>
                                        <p:tav tm="0">
                                          <p:val>
                                            <p:strVal val="#ppt_y-1"/>
                                          </p:val>
                                        </p:tav>
                                        <p:tav tm="100000">
                                          <p:val>
                                            <p:strVal val="#ppt_y"/>
                                          </p:val>
                                        </p:tav>
                                      </p:tavLst>
                                    </p:anim>
                                  </p:childTnLst>
                                </p:cTn>
                              </p:par>
                            </p:childTnLst>
                          </p:cTn>
                        </p:par>
                        <p:par>
                          <p:cTn id="70" fill="hold">
                            <p:stCondLst>
                              <p:cond delay="600"/>
                            </p:stCondLst>
                            <p:childTnLst>
                              <p:par>
                                <p:cTn id="71" presetID="1" presetClass="entr" presetSubtype="0" fill="hold" nodeType="afterEffect">
                                  <p:stCondLst>
                                    <p:cond delay="0"/>
                                  </p:stCondLst>
                                  <p:childTnLst>
                                    <p:set>
                                      <p:cBhvr>
                                        <p:cTn id="72" dur="1" fill="hold">
                                          <p:stCondLst>
                                            <p:cond delay="0"/>
                                          </p:stCondLst>
                                        </p:cTn>
                                        <p:tgtEl>
                                          <p:spTgt spid="306"/>
                                        </p:tgtEl>
                                        <p:attrNameLst>
                                          <p:attrName>style.visibility</p:attrName>
                                        </p:attrNameLst>
                                      </p:cBhvr>
                                      <p:to>
                                        <p:strVal val="visible"/>
                                      </p:to>
                                    </p:set>
                                  </p:childTnLst>
                                </p:cTn>
                              </p:par>
                            </p:childTnLst>
                          </p:cTn>
                        </p:par>
                        <p:par>
                          <p:cTn id="73" fill="hold">
                            <p:stCondLst>
                              <p:cond delay="601"/>
                            </p:stCondLst>
                            <p:childTnLst>
                              <p:par>
                                <p:cTn id="74" presetID="10" presetClass="entr" presetSubtype="0" fill="hold" nodeType="afterEffect">
                                  <p:stCondLst>
                                    <p:cond delay="0"/>
                                  </p:stCondLst>
                                  <p:childTnLst>
                                    <p:set>
                                      <p:cBhvr>
                                        <p:cTn id="75" dur="1" fill="hold">
                                          <p:stCondLst>
                                            <p:cond delay="0"/>
                                          </p:stCondLst>
                                        </p:cTn>
                                        <p:tgtEl>
                                          <p:spTgt spid="299"/>
                                        </p:tgtEl>
                                        <p:attrNameLst>
                                          <p:attrName>style.visibility</p:attrName>
                                        </p:attrNameLst>
                                      </p:cBhvr>
                                      <p:to>
                                        <p:strVal val="visible"/>
                                      </p:to>
                                    </p:set>
                                    <p:animEffect transition="in" filter="fade">
                                      <p:cBhvr>
                                        <p:cTn id="76" dur="300"/>
                                        <p:tgtEl>
                                          <p:spTgt spid="299"/>
                                        </p:tgtEl>
                                      </p:cBhvr>
                                    </p:animEffect>
                                  </p:childTnLst>
                                </p:cTn>
                              </p:par>
                            </p:childTnLst>
                          </p:cTn>
                        </p:par>
                        <p:par>
                          <p:cTn id="77" fill="hold">
                            <p:stCondLst>
                              <p:cond delay="901"/>
                            </p:stCondLst>
                            <p:childTnLst>
                              <p:par>
                                <p:cTn id="78" presetID="10" presetClass="entr" presetSubtype="0" fill="hold" nodeType="afterEffect">
                                  <p:stCondLst>
                                    <p:cond delay="0"/>
                                  </p:stCondLst>
                                  <p:childTnLst>
                                    <p:set>
                                      <p:cBhvr>
                                        <p:cTn id="79" dur="1" fill="hold">
                                          <p:stCondLst>
                                            <p:cond delay="0"/>
                                          </p:stCondLst>
                                        </p:cTn>
                                        <p:tgtEl>
                                          <p:spTgt spid="300"/>
                                        </p:tgtEl>
                                        <p:attrNameLst>
                                          <p:attrName>style.visibility</p:attrName>
                                        </p:attrNameLst>
                                      </p:cBhvr>
                                      <p:to>
                                        <p:strVal val="visible"/>
                                      </p:to>
                                    </p:set>
                                    <p:animEffect transition="in" filter="fade">
                                      <p:cBhvr>
                                        <p:cTn id="80" dur="3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2"/>
          <p:cNvSpPr/>
          <p:nvPr/>
        </p:nvSpPr>
        <p:spPr>
          <a:xfrm>
            <a:off x="3539546" y="2767013"/>
            <a:ext cx="1139725" cy="1279634"/>
          </a:xfrm>
          <a:custGeom>
            <a:avLst/>
            <a:gdLst/>
            <a:ahLst/>
            <a:cxnLst/>
            <a:rect l="l" t="t" r="r" b="b"/>
            <a:pathLst>
              <a:path w="1139725" h="1279634" extrusionOk="0">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22"/>
          <p:cNvSpPr/>
          <p:nvPr/>
        </p:nvSpPr>
        <p:spPr>
          <a:xfrm>
            <a:off x="7505419" y="2767013"/>
            <a:ext cx="1147038" cy="1279634"/>
          </a:xfrm>
          <a:custGeom>
            <a:avLst/>
            <a:gdLst/>
            <a:ahLst/>
            <a:cxnLst/>
            <a:rect l="l" t="t" r="r" b="b"/>
            <a:pathLst>
              <a:path w="1147038" h="1279634" extrusionOk="0">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1" name="Google Shape;321;p22"/>
          <p:cNvSpPr/>
          <p:nvPr/>
        </p:nvSpPr>
        <p:spPr>
          <a:xfrm>
            <a:off x="755350" y="2767013"/>
            <a:ext cx="2873872" cy="1279634"/>
          </a:xfrm>
          <a:custGeom>
            <a:avLst/>
            <a:gdLst/>
            <a:ahLst/>
            <a:cxnLst/>
            <a:rect l="l" t="t" r="r" b="b"/>
            <a:pathLst>
              <a:path w="2873872" h="1279634" extrusionOk="0">
                <a:moveTo>
                  <a:pt x="639817" y="0"/>
                </a:moveTo>
                <a:lnTo>
                  <a:pt x="2873872" y="0"/>
                </a:lnTo>
                <a:lnTo>
                  <a:pt x="2836133" y="146773"/>
                </a:lnTo>
                <a:cubicBezTo>
                  <a:pt x="2802079" y="313192"/>
                  <a:pt x="2784195" y="485502"/>
                  <a:pt x="2784195" y="661988"/>
                </a:cubicBezTo>
                <a:cubicBezTo>
                  <a:pt x="2784195" y="838475"/>
                  <a:pt x="2802079" y="1010784"/>
                  <a:pt x="2836133" y="1177203"/>
                </a:cubicBezTo>
                <a:lnTo>
                  <a:pt x="2862471" y="1279634"/>
                </a:lnTo>
                <a:lnTo>
                  <a:pt x="639817" y="1279634"/>
                </a:lnTo>
                <a:cubicBezTo>
                  <a:pt x="286456" y="1279634"/>
                  <a:pt x="0" y="993178"/>
                  <a:pt x="0" y="639817"/>
                </a:cubicBezTo>
                <a:cubicBezTo>
                  <a:pt x="0" y="286456"/>
                  <a:pt x="286456" y="0"/>
                  <a:pt x="639817" y="0"/>
                </a:cubicBezTo>
                <a:close/>
              </a:path>
            </a:pathLst>
          </a:custGeom>
          <a:gradFill>
            <a:gsLst>
              <a:gs pos="0">
                <a:srgbClr val="F1F6FA"/>
              </a:gs>
              <a:gs pos="100000">
                <a:srgbClr val="D8D8D8"/>
              </a:gs>
            </a:gsLst>
            <a:lin ang="5400000" scaled="0"/>
          </a:gradFill>
          <a:ln>
            <a:noFill/>
          </a:ln>
          <a:effectLst>
            <a:outerShdw blurRad="304800" sx="102000" sy="102000" algn="ctr" rotWithShape="0">
              <a:srgbClr val="000000">
                <a:alpha val="4823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2" name="Google Shape;322;p22"/>
          <p:cNvSpPr/>
          <p:nvPr/>
        </p:nvSpPr>
        <p:spPr>
          <a:xfrm>
            <a:off x="8562781" y="2767013"/>
            <a:ext cx="2866559" cy="1279634"/>
          </a:xfrm>
          <a:custGeom>
            <a:avLst/>
            <a:gdLst/>
            <a:ahLst/>
            <a:cxnLst/>
            <a:rect l="l" t="t" r="r" b="b"/>
            <a:pathLst>
              <a:path w="2866559" h="1279634" extrusionOk="0">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rgbClr val="F1F6FA"/>
              </a:gs>
              <a:gs pos="100000">
                <a:srgbClr val="D8D8D8"/>
              </a:gs>
            </a:gsLst>
            <a:lin ang="5400000" scaled="0"/>
          </a:gradFill>
          <a:ln>
            <a:noFill/>
          </a:ln>
          <a:effectLst>
            <a:outerShdw blurRad="304800" sx="102000" sy="102000" algn="ctr" rotWithShape="0">
              <a:srgbClr val="000000">
                <a:alpha val="4823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p22"/>
          <p:cNvSpPr/>
          <p:nvPr/>
        </p:nvSpPr>
        <p:spPr>
          <a:xfrm>
            <a:off x="3905477" y="955326"/>
            <a:ext cx="1849866" cy="1160662"/>
          </a:xfrm>
          <a:custGeom>
            <a:avLst/>
            <a:gdLst/>
            <a:ahLst/>
            <a:cxnLst/>
            <a:rect l="l" t="t" r="r" b="b"/>
            <a:pathLst>
              <a:path w="1849866" h="1160662" extrusionOk="0">
                <a:moveTo>
                  <a:pt x="1555353" y="0"/>
                </a:moveTo>
                <a:lnTo>
                  <a:pt x="1572337" y="9218"/>
                </a:lnTo>
                <a:cubicBezTo>
                  <a:pt x="1739778" y="122339"/>
                  <a:pt x="1849866" y="313907"/>
                  <a:pt x="1849866" y="531188"/>
                </a:cubicBezTo>
                <a:lnTo>
                  <a:pt x="1849865" y="531188"/>
                </a:lnTo>
                <a:cubicBezTo>
                  <a:pt x="1849865" y="878837"/>
                  <a:pt x="1568040" y="1160662"/>
                  <a:pt x="1220391" y="1160662"/>
                </a:cubicBezTo>
                <a:lnTo>
                  <a:pt x="0" y="1160661"/>
                </a:lnTo>
                <a:lnTo>
                  <a:pt x="70670" y="1044336"/>
                </a:lnTo>
                <a:cubicBezTo>
                  <a:pt x="392259" y="568320"/>
                  <a:pt x="869960" y="206439"/>
                  <a:pt x="1430312" y="32151"/>
                </a:cubicBezTo>
                <a:lnTo>
                  <a:pt x="1555353" y="0"/>
                </a:ln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4" name="Google Shape;324;p22"/>
          <p:cNvSpPr/>
          <p:nvPr/>
        </p:nvSpPr>
        <p:spPr>
          <a:xfrm>
            <a:off x="6436661" y="955326"/>
            <a:ext cx="1849865" cy="1160661"/>
          </a:xfrm>
          <a:custGeom>
            <a:avLst/>
            <a:gdLst/>
            <a:ahLst/>
            <a:cxnLst/>
            <a:rect l="l" t="t" r="r" b="b"/>
            <a:pathLst>
              <a:path w="1849865" h="1160661" extrusionOk="0">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Google Shape;325;p22"/>
          <p:cNvSpPr/>
          <p:nvPr/>
        </p:nvSpPr>
        <p:spPr>
          <a:xfrm>
            <a:off x="3896059" y="4726509"/>
            <a:ext cx="1859285" cy="1171183"/>
          </a:xfrm>
          <a:custGeom>
            <a:avLst/>
            <a:gdLst/>
            <a:ahLst/>
            <a:cxnLst/>
            <a:rect l="l" t="t" r="r" b="b"/>
            <a:pathLst>
              <a:path w="1859285" h="1171183" extrusionOk="0">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22"/>
          <p:cNvSpPr/>
          <p:nvPr/>
        </p:nvSpPr>
        <p:spPr>
          <a:xfrm>
            <a:off x="6436661" y="4726509"/>
            <a:ext cx="1859285" cy="1171183"/>
          </a:xfrm>
          <a:custGeom>
            <a:avLst/>
            <a:gdLst/>
            <a:ahLst/>
            <a:cxnLst/>
            <a:rect l="l" t="t" r="r" b="b"/>
            <a:pathLst>
              <a:path w="1859285" h="1171183" extrusionOk="0">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22"/>
          <p:cNvSpPr/>
          <p:nvPr/>
        </p:nvSpPr>
        <p:spPr>
          <a:xfrm>
            <a:off x="1828800" y="857040"/>
            <a:ext cx="3632030" cy="1258947"/>
          </a:xfrm>
          <a:custGeom>
            <a:avLst/>
            <a:gdLst/>
            <a:ahLst/>
            <a:cxnLst/>
            <a:rect l="l" t="t" r="r" b="b"/>
            <a:pathLst>
              <a:path w="3632030" h="1258947" extrusionOk="0">
                <a:moveTo>
                  <a:pt x="629474" y="0"/>
                </a:moveTo>
                <a:lnTo>
                  <a:pt x="3297069" y="0"/>
                </a:lnTo>
                <a:cubicBezTo>
                  <a:pt x="3383981" y="0"/>
                  <a:pt x="3466779" y="17614"/>
                  <a:pt x="3542089" y="49467"/>
                </a:cubicBezTo>
                <a:lnTo>
                  <a:pt x="3632030" y="98286"/>
                </a:lnTo>
                <a:lnTo>
                  <a:pt x="3506989" y="130437"/>
                </a:lnTo>
                <a:cubicBezTo>
                  <a:pt x="2946637" y="304725"/>
                  <a:pt x="2468936" y="666606"/>
                  <a:pt x="2147347" y="1142622"/>
                </a:cubicBezTo>
                <a:lnTo>
                  <a:pt x="2076677" y="1258947"/>
                </a:lnTo>
                <a:lnTo>
                  <a:pt x="629474" y="1258947"/>
                </a:lnTo>
                <a:cubicBezTo>
                  <a:pt x="325281" y="1258947"/>
                  <a:pt x="71485" y="1043175"/>
                  <a:pt x="12789" y="756334"/>
                </a:cubicBezTo>
                <a:lnTo>
                  <a:pt x="0" y="629473"/>
                </a:lnTo>
                <a:lnTo>
                  <a:pt x="12789" y="502613"/>
                </a:lnTo>
                <a:cubicBezTo>
                  <a:pt x="71485" y="215772"/>
                  <a:pt x="325281" y="0"/>
                  <a:pt x="629474" y="0"/>
                </a:cubicBezTo>
                <a:close/>
              </a:path>
            </a:pathLst>
          </a:custGeom>
          <a:gradFill>
            <a:gsLst>
              <a:gs pos="0">
                <a:srgbClr val="F1F6FA"/>
              </a:gs>
              <a:gs pos="100000">
                <a:srgbClr val="D8D8D8"/>
              </a:gs>
            </a:gsLst>
            <a:lin ang="5400000" scaled="0"/>
          </a:gradFill>
          <a:ln>
            <a:noFill/>
          </a:ln>
          <a:effectLst>
            <a:outerShdw blurRad="304800" sx="102000" sy="102000" algn="ctr" rotWithShape="0">
              <a:srgbClr val="000000">
                <a:alpha val="4823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22"/>
          <p:cNvSpPr/>
          <p:nvPr/>
        </p:nvSpPr>
        <p:spPr>
          <a:xfrm>
            <a:off x="6731173" y="857039"/>
            <a:ext cx="3632031" cy="1258948"/>
          </a:xfrm>
          <a:custGeom>
            <a:avLst/>
            <a:gdLst/>
            <a:ahLst/>
            <a:cxnLst/>
            <a:rect l="l" t="t" r="r" b="b"/>
            <a:pathLst>
              <a:path w="3632031" h="1258948" extrusionOk="0">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rgbClr val="F1F6FA"/>
              </a:gs>
              <a:gs pos="100000">
                <a:srgbClr val="D8D8D8"/>
              </a:gs>
            </a:gsLst>
            <a:lin ang="5400000" scaled="0"/>
          </a:gradFill>
          <a:ln>
            <a:noFill/>
          </a:ln>
          <a:effectLst>
            <a:outerShdw blurRad="304800" sx="102000" sy="102000" algn="ctr" rotWithShape="0">
              <a:srgbClr val="000000">
                <a:alpha val="4823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22"/>
          <p:cNvSpPr/>
          <p:nvPr/>
        </p:nvSpPr>
        <p:spPr>
          <a:xfrm>
            <a:off x="1828798" y="4726508"/>
            <a:ext cx="3612646" cy="1258948"/>
          </a:xfrm>
          <a:custGeom>
            <a:avLst/>
            <a:gdLst/>
            <a:ahLst/>
            <a:cxnLst/>
            <a:rect l="l" t="t" r="r" b="b"/>
            <a:pathLst>
              <a:path w="3612646" h="1258948" extrusionOk="0">
                <a:moveTo>
                  <a:pt x="629474" y="0"/>
                </a:moveTo>
                <a:lnTo>
                  <a:pt x="2067258" y="0"/>
                </a:lnTo>
                <a:lnTo>
                  <a:pt x="2147347" y="131831"/>
                </a:lnTo>
                <a:cubicBezTo>
                  <a:pt x="2468936" y="607847"/>
                  <a:pt x="2946637" y="969728"/>
                  <a:pt x="3506989" y="1144016"/>
                </a:cubicBezTo>
                <a:lnTo>
                  <a:pt x="3612646" y="1171183"/>
                </a:lnTo>
                <a:lnTo>
                  <a:pt x="3542088" y="1209481"/>
                </a:lnTo>
                <a:cubicBezTo>
                  <a:pt x="3466778" y="1241334"/>
                  <a:pt x="3383980" y="1258948"/>
                  <a:pt x="3297068" y="1258948"/>
                </a:cubicBezTo>
                <a:lnTo>
                  <a:pt x="629474" y="1258947"/>
                </a:lnTo>
                <a:cubicBezTo>
                  <a:pt x="325281" y="1258947"/>
                  <a:pt x="71485" y="1043175"/>
                  <a:pt x="12789" y="756334"/>
                </a:cubicBezTo>
                <a:lnTo>
                  <a:pt x="0" y="629474"/>
                </a:lnTo>
                <a:lnTo>
                  <a:pt x="12789" y="502613"/>
                </a:lnTo>
                <a:cubicBezTo>
                  <a:pt x="71485" y="215773"/>
                  <a:pt x="325281" y="0"/>
                  <a:pt x="629474" y="0"/>
                </a:cubicBezTo>
                <a:close/>
              </a:path>
            </a:pathLst>
          </a:custGeom>
          <a:gradFill>
            <a:gsLst>
              <a:gs pos="0">
                <a:srgbClr val="F1F6FA"/>
              </a:gs>
              <a:gs pos="100000">
                <a:srgbClr val="D8D8D8"/>
              </a:gs>
            </a:gsLst>
            <a:lin ang="5400000" scaled="0"/>
          </a:gradFill>
          <a:ln>
            <a:noFill/>
          </a:ln>
          <a:effectLst>
            <a:outerShdw blurRad="304800" sx="102000" sy="102000" algn="ctr" rotWithShape="0">
              <a:srgbClr val="000000">
                <a:alpha val="4823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22"/>
          <p:cNvSpPr/>
          <p:nvPr/>
        </p:nvSpPr>
        <p:spPr>
          <a:xfrm>
            <a:off x="6750557" y="4726508"/>
            <a:ext cx="3612646" cy="1258948"/>
          </a:xfrm>
          <a:custGeom>
            <a:avLst/>
            <a:gdLst/>
            <a:ahLst/>
            <a:cxnLst/>
            <a:rect l="l" t="t" r="r" b="b"/>
            <a:pathLst>
              <a:path w="3612646" h="1258948" extrusionOk="0">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rgbClr val="F1F6FA"/>
              </a:gs>
              <a:gs pos="100000">
                <a:srgbClr val="D8D8D8"/>
              </a:gs>
            </a:gsLst>
            <a:lin ang="5400000" scaled="0"/>
          </a:gradFill>
          <a:ln>
            <a:noFill/>
          </a:ln>
          <a:effectLst>
            <a:outerShdw blurRad="304800" sx="102000" sy="102000" algn="ctr" rotWithShape="0">
              <a:srgbClr val="000000">
                <a:alpha val="4823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22"/>
          <p:cNvSpPr txBox="1"/>
          <p:nvPr/>
        </p:nvSpPr>
        <p:spPr>
          <a:xfrm>
            <a:off x="2086340" y="5420037"/>
            <a:ext cx="56683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t>
            </a:r>
            <a:endParaRPr sz="3200" b="0" i="0" u="none" strike="noStrike" cap="none">
              <a:solidFill>
                <a:schemeClr val="dk1"/>
              </a:solidFill>
              <a:latin typeface="Calibri"/>
              <a:ea typeface="Calibri"/>
              <a:cs typeface="Calibri"/>
              <a:sym typeface="Calibri"/>
            </a:endParaRPr>
          </a:p>
        </p:txBody>
      </p:sp>
      <p:sp>
        <p:nvSpPr>
          <p:cNvPr id="332" name="Google Shape;332;p22"/>
          <p:cNvSpPr txBox="1"/>
          <p:nvPr/>
        </p:nvSpPr>
        <p:spPr>
          <a:xfrm>
            <a:off x="920351" y="3406232"/>
            <a:ext cx="56683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t>
            </a:r>
            <a:endParaRPr sz="3200" b="0" i="0" u="none" strike="noStrike" cap="none">
              <a:solidFill>
                <a:schemeClr val="dk1"/>
              </a:solidFill>
              <a:latin typeface="Calibri"/>
              <a:ea typeface="Calibri"/>
              <a:cs typeface="Calibri"/>
              <a:sym typeface="Calibri"/>
            </a:endParaRPr>
          </a:p>
        </p:txBody>
      </p:sp>
      <p:sp>
        <p:nvSpPr>
          <p:cNvPr id="333" name="Google Shape;333;p22"/>
          <p:cNvSpPr txBox="1"/>
          <p:nvPr/>
        </p:nvSpPr>
        <p:spPr>
          <a:xfrm>
            <a:off x="2060836" y="1522092"/>
            <a:ext cx="56683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a:t>
            </a:r>
            <a:endParaRPr sz="2800" b="0" i="0" u="none" strike="noStrike" cap="none">
              <a:solidFill>
                <a:schemeClr val="dk1"/>
              </a:solidFill>
              <a:latin typeface="Calibri"/>
              <a:ea typeface="Calibri"/>
              <a:cs typeface="Calibri"/>
              <a:sym typeface="Calibri"/>
            </a:endParaRPr>
          </a:p>
        </p:txBody>
      </p:sp>
      <p:sp>
        <p:nvSpPr>
          <p:cNvPr id="334" name="Google Shape;334;p22"/>
          <p:cNvSpPr txBox="1"/>
          <p:nvPr/>
        </p:nvSpPr>
        <p:spPr>
          <a:xfrm>
            <a:off x="9562378" y="1430577"/>
            <a:ext cx="56683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t>
            </a:r>
            <a:endParaRPr sz="3200" b="0" i="0" u="none" strike="noStrike" cap="none">
              <a:solidFill>
                <a:schemeClr val="dk1"/>
              </a:solidFill>
              <a:latin typeface="Calibri"/>
              <a:ea typeface="Calibri"/>
              <a:cs typeface="Calibri"/>
              <a:sym typeface="Calibri"/>
            </a:endParaRPr>
          </a:p>
        </p:txBody>
      </p:sp>
      <p:sp>
        <p:nvSpPr>
          <p:cNvPr id="335" name="Google Shape;335;p22"/>
          <p:cNvSpPr txBox="1"/>
          <p:nvPr/>
        </p:nvSpPr>
        <p:spPr>
          <a:xfrm>
            <a:off x="10648778" y="3406233"/>
            <a:ext cx="56683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t>
            </a:r>
            <a:endParaRPr sz="3200" b="0" i="0" u="none" strike="noStrike" cap="none">
              <a:solidFill>
                <a:schemeClr val="dk1"/>
              </a:solidFill>
              <a:latin typeface="Calibri"/>
              <a:ea typeface="Calibri"/>
              <a:cs typeface="Calibri"/>
              <a:sym typeface="Calibri"/>
            </a:endParaRPr>
          </a:p>
        </p:txBody>
      </p:sp>
      <p:sp>
        <p:nvSpPr>
          <p:cNvPr id="336" name="Google Shape;336;p22"/>
          <p:cNvSpPr txBox="1"/>
          <p:nvPr/>
        </p:nvSpPr>
        <p:spPr>
          <a:xfrm>
            <a:off x="9562378" y="5360149"/>
            <a:ext cx="56683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t>
            </a:r>
            <a:endParaRPr sz="3200" b="0" i="0" u="none" strike="noStrike" cap="none">
              <a:solidFill>
                <a:schemeClr val="dk1"/>
              </a:solidFill>
              <a:latin typeface="Calibri"/>
              <a:ea typeface="Calibri"/>
              <a:cs typeface="Calibri"/>
              <a:sym typeface="Calibri"/>
            </a:endParaRPr>
          </a:p>
        </p:txBody>
      </p:sp>
      <p:sp>
        <p:nvSpPr>
          <p:cNvPr id="337" name="Google Shape;337;p22"/>
          <p:cNvSpPr txBox="1"/>
          <p:nvPr/>
        </p:nvSpPr>
        <p:spPr>
          <a:xfrm>
            <a:off x="6658631" y="1282730"/>
            <a:ext cx="70296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338" name="Google Shape;338;p22"/>
          <p:cNvSpPr txBox="1"/>
          <p:nvPr/>
        </p:nvSpPr>
        <p:spPr>
          <a:xfrm>
            <a:off x="7646067" y="3110429"/>
            <a:ext cx="70296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39" name="Google Shape;339;p22"/>
          <p:cNvSpPr txBox="1"/>
          <p:nvPr/>
        </p:nvSpPr>
        <p:spPr>
          <a:xfrm>
            <a:off x="6707878" y="4882401"/>
            <a:ext cx="70296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40" name="Google Shape;340;p22"/>
          <p:cNvSpPr txBox="1"/>
          <p:nvPr/>
        </p:nvSpPr>
        <p:spPr>
          <a:xfrm>
            <a:off x="4679270" y="4882401"/>
            <a:ext cx="70296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341" name="Google Shape;341;p22"/>
          <p:cNvSpPr txBox="1"/>
          <p:nvPr/>
        </p:nvSpPr>
        <p:spPr>
          <a:xfrm>
            <a:off x="3752079" y="3052289"/>
            <a:ext cx="70296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342" name="Google Shape;342;p22"/>
          <p:cNvSpPr txBox="1"/>
          <p:nvPr/>
        </p:nvSpPr>
        <p:spPr>
          <a:xfrm>
            <a:off x="4825701" y="1247906"/>
            <a:ext cx="70296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343" name="Google Shape;343;p22"/>
          <p:cNvSpPr txBox="1"/>
          <p:nvPr/>
        </p:nvSpPr>
        <p:spPr>
          <a:xfrm>
            <a:off x="1901328" y="838588"/>
            <a:ext cx="2996901"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Gill Sans"/>
                <a:ea typeface="Gill Sans"/>
                <a:cs typeface="Gill Sans"/>
                <a:sym typeface="Gill Sans"/>
              </a:rPr>
              <a:t>PRODUCT EVALUATION</a:t>
            </a:r>
            <a:endParaRPr sz="1400" b="0" i="0" u="none" strike="noStrike" cap="none">
              <a:solidFill>
                <a:srgbClr val="000000"/>
              </a:solidFill>
              <a:latin typeface="Arial"/>
              <a:ea typeface="Arial"/>
              <a:cs typeface="Arial"/>
              <a:sym typeface="Arial"/>
            </a:endParaRPr>
          </a:p>
        </p:txBody>
      </p:sp>
      <p:sp>
        <p:nvSpPr>
          <p:cNvPr id="344" name="Google Shape;344;p22"/>
          <p:cNvSpPr txBox="1"/>
          <p:nvPr/>
        </p:nvSpPr>
        <p:spPr>
          <a:xfrm>
            <a:off x="2138872" y="1268901"/>
            <a:ext cx="2176530" cy="1015663"/>
          </a:xfrm>
          <a:prstGeom prst="rect">
            <a:avLst/>
          </a:prstGeom>
          <a:noFill/>
          <a:ln>
            <a:noFill/>
          </a:ln>
        </p:spPr>
        <p:txBody>
          <a:bodyPr spcFirstLastPara="1" wrap="square" lIns="91425" tIns="45700" rIns="91425" bIns="45700" anchor="t" anchorCtr="0">
            <a:spAutoFit/>
          </a:bodyPr>
          <a:lstStyle/>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ill Sans"/>
                <a:ea typeface="Gill Sans"/>
                <a:cs typeface="Gill Sans"/>
                <a:sym typeface="Gill Sans"/>
              </a:rPr>
              <a:t>Finalize product</a:t>
            </a:r>
            <a:endParaRPr sz="1400" b="0" i="0" u="none" strike="noStrike" cap="none">
              <a:solidFill>
                <a:srgbClr val="000000"/>
              </a:solidFill>
              <a:latin typeface="Arial"/>
              <a:ea typeface="Arial"/>
              <a:cs typeface="Arial"/>
              <a:sym typeface="Arial"/>
            </a:endParaRPr>
          </a:p>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ill Sans"/>
                <a:ea typeface="Gill Sans"/>
                <a:cs typeface="Gill Sans"/>
                <a:sym typeface="Gill Sans"/>
              </a:rPr>
              <a:t>Finalize market plan</a:t>
            </a:r>
            <a:endParaRPr sz="1400" b="0" i="0" u="none" strike="noStrike" cap="none">
              <a:solidFill>
                <a:srgbClr val="000000"/>
              </a:solidFill>
              <a:latin typeface="Arial"/>
              <a:ea typeface="Arial"/>
              <a:cs typeface="Arial"/>
              <a:sym typeface="Arial"/>
            </a:endParaRPr>
          </a:p>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ill Sans"/>
                <a:ea typeface="Gill Sans"/>
                <a:cs typeface="Gill Sans"/>
                <a:sym typeface="Gill Sans"/>
              </a:rPr>
              <a:t>Start marketing plan</a:t>
            </a:r>
            <a:endParaRPr sz="1400" b="0" i="0" u="none" strike="noStrike" cap="none">
              <a:solidFill>
                <a:srgbClr val="000000"/>
              </a:solidFill>
              <a:latin typeface="Arial"/>
              <a:ea typeface="Arial"/>
              <a:cs typeface="Arial"/>
              <a:sym typeface="Arial"/>
            </a:endParaRPr>
          </a:p>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ill Sans"/>
                <a:ea typeface="Gill Sans"/>
                <a:cs typeface="Gill Sans"/>
                <a:sym typeface="Gill Sans"/>
              </a:rPr>
              <a:t>Start new production</a:t>
            </a:r>
            <a:endParaRPr sz="1400" b="0" i="0" u="none" strike="noStrike" cap="none">
              <a:solidFill>
                <a:srgbClr val="000000"/>
              </a:solidFill>
              <a:latin typeface="Arial"/>
              <a:ea typeface="Arial"/>
              <a:cs typeface="Arial"/>
              <a:sym typeface="Arial"/>
            </a:endParaRPr>
          </a:p>
          <a:p>
            <a:pPr marL="171450" marR="0" lvl="0" indent="-9525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Gill Sans"/>
              <a:ea typeface="Gill Sans"/>
              <a:cs typeface="Gill Sans"/>
              <a:sym typeface="Gill Sans"/>
            </a:endParaRPr>
          </a:p>
        </p:txBody>
      </p:sp>
      <p:sp>
        <p:nvSpPr>
          <p:cNvPr id="345" name="Google Shape;345;p22"/>
          <p:cNvSpPr txBox="1"/>
          <p:nvPr/>
        </p:nvSpPr>
        <p:spPr>
          <a:xfrm>
            <a:off x="7819558" y="937317"/>
            <a:ext cx="254364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Gill Sans"/>
                <a:ea typeface="Gill Sans"/>
                <a:cs typeface="Gill Sans"/>
                <a:sym typeface="Gill Sans"/>
              </a:rPr>
              <a:t>IDEA GENERATION</a:t>
            </a:r>
            <a:endParaRPr sz="1400" b="0" i="0" u="none" strike="noStrike" cap="none">
              <a:solidFill>
                <a:srgbClr val="000000"/>
              </a:solidFill>
              <a:latin typeface="Arial"/>
              <a:ea typeface="Arial"/>
              <a:cs typeface="Arial"/>
              <a:sym typeface="Arial"/>
            </a:endParaRPr>
          </a:p>
        </p:txBody>
      </p:sp>
      <p:sp>
        <p:nvSpPr>
          <p:cNvPr id="346" name="Google Shape;346;p22"/>
          <p:cNvSpPr txBox="1"/>
          <p:nvPr/>
        </p:nvSpPr>
        <p:spPr>
          <a:xfrm>
            <a:off x="1280119" y="2755206"/>
            <a:ext cx="217653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Gill Sans"/>
                <a:ea typeface="Gill Sans"/>
                <a:cs typeface="Gill Sans"/>
                <a:sym typeface="Gill Sans"/>
              </a:rPr>
              <a:t>TEST MARKETING</a:t>
            </a:r>
            <a:endParaRPr sz="1400" b="0" i="0" u="none" strike="noStrike" cap="none">
              <a:solidFill>
                <a:srgbClr val="000000"/>
              </a:solidFill>
              <a:latin typeface="Arial"/>
              <a:ea typeface="Arial"/>
              <a:cs typeface="Arial"/>
              <a:sym typeface="Arial"/>
            </a:endParaRPr>
          </a:p>
        </p:txBody>
      </p:sp>
      <p:sp>
        <p:nvSpPr>
          <p:cNvPr id="347" name="Google Shape;347;p22"/>
          <p:cNvSpPr txBox="1"/>
          <p:nvPr/>
        </p:nvSpPr>
        <p:spPr>
          <a:xfrm>
            <a:off x="1306976" y="3326330"/>
            <a:ext cx="2176530" cy="461665"/>
          </a:xfrm>
          <a:prstGeom prst="rect">
            <a:avLst/>
          </a:prstGeom>
          <a:noFill/>
          <a:ln>
            <a:noFill/>
          </a:ln>
        </p:spPr>
        <p:txBody>
          <a:bodyPr spcFirstLastPara="1" wrap="square" lIns="91425" tIns="45700" rIns="91425" bIns="45700" anchor="t" anchorCtr="0">
            <a:spAutoFit/>
          </a:bodyPr>
          <a:lstStyle/>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ill Sans"/>
                <a:ea typeface="Gill Sans"/>
                <a:cs typeface="Gill Sans"/>
                <a:sym typeface="Gill Sans"/>
              </a:rPr>
              <a:t>Prototype introduced for research and feedback.</a:t>
            </a:r>
            <a:endParaRPr sz="1400" b="0" i="0" u="none" strike="noStrike" cap="none">
              <a:solidFill>
                <a:srgbClr val="000000"/>
              </a:solidFill>
              <a:latin typeface="Arial"/>
              <a:ea typeface="Arial"/>
              <a:cs typeface="Arial"/>
              <a:sym typeface="Arial"/>
            </a:endParaRPr>
          </a:p>
        </p:txBody>
      </p:sp>
      <p:sp>
        <p:nvSpPr>
          <p:cNvPr id="348" name="Google Shape;348;p22"/>
          <p:cNvSpPr txBox="1"/>
          <p:nvPr/>
        </p:nvSpPr>
        <p:spPr>
          <a:xfrm>
            <a:off x="8689207" y="2941037"/>
            <a:ext cx="217653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Gill Sans"/>
                <a:ea typeface="Gill Sans"/>
                <a:cs typeface="Gill Sans"/>
                <a:sym typeface="Gill Sans"/>
              </a:rPr>
              <a:t>SCREENING</a:t>
            </a:r>
            <a:endParaRPr sz="1400" b="0" i="0" u="none" strike="noStrike" cap="none">
              <a:solidFill>
                <a:srgbClr val="000000"/>
              </a:solidFill>
              <a:latin typeface="Arial"/>
              <a:ea typeface="Arial"/>
              <a:cs typeface="Arial"/>
              <a:sym typeface="Arial"/>
            </a:endParaRPr>
          </a:p>
        </p:txBody>
      </p:sp>
      <p:sp>
        <p:nvSpPr>
          <p:cNvPr id="349" name="Google Shape;349;p22"/>
          <p:cNvSpPr txBox="1"/>
          <p:nvPr/>
        </p:nvSpPr>
        <p:spPr>
          <a:xfrm>
            <a:off x="8689207" y="3213050"/>
            <a:ext cx="2176530" cy="276999"/>
          </a:xfrm>
          <a:prstGeom prst="rect">
            <a:avLst/>
          </a:prstGeom>
          <a:noFill/>
          <a:ln>
            <a:noFill/>
          </a:ln>
        </p:spPr>
        <p:txBody>
          <a:bodyPr spcFirstLastPara="1" wrap="square" lIns="91425" tIns="45700" rIns="91425" bIns="45700" anchor="t" anchorCtr="0">
            <a:spAutoFit/>
          </a:bodyPr>
          <a:lstStyle/>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ill Sans"/>
                <a:ea typeface="Gill Sans"/>
                <a:cs typeface="Gill Sans"/>
                <a:sym typeface="Gill Sans"/>
              </a:rPr>
              <a:t>ROI estimation</a:t>
            </a:r>
            <a:endParaRPr sz="1400" b="0" i="0" u="none" strike="noStrike" cap="none">
              <a:solidFill>
                <a:srgbClr val="000000"/>
              </a:solidFill>
              <a:latin typeface="Arial"/>
              <a:ea typeface="Arial"/>
              <a:cs typeface="Arial"/>
              <a:sym typeface="Arial"/>
            </a:endParaRPr>
          </a:p>
        </p:txBody>
      </p:sp>
      <p:sp>
        <p:nvSpPr>
          <p:cNvPr id="350" name="Google Shape;350;p22"/>
          <p:cNvSpPr txBox="1"/>
          <p:nvPr/>
        </p:nvSpPr>
        <p:spPr>
          <a:xfrm>
            <a:off x="1828798" y="4895086"/>
            <a:ext cx="2582166" cy="323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Gill Sans"/>
                <a:ea typeface="Gill Sans"/>
                <a:cs typeface="Gill Sans"/>
                <a:sym typeface="Gill Sans"/>
              </a:rPr>
              <a:t>DEVELOPMENT</a:t>
            </a:r>
            <a:endParaRPr sz="1400" b="0" i="0" u="none" strike="noStrike" cap="none">
              <a:solidFill>
                <a:srgbClr val="000000"/>
              </a:solidFill>
              <a:latin typeface="Arial"/>
              <a:ea typeface="Arial"/>
              <a:cs typeface="Arial"/>
              <a:sym typeface="Arial"/>
            </a:endParaRPr>
          </a:p>
        </p:txBody>
      </p:sp>
      <p:sp>
        <p:nvSpPr>
          <p:cNvPr id="351" name="Google Shape;351;p22"/>
          <p:cNvSpPr txBox="1"/>
          <p:nvPr/>
        </p:nvSpPr>
        <p:spPr>
          <a:xfrm>
            <a:off x="2234433" y="5166630"/>
            <a:ext cx="2176530" cy="646331"/>
          </a:xfrm>
          <a:prstGeom prst="rect">
            <a:avLst/>
          </a:prstGeom>
          <a:noFill/>
          <a:ln>
            <a:noFill/>
          </a:ln>
        </p:spPr>
        <p:txBody>
          <a:bodyPr spcFirstLastPara="1" wrap="square" lIns="91425" tIns="45700" rIns="91425" bIns="45700" anchor="t" anchorCtr="0">
            <a:spAutoFit/>
          </a:bodyPr>
          <a:lstStyle/>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ill Sans"/>
                <a:ea typeface="Gill Sans"/>
                <a:cs typeface="Gill Sans"/>
                <a:sym typeface="Gill Sans"/>
              </a:rPr>
              <a:t>Build model</a:t>
            </a:r>
            <a:endParaRPr sz="1400" b="0" i="0" u="none" strike="noStrike" cap="none">
              <a:solidFill>
                <a:srgbClr val="000000"/>
              </a:solidFill>
              <a:latin typeface="Arial"/>
              <a:ea typeface="Arial"/>
              <a:cs typeface="Arial"/>
              <a:sym typeface="Arial"/>
            </a:endParaRPr>
          </a:p>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ill Sans"/>
                <a:ea typeface="Gill Sans"/>
                <a:cs typeface="Gill Sans"/>
                <a:sym typeface="Gill Sans"/>
              </a:rPr>
              <a:t>ROI estimate</a:t>
            </a:r>
            <a:endParaRPr sz="1400" b="0" i="0" u="none" strike="noStrike" cap="none">
              <a:solidFill>
                <a:srgbClr val="000000"/>
              </a:solidFill>
              <a:latin typeface="Arial"/>
              <a:ea typeface="Arial"/>
              <a:cs typeface="Arial"/>
              <a:sym typeface="Arial"/>
            </a:endParaRPr>
          </a:p>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ill Sans"/>
                <a:ea typeface="Gill Sans"/>
                <a:cs typeface="Gill Sans"/>
                <a:sym typeface="Gill Sans"/>
              </a:rPr>
              <a:t>Revise product</a:t>
            </a:r>
            <a:endParaRPr sz="1400" b="0" i="0" u="none" strike="noStrike" cap="none">
              <a:solidFill>
                <a:srgbClr val="000000"/>
              </a:solidFill>
              <a:latin typeface="Arial"/>
              <a:ea typeface="Arial"/>
              <a:cs typeface="Arial"/>
              <a:sym typeface="Arial"/>
            </a:endParaRPr>
          </a:p>
        </p:txBody>
      </p:sp>
      <p:sp>
        <p:nvSpPr>
          <p:cNvPr id="352" name="Google Shape;352;p22"/>
          <p:cNvSpPr txBox="1"/>
          <p:nvPr/>
        </p:nvSpPr>
        <p:spPr>
          <a:xfrm>
            <a:off x="7819558" y="4717471"/>
            <a:ext cx="269604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Gill Sans"/>
                <a:ea typeface="Gill Sans"/>
                <a:cs typeface="Gill Sans"/>
                <a:sym typeface="Gill Sans"/>
              </a:rPr>
              <a:t>IDEA EVALUATION</a:t>
            </a:r>
            <a:endParaRPr sz="1400" b="0" i="0" u="none" strike="noStrike" cap="none">
              <a:solidFill>
                <a:srgbClr val="000000"/>
              </a:solidFill>
              <a:latin typeface="Arial"/>
              <a:ea typeface="Arial"/>
              <a:cs typeface="Arial"/>
              <a:sym typeface="Arial"/>
            </a:endParaRPr>
          </a:p>
        </p:txBody>
      </p:sp>
      <p:sp>
        <p:nvSpPr>
          <p:cNvPr id="353" name="Google Shape;353;p22"/>
          <p:cNvSpPr txBox="1"/>
          <p:nvPr/>
        </p:nvSpPr>
        <p:spPr>
          <a:xfrm>
            <a:off x="7819558" y="5166630"/>
            <a:ext cx="2176530" cy="461665"/>
          </a:xfrm>
          <a:prstGeom prst="rect">
            <a:avLst/>
          </a:prstGeom>
          <a:noFill/>
          <a:ln>
            <a:noFill/>
          </a:ln>
        </p:spPr>
        <p:txBody>
          <a:bodyPr spcFirstLastPara="1" wrap="square" lIns="91425" tIns="45700" rIns="91425" bIns="45700" anchor="t" anchorCtr="0">
            <a:spAutoFit/>
          </a:bodyPr>
          <a:lstStyle/>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ill Sans"/>
                <a:ea typeface="Gill Sans"/>
                <a:cs typeface="Gill Sans"/>
                <a:sym typeface="Gill Sans"/>
              </a:rPr>
              <a:t>Concept testing</a:t>
            </a:r>
            <a:endParaRPr sz="1400" b="0" i="0" u="none" strike="noStrike" cap="none">
              <a:solidFill>
                <a:srgbClr val="000000"/>
              </a:solidFill>
              <a:latin typeface="Arial"/>
              <a:ea typeface="Arial"/>
              <a:cs typeface="Arial"/>
              <a:sym typeface="Arial"/>
            </a:endParaRPr>
          </a:p>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ill Sans"/>
                <a:ea typeface="Gill Sans"/>
                <a:cs typeface="Gill Sans"/>
                <a:sym typeface="Gill Sans"/>
              </a:rPr>
              <a:t>ROI verification</a:t>
            </a:r>
            <a:endParaRPr sz="1400" b="0" i="0" u="none" strike="noStrike" cap="none">
              <a:solidFill>
                <a:srgbClr val="000000"/>
              </a:solidFill>
              <a:latin typeface="Arial"/>
              <a:ea typeface="Arial"/>
              <a:cs typeface="Arial"/>
              <a:sym typeface="Arial"/>
            </a:endParaRPr>
          </a:p>
        </p:txBody>
      </p:sp>
      <p:sp>
        <p:nvSpPr>
          <p:cNvPr id="354" name="Google Shape;354;p22"/>
          <p:cNvSpPr txBox="1"/>
          <p:nvPr/>
        </p:nvSpPr>
        <p:spPr>
          <a:xfrm>
            <a:off x="2426529" y="38213"/>
            <a:ext cx="75695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Gill Sans"/>
                <a:ea typeface="Gill Sans"/>
                <a:cs typeface="Gill Sans"/>
                <a:sym typeface="Gill Sans"/>
              </a:rPr>
              <a:t>IMPLEMENTATION PLAN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23" descr="20210328_035529"/>
          <p:cNvPicPr preferRelativeResize="0"/>
          <p:nvPr/>
        </p:nvPicPr>
        <p:blipFill rotWithShape="1">
          <a:blip r:embed="rId3">
            <a:alphaModFix/>
          </a:blip>
          <a:srcRect l="-18531" t="-18765"/>
          <a:stretch/>
        </p:blipFill>
        <p:spPr>
          <a:xfrm>
            <a:off x="6960235" y="3491230"/>
            <a:ext cx="2071370" cy="2040890"/>
          </a:xfrm>
          <a:prstGeom prst="roundRect">
            <a:avLst>
              <a:gd name="adj" fmla="val 16667"/>
            </a:avLst>
          </a:prstGeom>
          <a:noFill/>
          <a:ln>
            <a:noFill/>
          </a:ln>
        </p:spPr>
      </p:pic>
      <p:sp>
        <p:nvSpPr>
          <p:cNvPr id="360" name="Google Shape;360;p23"/>
          <p:cNvSpPr/>
          <p:nvPr/>
        </p:nvSpPr>
        <p:spPr>
          <a:xfrm>
            <a:off x="10958286" y="0"/>
            <a:ext cx="682171" cy="56605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1" name="Google Shape;361;p23"/>
          <p:cNvSpPr/>
          <p:nvPr/>
        </p:nvSpPr>
        <p:spPr>
          <a:xfrm>
            <a:off x="551543" y="283028"/>
            <a:ext cx="986971" cy="56605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2" name="Google Shape;362;p23"/>
          <p:cNvSpPr txBox="1"/>
          <p:nvPr/>
        </p:nvSpPr>
        <p:spPr>
          <a:xfrm>
            <a:off x="710184" y="349703"/>
            <a:ext cx="10771632" cy="6769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b="1" i="0" u="none" strike="noStrike" cap="none">
                <a:solidFill>
                  <a:srgbClr val="3F3F3F"/>
                </a:solidFill>
                <a:latin typeface="Arial"/>
                <a:ea typeface="Arial"/>
                <a:cs typeface="Arial"/>
                <a:sym typeface="Arial"/>
              </a:rPr>
              <a:t>                               OUR TEAM </a:t>
            </a:r>
            <a:endParaRPr sz="4400" b="0" i="0" u="none" strike="noStrike" cap="none">
              <a:solidFill>
                <a:srgbClr val="3F3F3F"/>
              </a:solidFill>
              <a:latin typeface="Arial"/>
              <a:ea typeface="Arial"/>
              <a:cs typeface="Arial"/>
              <a:sym typeface="Arial"/>
            </a:endParaRPr>
          </a:p>
        </p:txBody>
      </p:sp>
      <p:pic>
        <p:nvPicPr>
          <p:cNvPr id="363" name="Google Shape;363;p23"/>
          <p:cNvPicPr preferRelativeResize="0">
            <a:picLocks noGrp="1"/>
          </p:cNvPicPr>
          <p:nvPr>
            <p:ph type="pic" idx="2"/>
          </p:nvPr>
        </p:nvPicPr>
        <p:blipFill rotWithShape="1">
          <a:blip r:embed="rId4">
            <a:alphaModFix/>
          </a:blip>
          <a:srcRect t="16669" b="16670"/>
          <a:stretch/>
        </p:blipFill>
        <p:spPr>
          <a:xfrm>
            <a:off x="4278630" y="1470025"/>
            <a:ext cx="1080135" cy="1620520"/>
          </a:xfrm>
          <a:prstGeom prst="rect">
            <a:avLst/>
          </a:prstGeom>
          <a:noFill/>
          <a:ln>
            <a:noFill/>
          </a:ln>
        </p:spPr>
      </p:pic>
      <p:sp>
        <p:nvSpPr>
          <p:cNvPr id="364" name="Google Shape;364;p23"/>
          <p:cNvSpPr>
            <a:spLocks noGrp="1"/>
          </p:cNvSpPr>
          <p:nvPr>
            <p:ph type="pic" idx="9"/>
          </p:nvPr>
        </p:nvSpPr>
        <p:spPr>
          <a:xfrm>
            <a:off x="10072851" y="3963200"/>
            <a:ext cx="1620454" cy="1620454"/>
          </a:xfrm>
          <a:prstGeom prst="rect">
            <a:avLst/>
          </a:prstGeom>
          <a:noFill/>
          <a:ln>
            <a:noFill/>
          </a:ln>
        </p:spPr>
      </p:sp>
      <p:pic>
        <p:nvPicPr>
          <p:cNvPr id="365" name="Google Shape;365;p23"/>
          <p:cNvPicPr preferRelativeResize="0">
            <a:picLocks noGrp="1"/>
          </p:cNvPicPr>
          <p:nvPr>
            <p:ph type="pic" idx="6"/>
          </p:nvPr>
        </p:nvPicPr>
        <p:blipFill rotWithShape="1">
          <a:blip r:embed="rId5">
            <a:alphaModFix/>
          </a:blip>
          <a:srcRect t="519" b="29148"/>
          <a:stretch/>
        </p:blipFill>
        <p:spPr>
          <a:xfrm>
            <a:off x="4248785" y="3963035"/>
            <a:ext cx="1139825" cy="1620520"/>
          </a:xfrm>
          <a:prstGeom prst="rect">
            <a:avLst/>
          </a:prstGeom>
          <a:noFill/>
          <a:ln>
            <a:noFill/>
          </a:ln>
        </p:spPr>
      </p:pic>
      <p:sp>
        <p:nvSpPr>
          <p:cNvPr id="366" name="Google Shape;36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4/4/2021</a:t>
            </a:r>
            <a:endParaRPr/>
          </a:p>
        </p:txBody>
      </p:sp>
      <p:sp>
        <p:nvSpPr>
          <p:cNvPr id="367" name="Google Shape;367;p23"/>
          <p:cNvSpPr/>
          <p:nvPr/>
        </p:nvSpPr>
        <p:spPr>
          <a:xfrm>
            <a:off x="1538748" y="3193418"/>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1" i="0" u="none" strike="noStrike" cap="none">
                <a:solidFill>
                  <a:srgbClr val="3F3F3F"/>
                </a:solidFill>
                <a:latin typeface="Arial"/>
                <a:ea typeface="Arial"/>
                <a:cs typeface="Arial"/>
                <a:sym typeface="Arial"/>
              </a:rPr>
              <a:t>Vishal Khurana</a:t>
            </a:r>
            <a:endParaRPr/>
          </a:p>
        </p:txBody>
      </p:sp>
      <p:sp>
        <p:nvSpPr>
          <p:cNvPr id="368" name="Google Shape;368;p23"/>
          <p:cNvSpPr/>
          <p:nvPr/>
        </p:nvSpPr>
        <p:spPr>
          <a:xfrm>
            <a:off x="1373505" y="3503930"/>
            <a:ext cx="1950720"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0" i="1" u="none" strike="noStrike" cap="none">
                <a:solidFill>
                  <a:srgbClr val="3F3F3F"/>
                </a:solidFill>
                <a:latin typeface="Arial"/>
                <a:ea typeface="Arial"/>
                <a:cs typeface="Arial"/>
                <a:sym typeface="Arial"/>
              </a:rPr>
              <a:t>Founder</a:t>
            </a:r>
            <a:endParaRPr/>
          </a:p>
        </p:txBody>
      </p:sp>
      <p:sp>
        <p:nvSpPr>
          <p:cNvPr id="369" name="Google Shape;369;p23"/>
          <p:cNvSpPr/>
          <p:nvPr/>
        </p:nvSpPr>
        <p:spPr>
          <a:xfrm>
            <a:off x="4141724" y="3260728"/>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1" i="0" u="none" strike="noStrike" cap="none">
                <a:solidFill>
                  <a:srgbClr val="3F3F3F"/>
                </a:solidFill>
                <a:latin typeface="Arial"/>
                <a:ea typeface="Arial"/>
                <a:cs typeface="Arial"/>
                <a:sym typeface="Arial"/>
              </a:rPr>
              <a:t>Deepanshi </a:t>
            </a:r>
            <a:endParaRPr/>
          </a:p>
        </p:txBody>
      </p:sp>
      <p:sp>
        <p:nvSpPr>
          <p:cNvPr id="370" name="Google Shape;370;p23"/>
          <p:cNvSpPr/>
          <p:nvPr/>
        </p:nvSpPr>
        <p:spPr>
          <a:xfrm flipH="1">
            <a:off x="4252849" y="3491408"/>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0" i="1" u="none" strike="noStrike" cap="none">
                <a:solidFill>
                  <a:srgbClr val="3F3F3F"/>
                </a:solidFill>
                <a:latin typeface="Arial"/>
                <a:ea typeface="Arial"/>
                <a:cs typeface="Arial"/>
                <a:sym typeface="Arial"/>
              </a:rPr>
              <a:t>Co-Founder</a:t>
            </a:r>
            <a:endParaRPr/>
          </a:p>
        </p:txBody>
      </p:sp>
      <p:sp>
        <p:nvSpPr>
          <p:cNvPr id="371" name="Google Shape;371;p23"/>
          <p:cNvSpPr/>
          <p:nvPr/>
        </p:nvSpPr>
        <p:spPr>
          <a:xfrm>
            <a:off x="7532102" y="3282318"/>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1" i="0" u="none" strike="noStrike" cap="none">
                <a:solidFill>
                  <a:srgbClr val="3F3F3F"/>
                </a:solidFill>
                <a:latin typeface="Arial"/>
                <a:ea typeface="Arial"/>
                <a:cs typeface="Arial"/>
                <a:sym typeface="Arial"/>
              </a:rPr>
              <a:t>SHRIYANSH</a:t>
            </a:r>
            <a:endParaRPr/>
          </a:p>
        </p:txBody>
      </p:sp>
      <p:sp>
        <p:nvSpPr>
          <p:cNvPr id="372" name="Google Shape;372;p23"/>
          <p:cNvSpPr/>
          <p:nvPr/>
        </p:nvSpPr>
        <p:spPr>
          <a:xfrm>
            <a:off x="7532102" y="3553638"/>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0" i="1" u="none" strike="noStrike" cap="none">
                <a:solidFill>
                  <a:srgbClr val="3F3F3F"/>
                </a:solidFill>
                <a:latin typeface="Arial"/>
                <a:ea typeface="Arial"/>
                <a:cs typeface="Arial"/>
                <a:sym typeface="Arial"/>
              </a:rPr>
              <a:t>Sale Manager </a:t>
            </a:r>
            <a:endParaRPr/>
          </a:p>
        </p:txBody>
      </p:sp>
      <p:sp>
        <p:nvSpPr>
          <p:cNvPr id="373" name="Google Shape;373;p23"/>
          <p:cNvSpPr/>
          <p:nvPr/>
        </p:nvSpPr>
        <p:spPr>
          <a:xfrm>
            <a:off x="10072849" y="3193418"/>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1" i="0" u="none" strike="noStrike" cap="none">
                <a:solidFill>
                  <a:srgbClr val="3F3F3F"/>
                </a:solidFill>
                <a:latin typeface="Arial"/>
                <a:ea typeface="Arial"/>
                <a:cs typeface="Arial"/>
                <a:sym typeface="Arial"/>
              </a:rPr>
              <a:t>Ashif Ali</a:t>
            </a:r>
            <a:endParaRPr/>
          </a:p>
        </p:txBody>
      </p:sp>
      <p:sp>
        <p:nvSpPr>
          <p:cNvPr id="374" name="Google Shape;374;p23"/>
          <p:cNvSpPr/>
          <p:nvPr/>
        </p:nvSpPr>
        <p:spPr>
          <a:xfrm>
            <a:off x="10072849" y="3504108"/>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0" i="1" u="none" strike="noStrike" cap="none">
                <a:solidFill>
                  <a:srgbClr val="3F3F3F"/>
                </a:solidFill>
                <a:latin typeface="Arial"/>
                <a:ea typeface="Arial"/>
                <a:cs typeface="Arial"/>
                <a:sym typeface="Arial"/>
              </a:rPr>
              <a:t>Finance Head</a:t>
            </a:r>
            <a:endParaRPr/>
          </a:p>
        </p:txBody>
      </p:sp>
      <p:sp>
        <p:nvSpPr>
          <p:cNvPr id="375" name="Google Shape;375;p23"/>
          <p:cNvSpPr/>
          <p:nvPr/>
        </p:nvSpPr>
        <p:spPr>
          <a:xfrm>
            <a:off x="1399683" y="5773984"/>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1" i="0" u="none" strike="noStrike" cap="none">
                <a:solidFill>
                  <a:srgbClr val="3F3F3F"/>
                </a:solidFill>
                <a:latin typeface="Arial"/>
                <a:ea typeface="Arial"/>
                <a:cs typeface="Arial"/>
                <a:sym typeface="Arial"/>
              </a:rPr>
              <a:t>Harsha</a:t>
            </a:r>
            <a:endParaRPr/>
          </a:p>
        </p:txBody>
      </p:sp>
      <p:sp>
        <p:nvSpPr>
          <p:cNvPr id="376" name="Google Shape;376;p23"/>
          <p:cNvSpPr/>
          <p:nvPr/>
        </p:nvSpPr>
        <p:spPr>
          <a:xfrm>
            <a:off x="1399683" y="6126584"/>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0" i="1" u="none" strike="noStrike" cap="none">
                <a:solidFill>
                  <a:srgbClr val="3F3F3F"/>
                </a:solidFill>
                <a:latin typeface="Arial"/>
                <a:ea typeface="Arial"/>
                <a:cs typeface="Arial"/>
                <a:sym typeface="Arial"/>
              </a:rPr>
              <a:t>C.F.O</a:t>
            </a:r>
            <a:endParaRPr/>
          </a:p>
        </p:txBody>
      </p:sp>
      <p:sp>
        <p:nvSpPr>
          <p:cNvPr id="377" name="Google Shape;377;p23"/>
          <p:cNvSpPr/>
          <p:nvPr/>
        </p:nvSpPr>
        <p:spPr>
          <a:xfrm>
            <a:off x="4141724" y="5685084"/>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1" i="0" u="none" strike="noStrike" cap="none">
                <a:solidFill>
                  <a:srgbClr val="3F3F3F"/>
                </a:solidFill>
                <a:latin typeface="Arial"/>
                <a:ea typeface="Arial"/>
                <a:cs typeface="Arial"/>
                <a:sym typeface="Arial"/>
              </a:rPr>
              <a:t>Vishal Shinde</a:t>
            </a:r>
            <a:endParaRPr/>
          </a:p>
        </p:txBody>
      </p:sp>
      <p:sp>
        <p:nvSpPr>
          <p:cNvPr id="378" name="Google Shape;378;p23"/>
          <p:cNvSpPr/>
          <p:nvPr/>
        </p:nvSpPr>
        <p:spPr>
          <a:xfrm>
            <a:off x="4252849" y="6113249"/>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0" i="1" u="none" strike="noStrike" cap="none">
                <a:solidFill>
                  <a:srgbClr val="3F3F3F"/>
                </a:solidFill>
                <a:latin typeface="Arial"/>
                <a:ea typeface="Arial"/>
                <a:cs typeface="Arial"/>
                <a:sym typeface="Arial"/>
              </a:rPr>
              <a:t>operation head</a:t>
            </a:r>
            <a:endParaRPr/>
          </a:p>
        </p:txBody>
      </p:sp>
      <p:sp>
        <p:nvSpPr>
          <p:cNvPr id="379" name="Google Shape;379;p23"/>
          <p:cNvSpPr/>
          <p:nvPr/>
        </p:nvSpPr>
        <p:spPr>
          <a:xfrm>
            <a:off x="7594967" y="5773984"/>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1" i="0" u="none" strike="noStrike" cap="none">
                <a:solidFill>
                  <a:srgbClr val="3F3F3F"/>
                </a:solidFill>
                <a:latin typeface="Arial"/>
                <a:ea typeface="Arial"/>
                <a:cs typeface="Arial"/>
                <a:sym typeface="Arial"/>
              </a:rPr>
              <a:t>Vibhor Kaul</a:t>
            </a:r>
            <a:endParaRPr/>
          </a:p>
        </p:txBody>
      </p:sp>
      <p:sp>
        <p:nvSpPr>
          <p:cNvPr id="380" name="Google Shape;380;p23"/>
          <p:cNvSpPr/>
          <p:nvPr/>
        </p:nvSpPr>
        <p:spPr>
          <a:xfrm>
            <a:off x="7594967" y="6126584"/>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0" i="1" u="none" strike="noStrike" cap="none">
                <a:solidFill>
                  <a:srgbClr val="3F3F3F"/>
                </a:solidFill>
                <a:latin typeface="Arial"/>
                <a:ea typeface="Arial"/>
                <a:cs typeface="Arial"/>
                <a:sym typeface="Arial"/>
              </a:rPr>
              <a:t>C.E.O</a:t>
            </a:r>
            <a:endParaRPr/>
          </a:p>
        </p:txBody>
      </p:sp>
      <p:sp>
        <p:nvSpPr>
          <p:cNvPr id="381" name="Google Shape;381;p23"/>
          <p:cNvSpPr/>
          <p:nvPr/>
        </p:nvSpPr>
        <p:spPr>
          <a:xfrm>
            <a:off x="10072849" y="5685084"/>
            <a:ext cx="1620456" cy="243205"/>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1" i="0" u="none" strike="noStrike" cap="none">
                <a:solidFill>
                  <a:srgbClr val="3F3F3F"/>
                </a:solidFill>
                <a:latin typeface="Arial"/>
                <a:ea typeface="Arial"/>
                <a:cs typeface="Arial"/>
                <a:sym typeface="Arial"/>
              </a:rPr>
              <a:t>AYUSHI</a:t>
            </a:r>
            <a:endParaRPr/>
          </a:p>
        </p:txBody>
      </p:sp>
      <p:sp>
        <p:nvSpPr>
          <p:cNvPr id="382" name="Google Shape;382;p23"/>
          <p:cNvSpPr/>
          <p:nvPr/>
        </p:nvSpPr>
        <p:spPr>
          <a:xfrm>
            <a:off x="10060817" y="5995774"/>
            <a:ext cx="1620456" cy="223587"/>
          </a:xfrm>
          <a:prstGeom prst="rect">
            <a:avLst/>
          </a:prstGeom>
          <a:noFill/>
          <a:ln>
            <a:noFill/>
          </a:ln>
        </p:spPr>
        <p:txBody>
          <a:bodyPr spcFirstLastPara="1" wrap="square" lIns="0" tIns="0" rIns="0" bIns="0" anchor="t" anchorCtr="0">
            <a:noAutofit/>
          </a:bodyPr>
          <a:lstStyle/>
          <a:p>
            <a:pPr marL="0" marR="0" lvl="0" indent="0" algn="ctr" rtl="0">
              <a:lnSpc>
                <a:spcPct val="135714"/>
              </a:lnSpc>
              <a:spcBef>
                <a:spcPts val="0"/>
              </a:spcBef>
              <a:spcAft>
                <a:spcPts val="0"/>
              </a:spcAft>
              <a:buNone/>
            </a:pPr>
            <a:r>
              <a:rPr lang="en-US" sz="1400" b="0" i="1" u="none" strike="noStrike" cap="none">
                <a:solidFill>
                  <a:srgbClr val="3F3F3F"/>
                </a:solidFill>
                <a:latin typeface="Arial"/>
                <a:ea typeface="Arial"/>
                <a:cs typeface="Arial"/>
                <a:sym typeface="Arial"/>
              </a:rPr>
              <a:t>Trainee</a:t>
            </a:r>
            <a:endParaRPr/>
          </a:p>
        </p:txBody>
      </p:sp>
      <p:grpSp>
        <p:nvGrpSpPr>
          <p:cNvPr id="383" name="Google Shape;383;p23"/>
          <p:cNvGrpSpPr/>
          <p:nvPr/>
        </p:nvGrpSpPr>
        <p:grpSpPr>
          <a:xfrm>
            <a:off x="738187" y="2143156"/>
            <a:ext cx="200025" cy="287338"/>
            <a:chOff x="10502900" y="815975"/>
            <a:chExt cx="200025" cy="287338"/>
          </a:xfrm>
        </p:grpSpPr>
        <p:sp>
          <p:nvSpPr>
            <p:cNvPr id="384" name="Google Shape;384;p23"/>
            <p:cNvSpPr/>
            <p:nvPr/>
          </p:nvSpPr>
          <p:spPr>
            <a:xfrm>
              <a:off x="10502900" y="815975"/>
              <a:ext cx="200025" cy="201613"/>
            </a:xfrm>
            <a:custGeom>
              <a:avLst/>
              <a:gdLst/>
              <a:ahLst/>
              <a:cxnLst/>
              <a:rect l="l" t="t" r="r" b="b"/>
              <a:pathLst>
                <a:path w="632" h="632" extrusionOk="0">
                  <a:moveTo>
                    <a:pt x="315" y="0"/>
                  </a:moveTo>
                  <a:lnTo>
                    <a:pt x="299" y="1"/>
                  </a:lnTo>
                  <a:lnTo>
                    <a:pt x="284" y="3"/>
                  </a:lnTo>
                  <a:lnTo>
                    <a:pt x="268" y="4"/>
                  </a:lnTo>
                  <a:lnTo>
                    <a:pt x="252" y="6"/>
                  </a:lnTo>
                  <a:lnTo>
                    <a:pt x="237" y="10"/>
                  </a:lnTo>
                  <a:lnTo>
                    <a:pt x="221" y="15"/>
                  </a:lnTo>
                  <a:lnTo>
                    <a:pt x="207" y="20"/>
                  </a:lnTo>
                  <a:lnTo>
                    <a:pt x="193" y="26"/>
                  </a:lnTo>
                  <a:lnTo>
                    <a:pt x="179" y="32"/>
                  </a:lnTo>
                  <a:lnTo>
                    <a:pt x="165" y="38"/>
                  </a:lnTo>
                  <a:lnTo>
                    <a:pt x="152" y="47"/>
                  </a:lnTo>
                  <a:lnTo>
                    <a:pt x="139" y="54"/>
                  </a:lnTo>
                  <a:lnTo>
                    <a:pt x="127" y="64"/>
                  </a:lnTo>
                  <a:lnTo>
                    <a:pt x="115" y="72"/>
                  </a:lnTo>
                  <a:lnTo>
                    <a:pt x="103" y="82"/>
                  </a:lnTo>
                  <a:lnTo>
                    <a:pt x="92" y="93"/>
                  </a:lnTo>
                  <a:lnTo>
                    <a:pt x="82" y="104"/>
                  </a:lnTo>
                  <a:lnTo>
                    <a:pt x="72" y="115"/>
                  </a:lnTo>
                  <a:lnTo>
                    <a:pt x="63" y="127"/>
                  </a:lnTo>
                  <a:lnTo>
                    <a:pt x="54" y="139"/>
                  </a:lnTo>
                  <a:lnTo>
                    <a:pt x="45" y="153"/>
                  </a:lnTo>
                  <a:lnTo>
                    <a:pt x="38" y="166"/>
                  </a:lnTo>
                  <a:lnTo>
                    <a:pt x="31" y="180"/>
                  </a:lnTo>
                  <a:lnTo>
                    <a:pt x="25" y="193"/>
                  </a:lnTo>
                  <a:lnTo>
                    <a:pt x="19" y="208"/>
                  </a:lnTo>
                  <a:lnTo>
                    <a:pt x="14" y="222"/>
                  </a:lnTo>
                  <a:lnTo>
                    <a:pt x="10" y="237"/>
                  </a:lnTo>
                  <a:lnTo>
                    <a:pt x="6" y="253"/>
                  </a:lnTo>
                  <a:lnTo>
                    <a:pt x="4" y="269"/>
                  </a:lnTo>
                  <a:lnTo>
                    <a:pt x="1" y="283"/>
                  </a:lnTo>
                  <a:lnTo>
                    <a:pt x="0" y="301"/>
                  </a:lnTo>
                  <a:lnTo>
                    <a:pt x="0" y="316"/>
                  </a:lnTo>
                  <a:lnTo>
                    <a:pt x="0" y="332"/>
                  </a:lnTo>
                  <a:lnTo>
                    <a:pt x="1" y="347"/>
                  </a:lnTo>
                  <a:lnTo>
                    <a:pt x="3" y="363"/>
                  </a:lnTo>
                  <a:lnTo>
                    <a:pt x="6" y="378"/>
                  </a:lnTo>
                  <a:lnTo>
                    <a:pt x="9" y="393"/>
                  </a:lnTo>
                  <a:lnTo>
                    <a:pt x="14" y="407"/>
                  </a:lnTo>
                  <a:lnTo>
                    <a:pt x="17" y="421"/>
                  </a:lnTo>
                  <a:lnTo>
                    <a:pt x="23" y="436"/>
                  </a:lnTo>
                  <a:lnTo>
                    <a:pt x="30" y="450"/>
                  </a:lnTo>
                  <a:lnTo>
                    <a:pt x="36" y="463"/>
                  </a:lnTo>
                  <a:lnTo>
                    <a:pt x="43" y="475"/>
                  </a:lnTo>
                  <a:lnTo>
                    <a:pt x="50" y="489"/>
                  </a:lnTo>
                  <a:lnTo>
                    <a:pt x="59" y="501"/>
                  </a:lnTo>
                  <a:lnTo>
                    <a:pt x="69" y="512"/>
                  </a:lnTo>
                  <a:lnTo>
                    <a:pt x="77" y="523"/>
                  </a:lnTo>
                  <a:lnTo>
                    <a:pt x="87" y="534"/>
                  </a:lnTo>
                  <a:lnTo>
                    <a:pt x="98" y="545"/>
                  </a:lnTo>
                  <a:lnTo>
                    <a:pt x="109" y="555"/>
                  </a:lnTo>
                  <a:lnTo>
                    <a:pt x="120" y="564"/>
                  </a:lnTo>
                  <a:lnTo>
                    <a:pt x="132" y="573"/>
                  </a:lnTo>
                  <a:lnTo>
                    <a:pt x="144" y="581"/>
                  </a:lnTo>
                  <a:lnTo>
                    <a:pt x="157" y="589"/>
                  </a:lnTo>
                  <a:lnTo>
                    <a:pt x="170" y="596"/>
                  </a:lnTo>
                  <a:lnTo>
                    <a:pt x="183" y="602"/>
                  </a:lnTo>
                  <a:lnTo>
                    <a:pt x="197" y="608"/>
                  </a:lnTo>
                  <a:lnTo>
                    <a:pt x="210" y="613"/>
                  </a:lnTo>
                  <a:lnTo>
                    <a:pt x="225" y="618"/>
                  </a:lnTo>
                  <a:lnTo>
                    <a:pt x="240" y="623"/>
                  </a:lnTo>
                  <a:lnTo>
                    <a:pt x="254" y="625"/>
                  </a:lnTo>
                  <a:lnTo>
                    <a:pt x="270" y="628"/>
                  </a:lnTo>
                  <a:lnTo>
                    <a:pt x="285" y="630"/>
                  </a:lnTo>
                  <a:lnTo>
                    <a:pt x="301" y="632"/>
                  </a:lnTo>
                  <a:lnTo>
                    <a:pt x="301" y="473"/>
                  </a:lnTo>
                  <a:lnTo>
                    <a:pt x="267" y="507"/>
                  </a:lnTo>
                  <a:lnTo>
                    <a:pt x="262" y="511"/>
                  </a:lnTo>
                  <a:lnTo>
                    <a:pt x="256" y="512"/>
                  </a:lnTo>
                  <a:lnTo>
                    <a:pt x="249" y="511"/>
                  </a:lnTo>
                  <a:lnTo>
                    <a:pt x="245" y="507"/>
                  </a:lnTo>
                  <a:lnTo>
                    <a:pt x="185" y="447"/>
                  </a:lnTo>
                  <a:lnTo>
                    <a:pt x="181" y="442"/>
                  </a:lnTo>
                  <a:lnTo>
                    <a:pt x="180" y="436"/>
                  </a:lnTo>
                  <a:lnTo>
                    <a:pt x="181" y="431"/>
                  </a:lnTo>
                  <a:lnTo>
                    <a:pt x="185" y="426"/>
                  </a:lnTo>
                  <a:lnTo>
                    <a:pt x="190" y="423"/>
                  </a:lnTo>
                  <a:lnTo>
                    <a:pt x="196" y="421"/>
                  </a:lnTo>
                  <a:lnTo>
                    <a:pt x="201" y="423"/>
                  </a:lnTo>
                  <a:lnTo>
                    <a:pt x="205" y="426"/>
                  </a:lnTo>
                  <a:lnTo>
                    <a:pt x="256" y="475"/>
                  </a:lnTo>
                  <a:lnTo>
                    <a:pt x="304" y="426"/>
                  </a:lnTo>
                  <a:lnTo>
                    <a:pt x="307" y="424"/>
                  </a:lnTo>
                  <a:lnTo>
                    <a:pt x="309" y="423"/>
                  </a:lnTo>
                  <a:lnTo>
                    <a:pt x="313" y="421"/>
                  </a:lnTo>
                  <a:lnTo>
                    <a:pt x="315" y="421"/>
                  </a:lnTo>
                  <a:lnTo>
                    <a:pt x="319" y="421"/>
                  </a:lnTo>
                  <a:lnTo>
                    <a:pt x="321" y="423"/>
                  </a:lnTo>
                  <a:lnTo>
                    <a:pt x="324" y="424"/>
                  </a:lnTo>
                  <a:lnTo>
                    <a:pt x="326" y="426"/>
                  </a:lnTo>
                  <a:lnTo>
                    <a:pt x="375" y="475"/>
                  </a:lnTo>
                  <a:lnTo>
                    <a:pt x="425" y="426"/>
                  </a:lnTo>
                  <a:lnTo>
                    <a:pt x="430" y="423"/>
                  </a:lnTo>
                  <a:lnTo>
                    <a:pt x="436" y="421"/>
                  </a:lnTo>
                  <a:lnTo>
                    <a:pt x="441" y="423"/>
                  </a:lnTo>
                  <a:lnTo>
                    <a:pt x="446" y="426"/>
                  </a:lnTo>
                  <a:lnTo>
                    <a:pt x="450" y="431"/>
                  </a:lnTo>
                  <a:lnTo>
                    <a:pt x="451" y="436"/>
                  </a:lnTo>
                  <a:lnTo>
                    <a:pt x="450" y="442"/>
                  </a:lnTo>
                  <a:lnTo>
                    <a:pt x="446" y="447"/>
                  </a:lnTo>
                  <a:lnTo>
                    <a:pt x="386" y="507"/>
                  </a:lnTo>
                  <a:lnTo>
                    <a:pt x="381" y="511"/>
                  </a:lnTo>
                  <a:lnTo>
                    <a:pt x="375" y="512"/>
                  </a:lnTo>
                  <a:lnTo>
                    <a:pt x="370" y="511"/>
                  </a:lnTo>
                  <a:lnTo>
                    <a:pt x="365" y="507"/>
                  </a:lnTo>
                  <a:lnTo>
                    <a:pt x="330" y="473"/>
                  </a:lnTo>
                  <a:lnTo>
                    <a:pt x="330" y="632"/>
                  </a:lnTo>
                  <a:lnTo>
                    <a:pt x="346" y="630"/>
                  </a:lnTo>
                  <a:lnTo>
                    <a:pt x="362" y="628"/>
                  </a:lnTo>
                  <a:lnTo>
                    <a:pt x="376" y="625"/>
                  </a:lnTo>
                  <a:lnTo>
                    <a:pt x="391" y="623"/>
                  </a:lnTo>
                  <a:lnTo>
                    <a:pt x="406" y="618"/>
                  </a:lnTo>
                  <a:lnTo>
                    <a:pt x="420" y="613"/>
                  </a:lnTo>
                  <a:lnTo>
                    <a:pt x="434" y="608"/>
                  </a:lnTo>
                  <a:lnTo>
                    <a:pt x="449" y="602"/>
                  </a:lnTo>
                  <a:lnTo>
                    <a:pt x="462" y="596"/>
                  </a:lnTo>
                  <a:lnTo>
                    <a:pt x="474" y="589"/>
                  </a:lnTo>
                  <a:lnTo>
                    <a:pt x="488" y="581"/>
                  </a:lnTo>
                  <a:lnTo>
                    <a:pt x="500" y="573"/>
                  </a:lnTo>
                  <a:lnTo>
                    <a:pt x="511" y="564"/>
                  </a:lnTo>
                  <a:lnTo>
                    <a:pt x="522" y="555"/>
                  </a:lnTo>
                  <a:lnTo>
                    <a:pt x="533" y="545"/>
                  </a:lnTo>
                  <a:lnTo>
                    <a:pt x="544" y="534"/>
                  </a:lnTo>
                  <a:lnTo>
                    <a:pt x="554" y="523"/>
                  </a:lnTo>
                  <a:lnTo>
                    <a:pt x="563" y="512"/>
                  </a:lnTo>
                  <a:lnTo>
                    <a:pt x="572" y="501"/>
                  </a:lnTo>
                  <a:lnTo>
                    <a:pt x="580" y="489"/>
                  </a:lnTo>
                  <a:lnTo>
                    <a:pt x="588" y="475"/>
                  </a:lnTo>
                  <a:lnTo>
                    <a:pt x="595" y="463"/>
                  </a:lnTo>
                  <a:lnTo>
                    <a:pt x="602" y="450"/>
                  </a:lnTo>
                  <a:lnTo>
                    <a:pt x="609" y="436"/>
                  </a:lnTo>
                  <a:lnTo>
                    <a:pt x="613" y="421"/>
                  </a:lnTo>
                  <a:lnTo>
                    <a:pt x="618" y="408"/>
                  </a:lnTo>
                  <a:lnTo>
                    <a:pt x="622" y="393"/>
                  </a:lnTo>
                  <a:lnTo>
                    <a:pt x="626" y="378"/>
                  </a:lnTo>
                  <a:lnTo>
                    <a:pt x="628" y="363"/>
                  </a:lnTo>
                  <a:lnTo>
                    <a:pt x="631" y="347"/>
                  </a:lnTo>
                  <a:lnTo>
                    <a:pt x="631" y="332"/>
                  </a:lnTo>
                  <a:lnTo>
                    <a:pt x="632" y="316"/>
                  </a:lnTo>
                  <a:lnTo>
                    <a:pt x="631" y="301"/>
                  </a:lnTo>
                  <a:lnTo>
                    <a:pt x="629" y="283"/>
                  </a:lnTo>
                  <a:lnTo>
                    <a:pt x="628" y="269"/>
                  </a:lnTo>
                  <a:lnTo>
                    <a:pt x="626" y="253"/>
                  </a:lnTo>
                  <a:lnTo>
                    <a:pt x="622" y="237"/>
                  </a:lnTo>
                  <a:lnTo>
                    <a:pt x="617" y="222"/>
                  </a:lnTo>
                  <a:lnTo>
                    <a:pt x="612" y="208"/>
                  </a:lnTo>
                  <a:lnTo>
                    <a:pt x="606" y="193"/>
                  </a:lnTo>
                  <a:lnTo>
                    <a:pt x="600" y="180"/>
                  </a:lnTo>
                  <a:lnTo>
                    <a:pt x="594" y="166"/>
                  </a:lnTo>
                  <a:lnTo>
                    <a:pt x="585" y="153"/>
                  </a:lnTo>
                  <a:lnTo>
                    <a:pt x="578" y="139"/>
                  </a:lnTo>
                  <a:lnTo>
                    <a:pt x="568" y="127"/>
                  </a:lnTo>
                  <a:lnTo>
                    <a:pt x="560" y="115"/>
                  </a:lnTo>
                  <a:lnTo>
                    <a:pt x="550" y="104"/>
                  </a:lnTo>
                  <a:lnTo>
                    <a:pt x="539" y="93"/>
                  </a:lnTo>
                  <a:lnTo>
                    <a:pt x="528" y="82"/>
                  </a:lnTo>
                  <a:lnTo>
                    <a:pt x="517" y="72"/>
                  </a:lnTo>
                  <a:lnTo>
                    <a:pt x="505" y="64"/>
                  </a:lnTo>
                  <a:lnTo>
                    <a:pt x="492" y="54"/>
                  </a:lnTo>
                  <a:lnTo>
                    <a:pt x="479" y="47"/>
                  </a:lnTo>
                  <a:lnTo>
                    <a:pt x="466" y="38"/>
                  </a:lnTo>
                  <a:lnTo>
                    <a:pt x="452" y="32"/>
                  </a:lnTo>
                  <a:lnTo>
                    <a:pt x="439" y="26"/>
                  </a:lnTo>
                  <a:lnTo>
                    <a:pt x="424" y="20"/>
                  </a:lnTo>
                  <a:lnTo>
                    <a:pt x="409" y="15"/>
                  </a:lnTo>
                  <a:lnTo>
                    <a:pt x="395" y="10"/>
                  </a:lnTo>
                  <a:lnTo>
                    <a:pt x="379" y="6"/>
                  </a:lnTo>
                  <a:lnTo>
                    <a:pt x="364" y="4"/>
                  </a:lnTo>
                  <a:lnTo>
                    <a:pt x="348" y="3"/>
                  </a:lnTo>
                  <a:lnTo>
                    <a:pt x="331" y="1"/>
                  </a:lnTo>
                  <a:lnTo>
                    <a:pt x="31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3"/>
            <p:cNvSpPr/>
            <p:nvPr/>
          </p:nvSpPr>
          <p:spPr>
            <a:xfrm>
              <a:off x="10569575" y="1036638"/>
              <a:ext cx="66675" cy="9525"/>
            </a:xfrm>
            <a:custGeom>
              <a:avLst/>
              <a:gdLst/>
              <a:ahLst/>
              <a:cxnLst/>
              <a:rect l="l" t="t" r="r" b="b"/>
              <a:pathLst>
                <a:path w="210" h="29" extrusionOk="0">
                  <a:moveTo>
                    <a:pt x="196" y="0"/>
                  </a:moveTo>
                  <a:lnTo>
                    <a:pt x="15" y="0"/>
                  </a:lnTo>
                  <a:lnTo>
                    <a:pt x="9" y="1"/>
                  </a:lnTo>
                  <a:lnTo>
                    <a:pt x="5" y="3"/>
                  </a:lnTo>
                  <a:lnTo>
                    <a:pt x="2" y="8"/>
                  </a:lnTo>
                  <a:lnTo>
                    <a:pt x="0" y="14"/>
                  </a:lnTo>
                  <a:lnTo>
                    <a:pt x="2" y="20"/>
                  </a:lnTo>
                  <a:lnTo>
                    <a:pt x="5" y="25"/>
                  </a:lnTo>
                  <a:lnTo>
                    <a:pt x="9" y="28"/>
                  </a:lnTo>
                  <a:lnTo>
                    <a:pt x="15" y="29"/>
                  </a:lnTo>
                  <a:lnTo>
                    <a:pt x="196" y="29"/>
                  </a:lnTo>
                  <a:lnTo>
                    <a:pt x="202" y="28"/>
                  </a:lnTo>
                  <a:lnTo>
                    <a:pt x="207" y="25"/>
                  </a:lnTo>
                  <a:lnTo>
                    <a:pt x="209" y="20"/>
                  </a:lnTo>
                  <a:lnTo>
                    <a:pt x="210" y="14"/>
                  </a:lnTo>
                  <a:lnTo>
                    <a:pt x="209" y="8"/>
                  </a:lnTo>
                  <a:lnTo>
                    <a:pt x="207" y="3"/>
                  </a:lnTo>
                  <a:lnTo>
                    <a:pt x="202" y="1"/>
                  </a:lnTo>
                  <a:lnTo>
                    <a:pt x="19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3"/>
            <p:cNvSpPr/>
            <p:nvPr/>
          </p:nvSpPr>
          <p:spPr>
            <a:xfrm>
              <a:off x="10569575" y="1055688"/>
              <a:ext cx="66675" cy="9525"/>
            </a:xfrm>
            <a:custGeom>
              <a:avLst/>
              <a:gdLst/>
              <a:ahLst/>
              <a:cxnLst/>
              <a:rect l="l" t="t" r="r" b="b"/>
              <a:pathLst>
                <a:path w="210" h="31" extrusionOk="0">
                  <a:moveTo>
                    <a:pt x="196" y="0"/>
                  </a:moveTo>
                  <a:lnTo>
                    <a:pt x="15" y="0"/>
                  </a:lnTo>
                  <a:lnTo>
                    <a:pt x="9" y="2"/>
                  </a:lnTo>
                  <a:lnTo>
                    <a:pt x="5" y="5"/>
                  </a:lnTo>
                  <a:lnTo>
                    <a:pt x="2" y="10"/>
                  </a:lnTo>
                  <a:lnTo>
                    <a:pt x="0" y="15"/>
                  </a:lnTo>
                  <a:lnTo>
                    <a:pt x="2" y="21"/>
                  </a:lnTo>
                  <a:lnTo>
                    <a:pt x="5" y="26"/>
                  </a:lnTo>
                  <a:lnTo>
                    <a:pt x="9" y="30"/>
                  </a:lnTo>
                  <a:lnTo>
                    <a:pt x="15" y="31"/>
                  </a:lnTo>
                  <a:lnTo>
                    <a:pt x="196" y="31"/>
                  </a:lnTo>
                  <a:lnTo>
                    <a:pt x="202" y="30"/>
                  </a:lnTo>
                  <a:lnTo>
                    <a:pt x="207" y="26"/>
                  </a:lnTo>
                  <a:lnTo>
                    <a:pt x="209" y="21"/>
                  </a:lnTo>
                  <a:lnTo>
                    <a:pt x="210" y="15"/>
                  </a:lnTo>
                  <a:lnTo>
                    <a:pt x="209" y="10"/>
                  </a:lnTo>
                  <a:lnTo>
                    <a:pt x="207" y="5"/>
                  </a:lnTo>
                  <a:lnTo>
                    <a:pt x="202" y="2"/>
                  </a:lnTo>
                  <a:lnTo>
                    <a:pt x="19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3"/>
            <p:cNvSpPr/>
            <p:nvPr/>
          </p:nvSpPr>
          <p:spPr>
            <a:xfrm>
              <a:off x="10569575" y="1074738"/>
              <a:ext cx="66675" cy="28575"/>
            </a:xfrm>
            <a:custGeom>
              <a:avLst/>
              <a:gdLst/>
              <a:ahLst/>
              <a:cxnLst/>
              <a:rect l="l" t="t" r="r" b="b"/>
              <a:pathLst>
                <a:path w="210" h="91" extrusionOk="0">
                  <a:moveTo>
                    <a:pt x="196" y="0"/>
                  </a:moveTo>
                  <a:lnTo>
                    <a:pt x="15" y="0"/>
                  </a:lnTo>
                  <a:lnTo>
                    <a:pt x="9" y="1"/>
                  </a:lnTo>
                  <a:lnTo>
                    <a:pt x="5" y="5"/>
                  </a:lnTo>
                  <a:lnTo>
                    <a:pt x="2" y="10"/>
                  </a:lnTo>
                  <a:lnTo>
                    <a:pt x="0" y="16"/>
                  </a:lnTo>
                  <a:lnTo>
                    <a:pt x="2" y="21"/>
                  </a:lnTo>
                  <a:lnTo>
                    <a:pt x="5" y="26"/>
                  </a:lnTo>
                  <a:lnTo>
                    <a:pt x="9" y="30"/>
                  </a:lnTo>
                  <a:lnTo>
                    <a:pt x="15" y="31"/>
                  </a:lnTo>
                  <a:lnTo>
                    <a:pt x="91" y="31"/>
                  </a:lnTo>
                  <a:lnTo>
                    <a:pt x="91" y="76"/>
                  </a:lnTo>
                  <a:lnTo>
                    <a:pt x="92" y="82"/>
                  </a:lnTo>
                  <a:lnTo>
                    <a:pt x="94" y="87"/>
                  </a:lnTo>
                  <a:lnTo>
                    <a:pt x="99" y="89"/>
                  </a:lnTo>
                  <a:lnTo>
                    <a:pt x="105" y="91"/>
                  </a:lnTo>
                  <a:lnTo>
                    <a:pt x="111" y="89"/>
                  </a:lnTo>
                  <a:lnTo>
                    <a:pt x="116" y="87"/>
                  </a:lnTo>
                  <a:lnTo>
                    <a:pt x="120" y="82"/>
                  </a:lnTo>
                  <a:lnTo>
                    <a:pt x="120" y="76"/>
                  </a:lnTo>
                  <a:lnTo>
                    <a:pt x="120" y="31"/>
                  </a:lnTo>
                  <a:lnTo>
                    <a:pt x="196" y="31"/>
                  </a:lnTo>
                  <a:lnTo>
                    <a:pt x="202" y="30"/>
                  </a:lnTo>
                  <a:lnTo>
                    <a:pt x="207" y="26"/>
                  </a:lnTo>
                  <a:lnTo>
                    <a:pt x="209" y="21"/>
                  </a:lnTo>
                  <a:lnTo>
                    <a:pt x="210" y="16"/>
                  </a:lnTo>
                  <a:lnTo>
                    <a:pt x="209" y="10"/>
                  </a:lnTo>
                  <a:lnTo>
                    <a:pt x="207" y="5"/>
                  </a:lnTo>
                  <a:lnTo>
                    <a:pt x="202" y="1"/>
                  </a:lnTo>
                  <a:lnTo>
                    <a:pt x="19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8" name="Google Shape;388;p23"/>
          <p:cNvGrpSpPr/>
          <p:nvPr/>
        </p:nvGrpSpPr>
        <p:grpSpPr>
          <a:xfrm>
            <a:off x="695324" y="4625476"/>
            <a:ext cx="285750" cy="287338"/>
            <a:chOff x="3746500" y="1344613"/>
            <a:chExt cx="285750" cy="287338"/>
          </a:xfrm>
        </p:grpSpPr>
        <p:sp>
          <p:nvSpPr>
            <p:cNvPr id="389" name="Google Shape;389;p23"/>
            <p:cNvSpPr/>
            <p:nvPr/>
          </p:nvSpPr>
          <p:spPr>
            <a:xfrm>
              <a:off x="3746500" y="1344613"/>
              <a:ext cx="285750" cy="182563"/>
            </a:xfrm>
            <a:custGeom>
              <a:avLst/>
              <a:gdLst/>
              <a:ahLst/>
              <a:cxnLst/>
              <a:rect l="l" t="t" r="r" b="b"/>
              <a:pathLst>
                <a:path w="903" h="573" extrusionOk="0">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23"/>
            <p:cNvSpPr/>
            <p:nvPr/>
          </p:nvSpPr>
          <p:spPr>
            <a:xfrm>
              <a:off x="3775075" y="1373188"/>
              <a:ext cx="228600" cy="125413"/>
            </a:xfrm>
            <a:custGeom>
              <a:avLst/>
              <a:gdLst/>
              <a:ahLst/>
              <a:cxnLst/>
              <a:rect l="l" t="t" r="r" b="b"/>
              <a:pathLst>
                <a:path w="723" h="392" extrusionOk="0">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23"/>
            <p:cNvSpPr/>
            <p:nvPr/>
          </p:nvSpPr>
          <p:spPr>
            <a:xfrm>
              <a:off x="3756025" y="1598613"/>
              <a:ext cx="133350" cy="33338"/>
            </a:xfrm>
            <a:custGeom>
              <a:avLst/>
              <a:gdLst/>
              <a:ahLst/>
              <a:cxnLst/>
              <a:rect l="l" t="t" r="r" b="b"/>
              <a:pathLst>
                <a:path w="421" h="104" extrusionOk="0">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3"/>
            <p:cNvSpPr/>
            <p:nvPr/>
          </p:nvSpPr>
          <p:spPr>
            <a:xfrm>
              <a:off x="3756025" y="1474788"/>
              <a:ext cx="133350" cy="28575"/>
            </a:xfrm>
            <a:custGeom>
              <a:avLst/>
              <a:gdLst/>
              <a:ahLst/>
              <a:cxnLst/>
              <a:rect l="l" t="t" r="r" b="b"/>
              <a:pathLst>
                <a:path w="420" h="90" extrusionOk="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3"/>
            <p:cNvSpPr/>
            <p:nvPr/>
          </p:nvSpPr>
          <p:spPr>
            <a:xfrm>
              <a:off x="3756025" y="1503363"/>
              <a:ext cx="133350" cy="23813"/>
            </a:xfrm>
            <a:custGeom>
              <a:avLst/>
              <a:gdLst/>
              <a:ahLst/>
              <a:cxnLst/>
              <a:rect l="l" t="t" r="r" b="b"/>
              <a:pathLst>
                <a:path w="421" h="75" extrusionOk="0">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3"/>
            <p:cNvSpPr/>
            <p:nvPr/>
          </p:nvSpPr>
          <p:spPr>
            <a:xfrm>
              <a:off x="3756025" y="1574800"/>
              <a:ext cx="133350" cy="23813"/>
            </a:xfrm>
            <a:custGeom>
              <a:avLst/>
              <a:gdLst/>
              <a:ahLst/>
              <a:cxnLst/>
              <a:rect l="l" t="t" r="r" b="b"/>
              <a:pathLst>
                <a:path w="421" h="75" extrusionOk="0">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3"/>
            <p:cNvSpPr/>
            <p:nvPr/>
          </p:nvSpPr>
          <p:spPr>
            <a:xfrm>
              <a:off x="3756025" y="1550988"/>
              <a:ext cx="133350" cy="23813"/>
            </a:xfrm>
            <a:custGeom>
              <a:avLst/>
              <a:gdLst/>
              <a:ahLst/>
              <a:cxnLst/>
              <a:rect l="l" t="t" r="r" b="b"/>
              <a:pathLst>
                <a:path w="421" h="75" extrusionOk="0">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3"/>
            <p:cNvSpPr/>
            <p:nvPr/>
          </p:nvSpPr>
          <p:spPr>
            <a:xfrm>
              <a:off x="3756025" y="1527175"/>
              <a:ext cx="133350" cy="23813"/>
            </a:xfrm>
            <a:custGeom>
              <a:avLst/>
              <a:gdLst/>
              <a:ahLst/>
              <a:cxnLst/>
              <a:rect l="l" t="t" r="r" b="b"/>
              <a:pathLst>
                <a:path w="421" h="75" extrusionOk="0">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397" name="Google Shape;397;p23" descr="20210328_035538"/>
          <p:cNvPicPr preferRelativeResize="0"/>
          <p:nvPr/>
        </p:nvPicPr>
        <p:blipFill rotWithShape="1">
          <a:blip r:embed="rId6">
            <a:alphaModFix/>
          </a:blip>
          <a:srcRect/>
          <a:stretch/>
        </p:blipFill>
        <p:spPr>
          <a:xfrm>
            <a:off x="1399540" y="3921125"/>
            <a:ext cx="1645285" cy="1658620"/>
          </a:xfrm>
          <a:prstGeom prst="rect">
            <a:avLst/>
          </a:prstGeom>
          <a:noFill/>
          <a:ln>
            <a:noFill/>
          </a:ln>
        </p:spPr>
      </p:pic>
      <p:pic>
        <p:nvPicPr>
          <p:cNvPr id="398" name="Google Shape;398;p23" descr="20210328_035549"/>
          <p:cNvPicPr preferRelativeResize="0"/>
          <p:nvPr/>
        </p:nvPicPr>
        <p:blipFill rotWithShape="1">
          <a:blip r:embed="rId7">
            <a:alphaModFix/>
          </a:blip>
          <a:srcRect/>
          <a:stretch/>
        </p:blipFill>
        <p:spPr>
          <a:xfrm>
            <a:off x="4095750" y="3818255"/>
            <a:ext cx="1711325" cy="1713865"/>
          </a:xfrm>
          <a:prstGeom prst="rect">
            <a:avLst/>
          </a:prstGeom>
          <a:noFill/>
          <a:ln>
            <a:noFill/>
          </a:ln>
        </p:spPr>
      </p:pic>
      <p:pic>
        <p:nvPicPr>
          <p:cNvPr id="399" name="Google Shape;399;p23" descr="20210328_035518"/>
          <p:cNvPicPr preferRelativeResize="0"/>
          <p:nvPr/>
        </p:nvPicPr>
        <p:blipFill rotWithShape="1">
          <a:blip r:embed="rId8">
            <a:alphaModFix/>
          </a:blip>
          <a:srcRect/>
          <a:stretch/>
        </p:blipFill>
        <p:spPr>
          <a:xfrm>
            <a:off x="4050665" y="1433830"/>
            <a:ext cx="1711325" cy="1744345"/>
          </a:xfrm>
          <a:prstGeom prst="rect">
            <a:avLst/>
          </a:prstGeom>
          <a:noFill/>
          <a:ln>
            <a:noFill/>
          </a:ln>
        </p:spPr>
      </p:pic>
      <p:pic>
        <p:nvPicPr>
          <p:cNvPr id="400" name="Google Shape;400;p23" descr="20210328_035602"/>
          <p:cNvPicPr preferRelativeResize="0"/>
          <p:nvPr/>
        </p:nvPicPr>
        <p:blipFill rotWithShape="1">
          <a:blip r:embed="rId9">
            <a:alphaModFix/>
          </a:blip>
          <a:srcRect/>
          <a:stretch/>
        </p:blipFill>
        <p:spPr>
          <a:xfrm>
            <a:off x="7120890" y="1470660"/>
            <a:ext cx="1910715" cy="1619885"/>
          </a:xfrm>
          <a:prstGeom prst="rect">
            <a:avLst/>
          </a:prstGeom>
          <a:noFill/>
          <a:ln>
            <a:noFill/>
          </a:ln>
        </p:spPr>
      </p:pic>
      <p:pic>
        <p:nvPicPr>
          <p:cNvPr id="401" name="Google Shape;401;p23" descr="20210328_040124"/>
          <p:cNvPicPr preferRelativeResize="0"/>
          <p:nvPr/>
        </p:nvPicPr>
        <p:blipFill rotWithShape="1">
          <a:blip r:embed="rId10">
            <a:alphaModFix/>
          </a:blip>
          <a:srcRect/>
          <a:stretch/>
        </p:blipFill>
        <p:spPr>
          <a:xfrm>
            <a:off x="1348105" y="1313180"/>
            <a:ext cx="1671955" cy="1862455"/>
          </a:xfrm>
          <a:prstGeom prst="rect">
            <a:avLst/>
          </a:prstGeom>
          <a:noFill/>
          <a:ln>
            <a:noFill/>
          </a:ln>
        </p:spPr>
      </p:pic>
      <p:pic>
        <p:nvPicPr>
          <p:cNvPr id="402" name="Google Shape;402;p23"/>
          <p:cNvPicPr preferRelativeResize="0">
            <a:picLocks noGrp="1"/>
          </p:cNvPicPr>
          <p:nvPr>
            <p:ph type="pic" idx="8"/>
          </p:nvPr>
        </p:nvPicPr>
        <p:blipFill rotWithShape="1">
          <a:blip r:embed="rId11">
            <a:alphaModFix/>
          </a:blip>
          <a:srcRect/>
          <a:stretch/>
        </p:blipFill>
        <p:spPr>
          <a:xfrm>
            <a:off x="10073005" y="3940810"/>
            <a:ext cx="1619885" cy="1619885"/>
          </a:xfrm>
          <a:prstGeom prst="rect">
            <a:avLst/>
          </a:prstGeom>
          <a:noFill/>
          <a:ln>
            <a:noFill/>
          </a:ln>
        </p:spPr>
      </p:pic>
      <p:pic>
        <p:nvPicPr>
          <p:cNvPr id="403" name="Google Shape;403;p23" descr="ashi ali"/>
          <p:cNvPicPr preferRelativeResize="0">
            <a:picLocks noGrp="1"/>
          </p:cNvPicPr>
          <p:nvPr>
            <p:ph type="pic" idx="5"/>
          </p:nvPr>
        </p:nvPicPr>
        <p:blipFill rotWithShape="1">
          <a:blip r:embed="rId12">
            <a:alphaModFix/>
          </a:blip>
          <a:srcRect/>
          <a:stretch/>
        </p:blipFill>
        <p:spPr>
          <a:xfrm>
            <a:off x="10073005" y="1470025"/>
            <a:ext cx="1620520" cy="16205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4"/>
          <p:cNvSpPr txBox="1">
            <a:spLocks noGrp="1"/>
          </p:cNvSpPr>
          <p:nvPr>
            <p:ph type="subTitle" idx="1"/>
          </p:nvPr>
        </p:nvSpPr>
        <p:spPr>
          <a:xfrm>
            <a:off x="1" y="1278384"/>
            <a:ext cx="11677650" cy="5417691"/>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20000"/>
              </a:lnSpc>
              <a:spcBef>
                <a:spcPts val="0"/>
              </a:spcBef>
              <a:spcAft>
                <a:spcPts val="0"/>
              </a:spcAft>
              <a:buClr>
                <a:schemeClr val="dk1"/>
              </a:buClr>
              <a:buSzPct val="100000"/>
              <a:buNone/>
            </a:pPr>
            <a:r>
              <a:rPr lang="en-US" sz="5600" b="1">
                <a:solidFill>
                  <a:schemeClr val="dk1"/>
                </a:solidFill>
              </a:rPr>
              <a:t>Company Incorporation:</a:t>
            </a:r>
            <a:endParaRPr/>
          </a:p>
          <a:p>
            <a:pPr marL="0" lvl="0" indent="0" algn="l" rtl="0">
              <a:lnSpc>
                <a:spcPct val="120000"/>
              </a:lnSpc>
              <a:spcBef>
                <a:spcPts val="1000"/>
              </a:spcBef>
              <a:spcAft>
                <a:spcPts val="0"/>
              </a:spcAft>
              <a:buClr>
                <a:schemeClr val="dk1"/>
              </a:buClr>
              <a:buSzPct val="100000"/>
              <a:buNone/>
            </a:pPr>
            <a:r>
              <a:rPr lang="en-US" sz="5600" b="1">
                <a:solidFill>
                  <a:schemeClr val="dk1"/>
                </a:solidFill>
              </a:rPr>
              <a:t>Registered as I like move it move it Private limited company under Companies Act, 2013.</a:t>
            </a:r>
            <a:endParaRPr/>
          </a:p>
          <a:p>
            <a:pPr marL="0" lvl="0" indent="0" algn="l" rtl="0">
              <a:lnSpc>
                <a:spcPct val="170000"/>
              </a:lnSpc>
              <a:spcBef>
                <a:spcPts val="1000"/>
              </a:spcBef>
              <a:spcAft>
                <a:spcPts val="0"/>
              </a:spcAft>
              <a:buClr>
                <a:schemeClr val="dk1"/>
              </a:buClr>
              <a:buSzPct val="100000"/>
              <a:buNone/>
            </a:pPr>
            <a:r>
              <a:rPr lang="en-US" sz="5600" b="1">
                <a:solidFill>
                  <a:schemeClr val="dk1"/>
                </a:solidFill>
              </a:rPr>
              <a:t> Key Legal Compliances:-</a:t>
            </a:r>
            <a:endParaRPr sz="5600" b="1">
              <a:solidFill>
                <a:schemeClr val="dk1"/>
              </a:solidFill>
            </a:endParaRPr>
          </a:p>
          <a:p>
            <a:pPr marL="0" lvl="0" indent="0" algn="l" rtl="0">
              <a:lnSpc>
                <a:spcPct val="90000"/>
              </a:lnSpc>
              <a:spcBef>
                <a:spcPts val="1000"/>
              </a:spcBef>
              <a:spcAft>
                <a:spcPts val="0"/>
              </a:spcAft>
              <a:buClr>
                <a:schemeClr val="dk1"/>
              </a:buClr>
              <a:buSzPct val="100000"/>
              <a:buNone/>
            </a:pPr>
            <a:r>
              <a:rPr lang="en-US" sz="5600">
                <a:solidFill>
                  <a:schemeClr val="dk1"/>
                </a:solidFill>
              </a:rPr>
              <a:t> Permanent account number (PAN) - </a:t>
            </a:r>
            <a:r>
              <a:rPr lang="en-US" sz="5400" b="0" i="0">
                <a:solidFill>
                  <a:schemeClr val="dk1"/>
                </a:solidFill>
                <a:latin typeface="arial"/>
                <a:ea typeface="arial"/>
                <a:cs typeface="arial"/>
                <a:sym typeface="arial"/>
              </a:rPr>
              <a:t>ALWPG5809L</a:t>
            </a:r>
            <a:endParaRPr sz="5600">
              <a:solidFill>
                <a:schemeClr val="dk1"/>
              </a:solidFill>
            </a:endParaRPr>
          </a:p>
          <a:p>
            <a:pPr marL="0" lvl="0" indent="0" algn="l" rtl="0">
              <a:lnSpc>
                <a:spcPct val="90000"/>
              </a:lnSpc>
              <a:spcBef>
                <a:spcPts val="1000"/>
              </a:spcBef>
              <a:spcAft>
                <a:spcPts val="0"/>
              </a:spcAft>
              <a:buClr>
                <a:schemeClr val="dk1"/>
              </a:buClr>
              <a:buSzPct val="100000"/>
              <a:buNone/>
            </a:pPr>
            <a:r>
              <a:rPr lang="en-US" sz="5600">
                <a:solidFill>
                  <a:schemeClr val="dk1"/>
                </a:solidFill>
              </a:rPr>
              <a:t>Tax Deduction and Collection Account Number – gytu52369z</a:t>
            </a:r>
            <a:endParaRPr/>
          </a:p>
          <a:p>
            <a:pPr marL="0" lvl="0" indent="0" algn="l" rtl="0">
              <a:lnSpc>
                <a:spcPct val="90000"/>
              </a:lnSpc>
              <a:spcBef>
                <a:spcPts val="1000"/>
              </a:spcBef>
              <a:spcAft>
                <a:spcPts val="0"/>
              </a:spcAft>
              <a:buClr>
                <a:schemeClr val="dk1"/>
              </a:buClr>
              <a:buSzPct val="100000"/>
              <a:buNone/>
            </a:pPr>
            <a:r>
              <a:rPr lang="en-US" sz="5600">
                <a:solidFill>
                  <a:schemeClr val="dk1"/>
                </a:solidFill>
              </a:rPr>
              <a:t>Minimum Wages</a:t>
            </a:r>
            <a:endParaRPr/>
          </a:p>
          <a:p>
            <a:pPr marL="0" lvl="0" indent="0" algn="l" rtl="0">
              <a:lnSpc>
                <a:spcPct val="90000"/>
              </a:lnSpc>
              <a:spcBef>
                <a:spcPts val="1000"/>
              </a:spcBef>
              <a:spcAft>
                <a:spcPts val="0"/>
              </a:spcAft>
              <a:buClr>
                <a:schemeClr val="dk1"/>
              </a:buClr>
              <a:buSzPct val="100000"/>
              <a:buNone/>
            </a:pPr>
            <a:r>
              <a:rPr lang="en-US" sz="5600">
                <a:solidFill>
                  <a:schemeClr val="dk1"/>
                </a:solidFill>
              </a:rPr>
              <a:t>Goods &amp; services Tax</a:t>
            </a:r>
            <a:endParaRPr/>
          </a:p>
          <a:p>
            <a:pPr marL="0" lvl="0" indent="0" algn="l" rtl="0">
              <a:lnSpc>
                <a:spcPct val="90000"/>
              </a:lnSpc>
              <a:spcBef>
                <a:spcPts val="1000"/>
              </a:spcBef>
              <a:spcAft>
                <a:spcPts val="0"/>
              </a:spcAft>
              <a:buClr>
                <a:schemeClr val="dk1"/>
              </a:buClr>
              <a:buSzPct val="100000"/>
              <a:buNone/>
            </a:pPr>
            <a:endParaRPr sz="5600">
              <a:solidFill>
                <a:schemeClr val="dk1"/>
              </a:solidFill>
            </a:endParaRPr>
          </a:p>
          <a:p>
            <a:pPr marL="0" lvl="0" indent="0" algn="l" rtl="0">
              <a:lnSpc>
                <a:spcPct val="90000"/>
              </a:lnSpc>
              <a:spcBef>
                <a:spcPts val="1000"/>
              </a:spcBef>
              <a:spcAft>
                <a:spcPts val="0"/>
              </a:spcAft>
              <a:buClr>
                <a:schemeClr val="dk1"/>
              </a:buClr>
              <a:buSzPct val="100000"/>
              <a:buNone/>
            </a:pPr>
            <a:r>
              <a:rPr lang="en-US" sz="5600" b="1">
                <a:solidFill>
                  <a:schemeClr val="dk1"/>
                </a:solidFill>
              </a:rPr>
              <a:t>Acts related to Statutory Compliance</a:t>
            </a:r>
            <a:endParaRPr/>
          </a:p>
          <a:p>
            <a:pPr marL="0" lvl="0" indent="0" algn="l" rtl="0">
              <a:lnSpc>
                <a:spcPct val="90000"/>
              </a:lnSpc>
              <a:spcBef>
                <a:spcPts val="1000"/>
              </a:spcBef>
              <a:spcAft>
                <a:spcPts val="0"/>
              </a:spcAft>
              <a:buClr>
                <a:schemeClr val="dk1"/>
              </a:buClr>
              <a:buSzPct val="100000"/>
              <a:buNone/>
            </a:pPr>
            <a:r>
              <a:rPr lang="en-US" sz="5600">
                <a:solidFill>
                  <a:schemeClr val="dk1"/>
                </a:solidFill>
              </a:rPr>
              <a:t> </a:t>
            </a:r>
            <a:r>
              <a:rPr lang="en-US" sz="5600" b="0" i="0">
                <a:solidFill>
                  <a:schemeClr val="dk1"/>
                </a:solidFill>
              </a:rPr>
              <a:t>The Trade Unions Act, 1926</a:t>
            </a:r>
            <a:endParaRPr/>
          </a:p>
          <a:p>
            <a:pPr marL="0" lvl="0" indent="0" algn="l" rtl="0">
              <a:lnSpc>
                <a:spcPct val="90000"/>
              </a:lnSpc>
              <a:spcBef>
                <a:spcPts val="1000"/>
              </a:spcBef>
              <a:spcAft>
                <a:spcPts val="0"/>
              </a:spcAft>
              <a:buClr>
                <a:schemeClr val="dk1"/>
              </a:buClr>
              <a:buSzPct val="100000"/>
              <a:buFont typeface="Arial"/>
              <a:buChar char="•"/>
            </a:pPr>
            <a:r>
              <a:rPr lang="en-US" sz="5600" b="0" i="0">
                <a:solidFill>
                  <a:schemeClr val="dk1"/>
                </a:solidFill>
              </a:rPr>
              <a:t>The Industrial Disputes Act, 1946</a:t>
            </a:r>
            <a:endParaRPr/>
          </a:p>
          <a:p>
            <a:pPr marL="0" lvl="0" indent="0" algn="l" rtl="0">
              <a:lnSpc>
                <a:spcPct val="90000"/>
              </a:lnSpc>
              <a:spcBef>
                <a:spcPts val="1000"/>
              </a:spcBef>
              <a:spcAft>
                <a:spcPts val="0"/>
              </a:spcAft>
              <a:buClr>
                <a:schemeClr val="dk1"/>
              </a:buClr>
              <a:buSzPct val="100000"/>
              <a:buFont typeface="Arial"/>
              <a:buChar char="•"/>
            </a:pPr>
            <a:r>
              <a:rPr lang="en-US" sz="5600" b="0" i="0">
                <a:solidFill>
                  <a:schemeClr val="dk1"/>
                </a:solidFill>
              </a:rPr>
              <a:t>The Minimum Wages Act, 1948</a:t>
            </a:r>
            <a:endParaRPr/>
          </a:p>
          <a:p>
            <a:pPr marL="0" lvl="0" indent="0" algn="l" rtl="0">
              <a:lnSpc>
                <a:spcPct val="90000"/>
              </a:lnSpc>
              <a:spcBef>
                <a:spcPts val="1000"/>
              </a:spcBef>
              <a:spcAft>
                <a:spcPts val="0"/>
              </a:spcAft>
              <a:buClr>
                <a:schemeClr val="dk1"/>
              </a:buClr>
              <a:buSzPct val="100000"/>
              <a:buFont typeface="Arial"/>
              <a:buChar char="•"/>
            </a:pPr>
            <a:r>
              <a:rPr lang="en-US" sz="5600" b="0" i="0">
                <a:solidFill>
                  <a:schemeClr val="dk1"/>
                </a:solidFill>
              </a:rPr>
              <a:t>The Factories Act, 1948</a:t>
            </a:r>
            <a:endParaRPr/>
          </a:p>
          <a:p>
            <a:pPr marL="0" lvl="0" indent="0" algn="l" rtl="0">
              <a:lnSpc>
                <a:spcPct val="90000"/>
              </a:lnSpc>
              <a:spcBef>
                <a:spcPts val="1000"/>
              </a:spcBef>
              <a:spcAft>
                <a:spcPts val="0"/>
              </a:spcAft>
              <a:buClr>
                <a:schemeClr val="dk1"/>
              </a:buClr>
              <a:buSzPct val="100000"/>
              <a:buFont typeface="Arial"/>
              <a:buChar char="•"/>
            </a:pPr>
            <a:r>
              <a:rPr lang="en-US" sz="5600" b="0" i="0">
                <a:solidFill>
                  <a:schemeClr val="dk1"/>
                </a:solidFill>
              </a:rPr>
              <a:t>The Contract Labor (Regulation &amp; Abolition) Act, 1970</a:t>
            </a:r>
            <a:endParaRPr/>
          </a:p>
          <a:p>
            <a:pPr marL="0" lvl="0" indent="0" algn="l" rtl="0">
              <a:lnSpc>
                <a:spcPct val="90000"/>
              </a:lnSpc>
              <a:spcBef>
                <a:spcPts val="1000"/>
              </a:spcBef>
              <a:spcAft>
                <a:spcPts val="0"/>
              </a:spcAft>
              <a:buClr>
                <a:schemeClr val="dk1"/>
              </a:buClr>
              <a:buSzPct val="100000"/>
              <a:buFont typeface="Arial"/>
              <a:buChar char="•"/>
            </a:pPr>
            <a:r>
              <a:rPr lang="en-US" sz="5600" b="0" i="0">
                <a:solidFill>
                  <a:schemeClr val="dk1"/>
                </a:solidFill>
              </a:rPr>
              <a:t>The Child Labor (Prohibition &amp; Regulation Act), 1986</a:t>
            </a:r>
            <a:r>
              <a:rPr lang="en-US" sz="5600" b="0" i="0">
                <a:solidFill>
                  <a:srgbClr val="000000"/>
                </a:solidFill>
              </a:rPr>
              <a:t>.</a:t>
            </a:r>
            <a:endParaRPr/>
          </a:p>
          <a:p>
            <a:pPr marL="0" lvl="0" indent="0" algn="l" rtl="0">
              <a:lnSpc>
                <a:spcPct val="90000"/>
              </a:lnSpc>
              <a:spcBef>
                <a:spcPts val="1000"/>
              </a:spcBef>
              <a:spcAft>
                <a:spcPts val="0"/>
              </a:spcAft>
              <a:buClr>
                <a:schemeClr val="dk1"/>
              </a:buClr>
              <a:buSzPct val="100000"/>
              <a:buNone/>
            </a:pPr>
            <a:endParaRPr sz="5600"/>
          </a:p>
          <a:p>
            <a:pPr marL="0" lvl="0" indent="0" algn="l" rtl="0">
              <a:lnSpc>
                <a:spcPct val="90000"/>
              </a:lnSpc>
              <a:spcBef>
                <a:spcPts val="1000"/>
              </a:spcBef>
              <a:spcAft>
                <a:spcPts val="0"/>
              </a:spcAft>
              <a:buClr>
                <a:schemeClr val="dk1"/>
              </a:buClr>
              <a:buSzPct val="100000"/>
              <a:buNone/>
            </a:pPr>
            <a:r>
              <a:rPr lang="en-US"/>
              <a:t> </a:t>
            </a:r>
            <a:endParaRPr/>
          </a:p>
        </p:txBody>
      </p:sp>
      <p:pic>
        <p:nvPicPr>
          <p:cNvPr id="409" name="Google Shape;409;p24"/>
          <p:cNvPicPr preferRelativeResize="0"/>
          <p:nvPr/>
        </p:nvPicPr>
        <p:blipFill rotWithShape="1">
          <a:blip r:embed="rId3">
            <a:alphaModFix/>
          </a:blip>
          <a:srcRect/>
          <a:stretch/>
        </p:blipFill>
        <p:spPr>
          <a:xfrm>
            <a:off x="0" y="0"/>
            <a:ext cx="12192000" cy="1114044"/>
          </a:xfrm>
          <a:prstGeom prst="rect">
            <a:avLst/>
          </a:prstGeom>
          <a:noFill/>
          <a:ln>
            <a:noFill/>
          </a:ln>
        </p:spPr>
      </p:pic>
      <p:sp>
        <p:nvSpPr>
          <p:cNvPr id="410" name="Google Shape;410;p24"/>
          <p:cNvSpPr txBox="1">
            <a:spLocks noGrp="1"/>
          </p:cNvSpPr>
          <p:nvPr>
            <p:ph type="ctrTitle"/>
          </p:nvPr>
        </p:nvSpPr>
        <p:spPr>
          <a:xfrm>
            <a:off x="0" y="213328"/>
            <a:ext cx="7553325" cy="68738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a:solidFill>
                  <a:schemeClr val="lt1"/>
                </a:solidFill>
              </a:rPr>
              <a:t>Legal identity</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25"/>
          <p:cNvPicPr preferRelativeResize="0"/>
          <p:nvPr/>
        </p:nvPicPr>
        <p:blipFill rotWithShape="1">
          <a:blip r:embed="rId3">
            <a:alphaModFix/>
          </a:blip>
          <a:srcRect/>
          <a:stretch/>
        </p:blipFill>
        <p:spPr>
          <a:xfrm>
            <a:off x="0" y="6096"/>
            <a:ext cx="12192000" cy="1114044"/>
          </a:xfrm>
          <a:prstGeom prst="rect">
            <a:avLst/>
          </a:prstGeom>
          <a:noFill/>
          <a:ln>
            <a:noFill/>
          </a:ln>
        </p:spPr>
      </p:pic>
      <p:sp>
        <p:nvSpPr>
          <p:cNvPr id="416" name="Google Shape;416;p25"/>
          <p:cNvSpPr txBox="1"/>
          <p:nvPr/>
        </p:nvSpPr>
        <p:spPr>
          <a:xfrm>
            <a:off x="1755648" y="258073"/>
            <a:ext cx="5620512"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FFFFFF"/>
                </a:solidFill>
                <a:latin typeface="Libre Franklin"/>
                <a:ea typeface="Libre Franklin"/>
                <a:cs typeface="Libre Franklin"/>
                <a:sym typeface="Libre Franklin"/>
              </a:rPr>
              <a:t>Risk Analysis </a:t>
            </a:r>
            <a:endParaRPr sz="4400" b="0" i="0" u="none" strike="noStrike" cap="none">
              <a:solidFill>
                <a:schemeClr val="dk1"/>
              </a:solidFill>
              <a:latin typeface="Libre Franklin"/>
              <a:ea typeface="Libre Franklin"/>
              <a:cs typeface="Libre Franklin"/>
              <a:sym typeface="Libre Franklin"/>
            </a:endParaRPr>
          </a:p>
        </p:txBody>
      </p:sp>
      <p:sp>
        <p:nvSpPr>
          <p:cNvPr id="417" name="Google Shape;417;p25"/>
          <p:cNvSpPr txBox="1"/>
          <p:nvPr/>
        </p:nvSpPr>
        <p:spPr>
          <a:xfrm>
            <a:off x="10182099" y="6499244"/>
            <a:ext cx="303929"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9B9B9B"/>
                </a:solidFill>
                <a:latin typeface="Libre Franklin"/>
                <a:ea typeface="Libre Franklin"/>
                <a:cs typeface="Libre Franklin"/>
                <a:sym typeface="Libre Franklin"/>
              </a:rPr>
              <a:t>12</a:t>
            </a:r>
            <a:endParaRPr sz="2000" b="0" i="0" u="none" strike="noStrike" cap="none">
              <a:solidFill>
                <a:schemeClr val="dk1"/>
              </a:solidFill>
              <a:latin typeface="Libre Franklin"/>
              <a:ea typeface="Libre Franklin"/>
              <a:cs typeface="Libre Franklin"/>
              <a:sym typeface="Libre Franklin"/>
            </a:endParaRPr>
          </a:p>
        </p:txBody>
      </p:sp>
      <p:grpSp>
        <p:nvGrpSpPr>
          <p:cNvPr id="418" name="Google Shape;418;p25"/>
          <p:cNvGrpSpPr/>
          <p:nvPr/>
        </p:nvGrpSpPr>
        <p:grpSpPr>
          <a:xfrm>
            <a:off x="495300" y="1218812"/>
            <a:ext cx="11197899" cy="5181987"/>
            <a:chOff x="0" y="456812"/>
            <a:chExt cx="11197899" cy="5181987"/>
          </a:xfrm>
        </p:grpSpPr>
        <p:sp>
          <p:nvSpPr>
            <p:cNvPr id="419" name="Google Shape;419;p25"/>
            <p:cNvSpPr/>
            <p:nvPr/>
          </p:nvSpPr>
          <p:spPr>
            <a:xfrm>
              <a:off x="3500" y="456812"/>
              <a:ext cx="3412926" cy="1296000"/>
            </a:xfrm>
            <a:prstGeom prst="rect">
              <a:avLst/>
            </a:prstGeom>
            <a:solidFill>
              <a:srgbClr val="3A5D7A"/>
            </a:solidFill>
            <a:ln w="12700" cap="flat" cmpd="sng">
              <a:solidFill>
                <a:srgbClr val="3A5D7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25"/>
            <p:cNvSpPr txBox="1"/>
            <p:nvPr/>
          </p:nvSpPr>
          <p:spPr>
            <a:xfrm>
              <a:off x="3500" y="456812"/>
              <a:ext cx="3412926" cy="1296000"/>
            </a:xfrm>
            <a:prstGeom prst="rect">
              <a:avLst/>
            </a:prstGeom>
            <a:noFill/>
            <a:ln>
              <a:noFill/>
            </a:ln>
          </p:spPr>
          <p:txBody>
            <a:bodyPr spcFirstLastPara="1" wrap="square" lIns="320025" tIns="182875" rIns="320025" bIns="182875" anchor="ctr" anchorCtr="0">
              <a:noAutofit/>
            </a:bodyPr>
            <a:lstStyle/>
            <a:p>
              <a:pPr marL="0" marR="0" lvl="0" indent="0" algn="ctr" rtl="0">
                <a:lnSpc>
                  <a:spcPct val="90000"/>
                </a:lnSpc>
                <a:spcBef>
                  <a:spcPts val="0"/>
                </a:spcBef>
                <a:spcAft>
                  <a:spcPts val="0"/>
                </a:spcAft>
                <a:buClr>
                  <a:schemeClr val="lt1"/>
                </a:buClr>
                <a:buSzPts val="4500"/>
                <a:buFont typeface="Calibri"/>
                <a:buNone/>
              </a:pPr>
              <a:r>
                <a:rPr lang="en-US" sz="4500" b="0" i="0" u="none" strike="noStrike" cap="none">
                  <a:solidFill>
                    <a:schemeClr val="lt1"/>
                  </a:solidFill>
                  <a:latin typeface="Calibri"/>
                  <a:ea typeface="Calibri"/>
                  <a:cs typeface="Calibri"/>
                  <a:sym typeface="Calibri"/>
                </a:rPr>
                <a:t>Financial</a:t>
              </a:r>
              <a:endParaRPr sz="1400" b="0" i="0" u="none" strike="noStrike" cap="none">
                <a:solidFill>
                  <a:srgbClr val="000000"/>
                </a:solidFill>
                <a:latin typeface="Arial"/>
                <a:ea typeface="Arial"/>
                <a:cs typeface="Arial"/>
                <a:sym typeface="Arial"/>
              </a:endParaRPr>
            </a:p>
          </p:txBody>
        </p:sp>
        <p:sp>
          <p:nvSpPr>
            <p:cNvPr id="421" name="Google Shape;421;p25"/>
            <p:cNvSpPr/>
            <p:nvPr/>
          </p:nvSpPr>
          <p:spPr>
            <a:xfrm>
              <a:off x="0" y="2177388"/>
              <a:ext cx="3412926" cy="3461411"/>
            </a:xfrm>
            <a:prstGeom prst="rect">
              <a:avLst/>
            </a:prstGeom>
            <a:solidFill>
              <a:srgbClr val="CDD1D5">
                <a:alpha val="89411"/>
              </a:srgbClr>
            </a:solidFill>
            <a:ln w="12700" cap="flat" cmpd="sng">
              <a:solidFill>
                <a:srgbClr val="CDD1D5">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25"/>
            <p:cNvSpPr txBox="1"/>
            <p:nvPr/>
          </p:nvSpPr>
          <p:spPr>
            <a:xfrm>
              <a:off x="0" y="2177388"/>
              <a:ext cx="3412926" cy="3461411"/>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Credit Risk - we might have to supply the shipments to the suppliers on credit and take on credit risk wit the probability that the default on their payments. </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Liquidity Risk - we might need to take some debt to meet the working capital requirements especially during the production</a:t>
              </a:r>
              <a:endParaRPr sz="2000" b="0" i="0" u="none" strike="noStrike" cap="none">
                <a:solidFill>
                  <a:schemeClr val="dk1"/>
                </a:solidFill>
                <a:latin typeface="Calibri"/>
                <a:ea typeface="Calibri"/>
                <a:cs typeface="Calibri"/>
                <a:sym typeface="Calibri"/>
              </a:endParaRPr>
            </a:p>
          </p:txBody>
        </p:sp>
        <p:sp>
          <p:nvSpPr>
            <p:cNvPr id="423" name="Google Shape;423;p25"/>
            <p:cNvSpPr/>
            <p:nvPr/>
          </p:nvSpPr>
          <p:spPr>
            <a:xfrm>
              <a:off x="3894236" y="456812"/>
              <a:ext cx="3412926" cy="1296000"/>
            </a:xfrm>
            <a:prstGeom prst="rect">
              <a:avLst/>
            </a:prstGeom>
            <a:solidFill>
              <a:srgbClr val="3A5D7A"/>
            </a:solidFill>
            <a:ln w="12700" cap="flat" cmpd="sng">
              <a:solidFill>
                <a:srgbClr val="3A5D7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25"/>
            <p:cNvSpPr txBox="1"/>
            <p:nvPr/>
          </p:nvSpPr>
          <p:spPr>
            <a:xfrm>
              <a:off x="3894236" y="456812"/>
              <a:ext cx="3412926" cy="1296000"/>
            </a:xfrm>
            <a:prstGeom prst="rect">
              <a:avLst/>
            </a:prstGeom>
            <a:noFill/>
            <a:ln>
              <a:noFill/>
            </a:ln>
          </p:spPr>
          <p:txBody>
            <a:bodyPr spcFirstLastPara="1" wrap="square" lIns="320025" tIns="182875" rIns="320025" bIns="182875" anchor="ctr" anchorCtr="0">
              <a:noAutofit/>
            </a:bodyPr>
            <a:lstStyle/>
            <a:p>
              <a:pPr marL="0" marR="0" lvl="0" indent="0" algn="ctr" rtl="0">
                <a:lnSpc>
                  <a:spcPct val="90000"/>
                </a:lnSpc>
                <a:spcBef>
                  <a:spcPts val="0"/>
                </a:spcBef>
                <a:spcAft>
                  <a:spcPts val="0"/>
                </a:spcAft>
                <a:buClr>
                  <a:schemeClr val="lt1"/>
                </a:buClr>
                <a:buSzPts val="4500"/>
                <a:buFont typeface="Calibri"/>
                <a:buNone/>
              </a:pPr>
              <a:r>
                <a:rPr lang="en-US" sz="4500" b="0" i="0" u="none" strike="noStrike" cap="none">
                  <a:solidFill>
                    <a:schemeClr val="lt1"/>
                  </a:solidFill>
                  <a:latin typeface="Calibri"/>
                  <a:ea typeface="Calibri"/>
                  <a:cs typeface="Calibri"/>
                  <a:sym typeface="Calibri"/>
                </a:rPr>
                <a:t>Operational</a:t>
              </a:r>
              <a:endParaRPr sz="1400" b="0" i="0" u="none" strike="noStrike" cap="none">
                <a:solidFill>
                  <a:srgbClr val="000000"/>
                </a:solidFill>
                <a:latin typeface="Arial"/>
                <a:ea typeface="Arial"/>
                <a:cs typeface="Arial"/>
                <a:sym typeface="Arial"/>
              </a:endParaRPr>
            </a:p>
          </p:txBody>
        </p:sp>
        <p:sp>
          <p:nvSpPr>
            <p:cNvPr id="425" name="Google Shape;425;p25"/>
            <p:cNvSpPr/>
            <p:nvPr/>
          </p:nvSpPr>
          <p:spPr>
            <a:xfrm>
              <a:off x="3852633" y="2177388"/>
              <a:ext cx="3412926" cy="3461411"/>
            </a:xfrm>
            <a:prstGeom prst="rect">
              <a:avLst/>
            </a:prstGeom>
            <a:solidFill>
              <a:srgbClr val="CDD1D5">
                <a:alpha val="89411"/>
              </a:srgbClr>
            </a:solidFill>
            <a:ln w="12700" cap="flat" cmpd="sng">
              <a:solidFill>
                <a:srgbClr val="CDD1D5">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25"/>
            <p:cNvSpPr txBox="1"/>
            <p:nvPr/>
          </p:nvSpPr>
          <p:spPr>
            <a:xfrm>
              <a:off x="3852633" y="2177388"/>
              <a:ext cx="3412926" cy="3461411"/>
            </a:xfrm>
            <a:prstGeom prst="rect">
              <a:avLst/>
            </a:prstGeom>
            <a:noFill/>
            <a:ln>
              <a:noFill/>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Production costs and base planning of the product. There are risks that there will be a mismatch between the initial design and the limitations of the productions team.</a:t>
              </a:r>
              <a:endParaRPr sz="2400" b="0" i="0" u="none" strike="noStrike" cap="none">
                <a:solidFill>
                  <a:schemeClr val="dk1"/>
                </a:solidFill>
                <a:latin typeface="Calibri"/>
                <a:ea typeface="Calibri"/>
                <a:cs typeface="Calibri"/>
                <a:sym typeface="Calibri"/>
              </a:endParaRPr>
            </a:p>
          </p:txBody>
        </p:sp>
        <p:sp>
          <p:nvSpPr>
            <p:cNvPr id="427" name="Google Shape;427;p25"/>
            <p:cNvSpPr/>
            <p:nvPr/>
          </p:nvSpPr>
          <p:spPr>
            <a:xfrm>
              <a:off x="7784973" y="456812"/>
              <a:ext cx="3412926" cy="1296000"/>
            </a:xfrm>
            <a:prstGeom prst="rect">
              <a:avLst/>
            </a:prstGeom>
            <a:solidFill>
              <a:srgbClr val="3A5D7A"/>
            </a:solidFill>
            <a:ln w="12700" cap="flat" cmpd="sng">
              <a:solidFill>
                <a:srgbClr val="3A5D7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25"/>
            <p:cNvSpPr txBox="1"/>
            <p:nvPr/>
          </p:nvSpPr>
          <p:spPr>
            <a:xfrm>
              <a:off x="7784973" y="456812"/>
              <a:ext cx="3412926" cy="1296000"/>
            </a:xfrm>
            <a:prstGeom prst="rect">
              <a:avLst/>
            </a:prstGeom>
            <a:noFill/>
            <a:ln>
              <a:noFill/>
            </a:ln>
          </p:spPr>
          <p:txBody>
            <a:bodyPr spcFirstLastPara="1" wrap="square" lIns="320025" tIns="182875" rIns="320025" bIns="182875" anchor="ctr" anchorCtr="0">
              <a:noAutofit/>
            </a:bodyPr>
            <a:lstStyle/>
            <a:p>
              <a:pPr marL="0" marR="0" lvl="0" indent="0" algn="ctr" rtl="0">
                <a:lnSpc>
                  <a:spcPct val="90000"/>
                </a:lnSpc>
                <a:spcBef>
                  <a:spcPts val="0"/>
                </a:spcBef>
                <a:spcAft>
                  <a:spcPts val="0"/>
                </a:spcAft>
                <a:buClr>
                  <a:schemeClr val="lt1"/>
                </a:buClr>
                <a:buSzPts val="4500"/>
                <a:buFont typeface="Calibri"/>
                <a:buNone/>
              </a:pPr>
              <a:r>
                <a:rPr lang="en-US" sz="4500" b="0" i="0" u="none" strike="noStrike" cap="none">
                  <a:solidFill>
                    <a:schemeClr val="lt1"/>
                  </a:solidFill>
                  <a:latin typeface="Calibri"/>
                  <a:ea typeface="Calibri"/>
                  <a:cs typeface="Calibri"/>
                  <a:sym typeface="Calibri"/>
                </a:rPr>
                <a:t>Strategic</a:t>
              </a:r>
              <a:endParaRPr sz="1400" b="0" i="0" u="none" strike="noStrike" cap="none">
                <a:solidFill>
                  <a:srgbClr val="000000"/>
                </a:solidFill>
                <a:latin typeface="Arial"/>
                <a:ea typeface="Arial"/>
                <a:cs typeface="Arial"/>
                <a:sym typeface="Arial"/>
              </a:endParaRPr>
            </a:p>
          </p:txBody>
        </p:sp>
        <p:sp>
          <p:nvSpPr>
            <p:cNvPr id="429" name="Google Shape;429;p25"/>
            <p:cNvSpPr/>
            <p:nvPr/>
          </p:nvSpPr>
          <p:spPr>
            <a:xfrm>
              <a:off x="7743369" y="2177388"/>
              <a:ext cx="3412926" cy="3461411"/>
            </a:xfrm>
            <a:prstGeom prst="rect">
              <a:avLst/>
            </a:prstGeom>
            <a:solidFill>
              <a:srgbClr val="CDD1D5">
                <a:alpha val="89411"/>
              </a:srgbClr>
            </a:solidFill>
            <a:ln w="12700" cap="flat" cmpd="sng">
              <a:solidFill>
                <a:srgbClr val="CDD1D5">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5"/>
            <p:cNvSpPr txBox="1"/>
            <p:nvPr/>
          </p:nvSpPr>
          <p:spPr>
            <a:xfrm>
              <a:off x="7743369" y="2177388"/>
              <a:ext cx="3412926" cy="3461411"/>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The charging mat/table will face an innate risk of continuous innovation, i.e., the underlying technology is nothing patented to us particularly, so we will have to make continuous improvements and additions to stay relevant in the market.</a:t>
              </a:r>
              <a:endParaRPr sz="20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26"/>
          <p:cNvPicPr preferRelativeResize="0"/>
          <p:nvPr/>
        </p:nvPicPr>
        <p:blipFill rotWithShape="1">
          <a:blip r:embed="rId3">
            <a:alphaModFix/>
          </a:blip>
          <a:srcRect/>
          <a:stretch/>
        </p:blipFill>
        <p:spPr>
          <a:xfrm>
            <a:off x="0" y="6096"/>
            <a:ext cx="12192000" cy="1114044"/>
          </a:xfrm>
          <a:prstGeom prst="rect">
            <a:avLst/>
          </a:prstGeom>
          <a:noFill/>
          <a:ln>
            <a:noFill/>
          </a:ln>
        </p:spPr>
      </p:pic>
      <p:sp>
        <p:nvSpPr>
          <p:cNvPr id="436" name="Google Shape;436;p26"/>
          <p:cNvSpPr txBox="1"/>
          <p:nvPr/>
        </p:nvSpPr>
        <p:spPr>
          <a:xfrm>
            <a:off x="281109" y="224564"/>
            <a:ext cx="687768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FFFFFF"/>
                </a:solidFill>
                <a:latin typeface="Libre Franklin"/>
                <a:ea typeface="Libre Franklin"/>
                <a:cs typeface="Libre Franklin"/>
                <a:sym typeface="Libre Franklin"/>
              </a:rPr>
              <a:t>Risk Mitigation </a:t>
            </a:r>
            <a:endParaRPr sz="4400" b="0" i="0" u="none" strike="noStrike" cap="none">
              <a:solidFill>
                <a:schemeClr val="dk1"/>
              </a:solidFill>
              <a:latin typeface="Libre Franklin"/>
              <a:ea typeface="Libre Franklin"/>
              <a:cs typeface="Libre Franklin"/>
              <a:sym typeface="Libre Franklin"/>
            </a:endParaRPr>
          </a:p>
        </p:txBody>
      </p:sp>
      <p:sp>
        <p:nvSpPr>
          <p:cNvPr id="437" name="Google Shape;437;p26"/>
          <p:cNvSpPr txBox="1"/>
          <p:nvPr/>
        </p:nvSpPr>
        <p:spPr>
          <a:xfrm>
            <a:off x="10182099" y="6499244"/>
            <a:ext cx="303929"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9B9B9B"/>
                </a:solidFill>
                <a:latin typeface="Libre Franklin"/>
                <a:ea typeface="Libre Franklin"/>
                <a:cs typeface="Libre Franklin"/>
                <a:sym typeface="Libre Franklin"/>
              </a:rPr>
              <a:t>12</a:t>
            </a:r>
            <a:endParaRPr sz="2000" b="0" i="0" u="none" strike="noStrike" cap="none">
              <a:solidFill>
                <a:schemeClr val="dk1"/>
              </a:solidFill>
              <a:latin typeface="Libre Franklin"/>
              <a:ea typeface="Libre Franklin"/>
              <a:cs typeface="Libre Franklin"/>
              <a:sym typeface="Libre Franklin"/>
            </a:endParaRPr>
          </a:p>
        </p:txBody>
      </p:sp>
      <p:sp>
        <p:nvSpPr>
          <p:cNvPr id="438" name="Google Shape;438;p26"/>
          <p:cNvSpPr txBox="1"/>
          <p:nvPr/>
        </p:nvSpPr>
        <p:spPr>
          <a:xfrm>
            <a:off x="533400" y="1828800"/>
            <a:ext cx="8607552" cy="310850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Agile approach to product development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Constant Innovation programs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Maintain good relations with suppliers and distributors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Patent the designs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Maintain reserves for financial uncertainties </a:t>
            </a:r>
            <a:endParaRPr sz="1400" b="0" i="0" u="none" strike="noStrike" cap="none">
              <a:solidFill>
                <a:srgbClr val="000000"/>
              </a:solidFill>
              <a:latin typeface="Arial"/>
              <a:ea typeface="Arial"/>
              <a:cs typeface="Arial"/>
              <a:sym typeface="Arial"/>
            </a:endParaRPr>
          </a:p>
          <a:p>
            <a:pPr marL="342900" marR="0" lvl="0" indent="-165100" algn="l" rtl="0">
              <a:lnSpc>
                <a:spcPct val="100000"/>
              </a:lnSpc>
              <a:spcBef>
                <a:spcPts val="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3/27/2021</a:t>
            </a:r>
            <a:endParaRPr/>
          </a:p>
        </p:txBody>
      </p:sp>
      <p:sp>
        <p:nvSpPr>
          <p:cNvPr id="73" name="Google Shape;7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74" name="Google Shape;74;p9"/>
          <p:cNvSpPr txBox="1"/>
          <p:nvPr/>
        </p:nvSpPr>
        <p:spPr>
          <a:xfrm>
            <a:off x="1003876" y="319185"/>
            <a:ext cx="10184248" cy="55399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entury Gothic"/>
                <a:ea typeface="Century Gothic"/>
                <a:cs typeface="Century Gothic"/>
                <a:sym typeface="Century Gothic"/>
              </a:rPr>
              <a:t>ELEVATOR PITCH</a:t>
            </a:r>
            <a:endParaRPr sz="1400" b="0" i="0" u="none" strike="noStrike" cap="none">
              <a:solidFill>
                <a:srgbClr val="000000"/>
              </a:solidFill>
              <a:latin typeface="Arial"/>
              <a:ea typeface="Arial"/>
              <a:cs typeface="Arial"/>
              <a:sym typeface="Arial"/>
            </a:endParaRPr>
          </a:p>
        </p:txBody>
      </p:sp>
      <p:grpSp>
        <p:nvGrpSpPr>
          <p:cNvPr id="75" name="Google Shape;75;p9"/>
          <p:cNvGrpSpPr/>
          <p:nvPr/>
        </p:nvGrpSpPr>
        <p:grpSpPr>
          <a:xfrm>
            <a:off x="590614" y="1404422"/>
            <a:ext cx="7543145" cy="4698636"/>
            <a:chOff x="667405" y="1404422"/>
            <a:chExt cx="7543145" cy="4698636"/>
          </a:xfrm>
        </p:grpSpPr>
        <p:grpSp>
          <p:nvGrpSpPr>
            <p:cNvPr id="76" name="Google Shape;76;p9"/>
            <p:cNvGrpSpPr/>
            <p:nvPr/>
          </p:nvGrpSpPr>
          <p:grpSpPr>
            <a:xfrm>
              <a:off x="3946172" y="1404422"/>
              <a:ext cx="2627703" cy="1339101"/>
              <a:chOff x="6700766" y="2837292"/>
              <a:chExt cx="1235126" cy="629431"/>
            </a:xfrm>
          </p:grpSpPr>
          <p:sp>
            <p:nvSpPr>
              <p:cNvPr id="77" name="Google Shape;77;p9"/>
              <p:cNvSpPr/>
              <p:nvPr/>
            </p:nvSpPr>
            <p:spPr>
              <a:xfrm rot="10800000">
                <a:off x="7584089" y="2843226"/>
                <a:ext cx="351803" cy="623497"/>
              </a:xfrm>
              <a:custGeom>
                <a:avLst/>
                <a:gdLst/>
                <a:ahLst/>
                <a:cxnLst/>
                <a:rect l="l" t="t" r="r" b="b"/>
                <a:pathLst>
                  <a:path w="351" h="622" extrusionOk="0">
                    <a:moveTo>
                      <a:pt x="55" y="211"/>
                    </a:moveTo>
                    <a:cubicBezTo>
                      <a:pt x="109" y="157"/>
                      <a:pt x="198" y="68"/>
                      <a:pt x="253" y="13"/>
                    </a:cubicBezTo>
                    <a:cubicBezTo>
                      <a:pt x="258" y="8"/>
                      <a:pt x="263" y="4"/>
                      <a:pt x="268" y="0"/>
                    </a:cubicBezTo>
                    <a:cubicBezTo>
                      <a:pt x="268" y="0"/>
                      <a:pt x="268" y="0"/>
                      <a:pt x="268" y="0"/>
                    </a:cubicBezTo>
                    <a:cubicBezTo>
                      <a:pt x="329" y="0"/>
                      <a:pt x="329" y="0"/>
                      <a:pt x="329" y="0"/>
                    </a:cubicBezTo>
                    <a:cubicBezTo>
                      <a:pt x="343" y="15"/>
                      <a:pt x="351" y="45"/>
                      <a:pt x="351" y="85"/>
                    </a:cubicBezTo>
                    <a:cubicBezTo>
                      <a:pt x="351" y="535"/>
                      <a:pt x="351" y="535"/>
                      <a:pt x="351" y="535"/>
                    </a:cubicBezTo>
                    <a:cubicBezTo>
                      <a:pt x="351" y="577"/>
                      <a:pt x="343" y="607"/>
                      <a:pt x="328" y="622"/>
                    </a:cubicBezTo>
                    <a:cubicBezTo>
                      <a:pt x="270" y="622"/>
                      <a:pt x="270" y="622"/>
                      <a:pt x="270" y="622"/>
                    </a:cubicBezTo>
                    <a:cubicBezTo>
                      <a:pt x="269" y="621"/>
                      <a:pt x="269" y="621"/>
                      <a:pt x="268" y="621"/>
                    </a:cubicBezTo>
                    <a:cubicBezTo>
                      <a:pt x="263" y="617"/>
                      <a:pt x="258" y="612"/>
                      <a:pt x="253" y="607"/>
                    </a:cubicBezTo>
                    <a:cubicBezTo>
                      <a:pt x="198" y="553"/>
                      <a:pt x="109" y="464"/>
                      <a:pt x="55" y="409"/>
                    </a:cubicBezTo>
                    <a:cubicBezTo>
                      <a:pt x="0" y="355"/>
                      <a:pt x="0" y="266"/>
                      <a:pt x="55" y="211"/>
                    </a:cubicBezTo>
                    <a:close/>
                  </a:path>
                </a:pathLst>
              </a:custGeom>
              <a:solidFill>
                <a:srgbClr val="C60C3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9"/>
              <p:cNvSpPr/>
              <p:nvPr/>
            </p:nvSpPr>
            <p:spPr>
              <a:xfrm rot="10800000">
                <a:off x="6700766" y="2837292"/>
                <a:ext cx="936305" cy="629431"/>
              </a:xfrm>
              <a:custGeom>
                <a:avLst/>
                <a:gdLst/>
                <a:ahLst/>
                <a:cxnLst/>
                <a:rect l="l" t="t" r="r" b="b"/>
                <a:pathLst>
                  <a:path w="935" h="628" extrusionOk="0">
                    <a:moveTo>
                      <a:pt x="0" y="622"/>
                    </a:moveTo>
                    <a:cubicBezTo>
                      <a:pt x="0" y="0"/>
                      <a:pt x="0" y="0"/>
                      <a:pt x="0" y="0"/>
                    </a:cubicBezTo>
                    <a:cubicBezTo>
                      <a:pt x="691" y="0"/>
                      <a:pt x="691" y="0"/>
                      <a:pt x="691" y="0"/>
                    </a:cubicBezTo>
                    <a:cubicBezTo>
                      <a:pt x="745" y="83"/>
                      <a:pt x="791" y="152"/>
                      <a:pt x="828" y="215"/>
                    </a:cubicBezTo>
                    <a:cubicBezTo>
                      <a:pt x="846" y="246"/>
                      <a:pt x="861" y="276"/>
                      <a:pt x="875" y="305"/>
                    </a:cubicBezTo>
                    <a:cubicBezTo>
                      <a:pt x="876" y="308"/>
                      <a:pt x="877" y="310"/>
                      <a:pt x="878" y="312"/>
                    </a:cubicBezTo>
                    <a:cubicBezTo>
                      <a:pt x="883" y="323"/>
                      <a:pt x="888" y="335"/>
                      <a:pt x="893" y="347"/>
                    </a:cubicBezTo>
                    <a:cubicBezTo>
                      <a:pt x="894" y="349"/>
                      <a:pt x="895" y="352"/>
                      <a:pt x="896" y="355"/>
                    </a:cubicBezTo>
                    <a:cubicBezTo>
                      <a:pt x="897" y="357"/>
                      <a:pt x="897" y="358"/>
                      <a:pt x="898" y="360"/>
                    </a:cubicBezTo>
                    <a:cubicBezTo>
                      <a:pt x="899" y="362"/>
                      <a:pt x="899" y="364"/>
                      <a:pt x="900" y="365"/>
                    </a:cubicBezTo>
                    <a:cubicBezTo>
                      <a:pt x="901" y="367"/>
                      <a:pt x="901" y="369"/>
                      <a:pt x="902" y="370"/>
                    </a:cubicBezTo>
                    <a:cubicBezTo>
                      <a:pt x="904" y="378"/>
                      <a:pt x="907" y="385"/>
                      <a:pt x="909" y="393"/>
                    </a:cubicBezTo>
                    <a:cubicBezTo>
                      <a:pt x="910" y="395"/>
                      <a:pt x="911" y="398"/>
                      <a:pt x="912" y="401"/>
                    </a:cubicBezTo>
                    <a:cubicBezTo>
                      <a:pt x="913" y="407"/>
                      <a:pt x="915" y="412"/>
                      <a:pt x="917" y="418"/>
                    </a:cubicBezTo>
                    <a:cubicBezTo>
                      <a:pt x="918" y="424"/>
                      <a:pt x="919" y="429"/>
                      <a:pt x="921" y="435"/>
                    </a:cubicBezTo>
                    <a:cubicBezTo>
                      <a:pt x="922" y="439"/>
                      <a:pt x="923" y="444"/>
                      <a:pt x="924" y="449"/>
                    </a:cubicBezTo>
                    <a:cubicBezTo>
                      <a:pt x="924" y="451"/>
                      <a:pt x="925" y="452"/>
                      <a:pt x="925" y="454"/>
                    </a:cubicBezTo>
                    <a:cubicBezTo>
                      <a:pt x="926" y="459"/>
                      <a:pt x="927" y="464"/>
                      <a:pt x="928" y="469"/>
                    </a:cubicBezTo>
                    <a:cubicBezTo>
                      <a:pt x="935" y="508"/>
                      <a:pt x="932" y="538"/>
                      <a:pt x="923" y="560"/>
                    </a:cubicBezTo>
                    <a:cubicBezTo>
                      <a:pt x="908" y="584"/>
                      <a:pt x="908" y="584"/>
                      <a:pt x="908" y="584"/>
                    </a:cubicBezTo>
                    <a:cubicBezTo>
                      <a:pt x="884" y="628"/>
                      <a:pt x="797" y="622"/>
                      <a:pt x="797" y="622"/>
                    </a:cubicBezTo>
                    <a:lnTo>
                      <a:pt x="0" y="622"/>
                    </a:lnTo>
                    <a:close/>
                  </a:path>
                </a:pathLst>
              </a:custGeom>
              <a:solidFill>
                <a:srgbClr val="C60C3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9" name="Google Shape;79;p9"/>
            <p:cNvSpPr/>
            <p:nvPr/>
          </p:nvSpPr>
          <p:spPr>
            <a:xfrm rot="10800000">
              <a:off x="2873991" y="2719176"/>
              <a:ext cx="357995" cy="520311"/>
            </a:xfrm>
            <a:custGeom>
              <a:avLst/>
              <a:gdLst/>
              <a:ahLst/>
              <a:cxnLst/>
              <a:rect l="l" t="t" r="r" b="b"/>
              <a:pathLst>
                <a:path w="168" h="244" extrusionOk="0">
                  <a:moveTo>
                    <a:pt x="0" y="231"/>
                  </a:moveTo>
                  <a:cubicBezTo>
                    <a:pt x="76" y="109"/>
                    <a:pt x="76" y="109"/>
                    <a:pt x="76" y="109"/>
                  </a:cubicBezTo>
                  <a:cubicBezTo>
                    <a:pt x="144" y="0"/>
                    <a:pt x="144" y="0"/>
                    <a:pt x="144" y="0"/>
                  </a:cubicBezTo>
                  <a:cubicBezTo>
                    <a:pt x="162" y="53"/>
                    <a:pt x="168" y="103"/>
                    <a:pt x="155" y="159"/>
                  </a:cubicBezTo>
                  <a:cubicBezTo>
                    <a:pt x="155" y="159"/>
                    <a:pt x="155" y="159"/>
                    <a:pt x="155" y="159"/>
                  </a:cubicBezTo>
                  <a:cubicBezTo>
                    <a:pt x="136" y="244"/>
                    <a:pt x="19" y="234"/>
                    <a:pt x="0" y="231"/>
                  </a:cubicBezTo>
                  <a:close/>
                </a:path>
              </a:pathLst>
            </a:custGeom>
            <a:solidFill>
              <a:srgbClr val="6D4C5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80" name="Google Shape;80;p9"/>
            <p:cNvGrpSpPr/>
            <p:nvPr/>
          </p:nvGrpSpPr>
          <p:grpSpPr>
            <a:xfrm>
              <a:off x="4461972" y="2743523"/>
              <a:ext cx="2932494" cy="1325574"/>
              <a:chOff x="6943214" y="3466723"/>
              <a:chExt cx="1378390" cy="623073"/>
            </a:xfrm>
          </p:grpSpPr>
          <p:sp>
            <p:nvSpPr>
              <p:cNvPr id="81" name="Google Shape;81;p9"/>
              <p:cNvSpPr/>
              <p:nvPr/>
            </p:nvSpPr>
            <p:spPr>
              <a:xfrm rot="10800000">
                <a:off x="7969801" y="3466723"/>
                <a:ext cx="351803" cy="623073"/>
              </a:xfrm>
              <a:custGeom>
                <a:avLst/>
                <a:gdLst/>
                <a:ahLst/>
                <a:cxnLst/>
                <a:rect l="l" t="t" r="r" b="b"/>
                <a:pathLst>
                  <a:path w="351" h="622" extrusionOk="0">
                    <a:moveTo>
                      <a:pt x="54" y="211"/>
                    </a:moveTo>
                    <a:cubicBezTo>
                      <a:pt x="108" y="157"/>
                      <a:pt x="198" y="68"/>
                      <a:pt x="252" y="13"/>
                    </a:cubicBezTo>
                    <a:cubicBezTo>
                      <a:pt x="257" y="8"/>
                      <a:pt x="263" y="3"/>
                      <a:pt x="268" y="0"/>
                    </a:cubicBezTo>
                    <a:cubicBezTo>
                      <a:pt x="268" y="0"/>
                      <a:pt x="268" y="0"/>
                      <a:pt x="268" y="0"/>
                    </a:cubicBezTo>
                    <a:cubicBezTo>
                      <a:pt x="329" y="0"/>
                      <a:pt x="329" y="0"/>
                      <a:pt x="329" y="0"/>
                    </a:cubicBezTo>
                    <a:cubicBezTo>
                      <a:pt x="343" y="15"/>
                      <a:pt x="351" y="44"/>
                      <a:pt x="351" y="85"/>
                    </a:cubicBezTo>
                    <a:cubicBezTo>
                      <a:pt x="351" y="535"/>
                      <a:pt x="351" y="535"/>
                      <a:pt x="351" y="535"/>
                    </a:cubicBezTo>
                    <a:cubicBezTo>
                      <a:pt x="351" y="577"/>
                      <a:pt x="342" y="607"/>
                      <a:pt x="327" y="622"/>
                    </a:cubicBezTo>
                    <a:cubicBezTo>
                      <a:pt x="270" y="622"/>
                      <a:pt x="270" y="622"/>
                      <a:pt x="270" y="622"/>
                    </a:cubicBezTo>
                    <a:cubicBezTo>
                      <a:pt x="269" y="621"/>
                      <a:pt x="268" y="621"/>
                      <a:pt x="268" y="620"/>
                    </a:cubicBezTo>
                    <a:cubicBezTo>
                      <a:pt x="263" y="617"/>
                      <a:pt x="257" y="612"/>
                      <a:pt x="252" y="607"/>
                    </a:cubicBezTo>
                    <a:cubicBezTo>
                      <a:pt x="198" y="552"/>
                      <a:pt x="108" y="463"/>
                      <a:pt x="54" y="409"/>
                    </a:cubicBezTo>
                    <a:cubicBezTo>
                      <a:pt x="0" y="355"/>
                      <a:pt x="0" y="266"/>
                      <a:pt x="54" y="211"/>
                    </a:cubicBez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9"/>
              <p:cNvSpPr/>
              <p:nvPr/>
            </p:nvSpPr>
            <p:spPr>
              <a:xfrm rot="10800000">
                <a:off x="6943214" y="3466723"/>
                <a:ext cx="1082537" cy="623073"/>
              </a:xfrm>
              <a:prstGeom prst="rect">
                <a:avLst/>
              </a:pr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3" name="Google Shape;83;p9"/>
            <p:cNvSpPr/>
            <p:nvPr/>
          </p:nvSpPr>
          <p:spPr>
            <a:xfrm rot="10800000">
              <a:off x="1816237" y="4032338"/>
              <a:ext cx="354389" cy="548266"/>
            </a:xfrm>
            <a:custGeom>
              <a:avLst/>
              <a:gdLst/>
              <a:ahLst/>
              <a:cxnLst/>
              <a:rect l="l" t="t" r="r" b="b"/>
              <a:pathLst>
                <a:path w="166" h="257" extrusionOk="0">
                  <a:moveTo>
                    <a:pt x="0" y="234"/>
                  </a:moveTo>
                  <a:cubicBezTo>
                    <a:pt x="94" y="83"/>
                    <a:pt x="94" y="83"/>
                    <a:pt x="94" y="83"/>
                  </a:cubicBezTo>
                  <a:cubicBezTo>
                    <a:pt x="112" y="54"/>
                    <a:pt x="112" y="54"/>
                    <a:pt x="112" y="54"/>
                  </a:cubicBezTo>
                  <a:cubicBezTo>
                    <a:pt x="145" y="0"/>
                    <a:pt x="145" y="0"/>
                    <a:pt x="145" y="0"/>
                  </a:cubicBezTo>
                  <a:cubicBezTo>
                    <a:pt x="158" y="38"/>
                    <a:pt x="162" y="72"/>
                    <a:pt x="165" y="115"/>
                  </a:cubicBezTo>
                  <a:cubicBezTo>
                    <a:pt x="166" y="131"/>
                    <a:pt x="165" y="145"/>
                    <a:pt x="163" y="157"/>
                  </a:cubicBezTo>
                  <a:cubicBezTo>
                    <a:pt x="140" y="257"/>
                    <a:pt x="1" y="236"/>
                    <a:pt x="1" y="236"/>
                  </a:cubicBezTo>
                  <a:lnTo>
                    <a:pt x="0" y="234"/>
                  </a:lnTo>
                  <a:close/>
                </a:path>
              </a:pathLst>
            </a:custGeom>
            <a:solidFill>
              <a:srgbClr val="2C45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84" name="Google Shape;84;p9"/>
            <p:cNvGrpSpPr/>
            <p:nvPr/>
          </p:nvGrpSpPr>
          <p:grpSpPr>
            <a:xfrm>
              <a:off x="5278060" y="4069099"/>
              <a:ext cx="2932490" cy="1326478"/>
              <a:chOff x="7326807" y="4089796"/>
              <a:chExt cx="1378388" cy="623498"/>
            </a:xfrm>
          </p:grpSpPr>
          <p:sp>
            <p:nvSpPr>
              <p:cNvPr id="85" name="Google Shape;85;p9"/>
              <p:cNvSpPr/>
              <p:nvPr/>
            </p:nvSpPr>
            <p:spPr>
              <a:xfrm rot="10800000">
                <a:off x="8353392" y="4089796"/>
                <a:ext cx="351803" cy="623498"/>
              </a:xfrm>
              <a:custGeom>
                <a:avLst/>
                <a:gdLst/>
                <a:ahLst/>
                <a:cxnLst/>
                <a:rect l="l" t="t" r="r" b="b"/>
                <a:pathLst>
                  <a:path w="351" h="621" extrusionOk="0">
                    <a:moveTo>
                      <a:pt x="54" y="211"/>
                    </a:moveTo>
                    <a:cubicBezTo>
                      <a:pt x="109" y="157"/>
                      <a:pt x="198" y="67"/>
                      <a:pt x="252" y="13"/>
                    </a:cubicBezTo>
                    <a:cubicBezTo>
                      <a:pt x="257" y="8"/>
                      <a:pt x="263" y="3"/>
                      <a:pt x="268" y="0"/>
                    </a:cubicBezTo>
                    <a:cubicBezTo>
                      <a:pt x="268" y="0"/>
                      <a:pt x="268" y="0"/>
                      <a:pt x="268" y="0"/>
                    </a:cubicBezTo>
                    <a:cubicBezTo>
                      <a:pt x="329" y="0"/>
                      <a:pt x="329" y="0"/>
                      <a:pt x="329" y="0"/>
                    </a:cubicBezTo>
                    <a:cubicBezTo>
                      <a:pt x="343" y="15"/>
                      <a:pt x="351" y="44"/>
                      <a:pt x="351" y="85"/>
                    </a:cubicBezTo>
                    <a:cubicBezTo>
                      <a:pt x="351" y="535"/>
                      <a:pt x="351" y="535"/>
                      <a:pt x="351" y="535"/>
                    </a:cubicBezTo>
                    <a:cubicBezTo>
                      <a:pt x="351" y="577"/>
                      <a:pt x="342" y="606"/>
                      <a:pt x="328" y="621"/>
                    </a:cubicBezTo>
                    <a:cubicBezTo>
                      <a:pt x="270" y="621"/>
                      <a:pt x="270" y="621"/>
                      <a:pt x="270" y="621"/>
                    </a:cubicBezTo>
                    <a:cubicBezTo>
                      <a:pt x="269" y="621"/>
                      <a:pt x="268" y="621"/>
                      <a:pt x="268" y="620"/>
                    </a:cubicBezTo>
                    <a:cubicBezTo>
                      <a:pt x="263" y="616"/>
                      <a:pt x="257" y="612"/>
                      <a:pt x="252" y="607"/>
                    </a:cubicBezTo>
                    <a:cubicBezTo>
                      <a:pt x="198" y="552"/>
                      <a:pt x="109" y="463"/>
                      <a:pt x="54" y="409"/>
                    </a:cubicBezTo>
                    <a:cubicBezTo>
                      <a:pt x="0" y="354"/>
                      <a:pt x="0" y="265"/>
                      <a:pt x="54" y="211"/>
                    </a:cubicBezTo>
                    <a:close/>
                  </a:path>
                </a:pathLst>
              </a:custGeom>
              <a:solidFill>
                <a:srgbClr val="CC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9"/>
              <p:cNvSpPr/>
              <p:nvPr/>
            </p:nvSpPr>
            <p:spPr>
              <a:xfrm rot="10800000">
                <a:off x="7326807" y="4089797"/>
                <a:ext cx="1082960" cy="623497"/>
              </a:xfrm>
              <a:prstGeom prst="rect">
                <a:avLst/>
              </a:prstGeom>
              <a:solidFill>
                <a:srgbClr val="CC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7" name="Google Shape;87;p9"/>
            <p:cNvSpPr/>
            <p:nvPr/>
          </p:nvSpPr>
          <p:spPr>
            <a:xfrm rot="10800000">
              <a:off x="1159761" y="1548703"/>
              <a:ext cx="5396982" cy="4545729"/>
            </a:xfrm>
            <a:custGeom>
              <a:avLst/>
              <a:gdLst/>
              <a:ahLst/>
              <a:cxnLst/>
              <a:rect l="l" t="t" r="r" b="b"/>
              <a:pathLst>
                <a:path w="2536798" h="2136675" extrusionOk="0">
                  <a:moveTo>
                    <a:pt x="1215353" y="2136675"/>
                  </a:moveTo>
                  <a:cubicBezTo>
                    <a:pt x="1224370" y="2114627"/>
                    <a:pt x="1227376" y="2084561"/>
                    <a:pt x="1220363" y="2045476"/>
                  </a:cubicBezTo>
                  <a:cubicBezTo>
                    <a:pt x="1219361" y="2040465"/>
                    <a:pt x="1218359" y="2035454"/>
                    <a:pt x="1217357" y="2030443"/>
                  </a:cubicBezTo>
                  <a:cubicBezTo>
                    <a:pt x="1217357" y="2029441"/>
                    <a:pt x="1216355" y="2027436"/>
                    <a:pt x="1216355" y="2025432"/>
                  </a:cubicBezTo>
                  <a:cubicBezTo>
                    <a:pt x="1215353" y="2021423"/>
                    <a:pt x="1214351" y="2016412"/>
                    <a:pt x="1213349" y="2011401"/>
                  </a:cubicBezTo>
                  <a:cubicBezTo>
                    <a:pt x="1211345" y="2006390"/>
                    <a:pt x="1210343" y="2000377"/>
                    <a:pt x="1209341" y="1995366"/>
                  </a:cubicBezTo>
                  <a:cubicBezTo>
                    <a:pt x="1207337" y="1989353"/>
                    <a:pt x="1205333" y="1983340"/>
                    <a:pt x="1204332" y="1977327"/>
                  </a:cubicBezTo>
                  <a:cubicBezTo>
                    <a:pt x="1203330" y="1975322"/>
                    <a:pt x="1202328" y="1972316"/>
                    <a:pt x="1201326" y="1969309"/>
                  </a:cubicBezTo>
                  <a:cubicBezTo>
                    <a:pt x="1199322" y="1962294"/>
                    <a:pt x="1196316" y="1954276"/>
                    <a:pt x="1194312" y="1947261"/>
                  </a:cubicBezTo>
                  <a:cubicBezTo>
                    <a:pt x="1193310" y="1945256"/>
                    <a:pt x="1193310" y="1944254"/>
                    <a:pt x="1192308" y="1942250"/>
                  </a:cubicBezTo>
                  <a:cubicBezTo>
                    <a:pt x="1191306" y="1941248"/>
                    <a:pt x="1191306" y="1939243"/>
                    <a:pt x="1190304" y="1937239"/>
                  </a:cubicBezTo>
                  <a:cubicBezTo>
                    <a:pt x="1189302" y="1935234"/>
                    <a:pt x="1189302" y="1933230"/>
                    <a:pt x="1188300" y="1931226"/>
                  </a:cubicBezTo>
                  <a:cubicBezTo>
                    <a:pt x="1187299" y="1929221"/>
                    <a:pt x="1186297" y="1926215"/>
                    <a:pt x="1185295" y="1924210"/>
                  </a:cubicBezTo>
                  <a:cubicBezTo>
                    <a:pt x="1180285" y="1912184"/>
                    <a:pt x="1175275" y="1900158"/>
                    <a:pt x="1170266" y="1889134"/>
                  </a:cubicBezTo>
                  <a:cubicBezTo>
                    <a:pt x="1169264" y="1887129"/>
                    <a:pt x="1168262" y="1885125"/>
                    <a:pt x="1167260" y="1882118"/>
                  </a:cubicBezTo>
                  <a:cubicBezTo>
                    <a:pt x="1153233" y="1853055"/>
                    <a:pt x="1138204" y="1822989"/>
                    <a:pt x="1120169" y="1791921"/>
                  </a:cubicBezTo>
                  <a:cubicBezTo>
                    <a:pt x="1083097" y="1728783"/>
                    <a:pt x="1037008" y="1660634"/>
                    <a:pt x="982903" y="1577452"/>
                  </a:cubicBezTo>
                  <a:cubicBezTo>
                    <a:pt x="961862" y="1545381"/>
                    <a:pt x="939820" y="1511307"/>
                    <a:pt x="916775" y="1474226"/>
                  </a:cubicBezTo>
                  <a:cubicBezTo>
                    <a:pt x="752456" y="1212653"/>
                    <a:pt x="0" y="0"/>
                    <a:pt x="0" y="0"/>
                  </a:cubicBezTo>
                  <a:cubicBezTo>
                    <a:pt x="785521" y="0"/>
                    <a:pt x="883711" y="0"/>
                    <a:pt x="895984" y="0"/>
                  </a:cubicBezTo>
                  <a:lnTo>
                    <a:pt x="897734" y="0"/>
                  </a:lnTo>
                  <a:lnTo>
                    <a:pt x="897738" y="0"/>
                  </a:lnTo>
                  <a:lnTo>
                    <a:pt x="1046645" y="0"/>
                  </a:lnTo>
                  <a:cubicBezTo>
                    <a:pt x="2536798" y="0"/>
                    <a:pt x="2536798" y="0"/>
                    <a:pt x="2536798" y="0"/>
                  </a:cubicBezTo>
                  <a:cubicBezTo>
                    <a:pt x="1834485" y="1134485"/>
                    <a:pt x="1834485" y="1134485"/>
                    <a:pt x="1834485" y="1134485"/>
                  </a:cubicBezTo>
                  <a:cubicBezTo>
                    <a:pt x="1739057" y="1290075"/>
                    <a:pt x="1715200" y="1328973"/>
                    <a:pt x="1709235" y="1338698"/>
                  </a:cubicBezTo>
                  <a:lnTo>
                    <a:pt x="1707281" y="1341885"/>
                  </a:lnTo>
                  <a:lnTo>
                    <a:pt x="1707305" y="1341936"/>
                  </a:lnTo>
                  <a:cubicBezTo>
                    <a:pt x="1639173" y="1451175"/>
                    <a:pt x="1639173" y="1451175"/>
                    <a:pt x="1639173" y="1451175"/>
                  </a:cubicBezTo>
                  <a:cubicBezTo>
                    <a:pt x="1563026" y="1573443"/>
                    <a:pt x="1563026" y="1573443"/>
                    <a:pt x="1563026" y="1573443"/>
                  </a:cubicBezTo>
                  <a:cubicBezTo>
                    <a:pt x="1215353" y="2136675"/>
                    <a:pt x="1215353" y="2136675"/>
                    <a:pt x="1215353" y="2136675"/>
                  </a:cubicBezTo>
                  <a:close/>
                </a:path>
              </a:pathLst>
            </a:custGeom>
            <a:solidFill>
              <a:srgbClr val="C60C34"/>
            </a:solidFill>
            <a:ln>
              <a:noFill/>
            </a:ln>
            <a:effectLst>
              <a:outerShdw blurRad="50800" dist="38100" algn="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9"/>
            <p:cNvSpPr/>
            <p:nvPr/>
          </p:nvSpPr>
          <p:spPr>
            <a:xfrm rot="10800000">
              <a:off x="902251" y="2909054"/>
              <a:ext cx="3735955" cy="3194004"/>
            </a:xfrm>
            <a:custGeom>
              <a:avLst/>
              <a:gdLst/>
              <a:ahLst/>
              <a:cxnLst/>
              <a:rect l="l" t="t" r="r" b="b"/>
              <a:pathLst>
                <a:path w="1756049" h="1501310" extrusionOk="0">
                  <a:moveTo>
                    <a:pt x="1309303" y="716322"/>
                  </a:moveTo>
                  <a:cubicBezTo>
                    <a:pt x="1274245" y="612130"/>
                    <a:pt x="1178084" y="473875"/>
                    <a:pt x="884594" y="0"/>
                  </a:cubicBezTo>
                  <a:cubicBezTo>
                    <a:pt x="1756049" y="0"/>
                    <a:pt x="1756049" y="0"/>
                    <a:pt x="1756049" y="0"/>
                  </a:cubicBezTo>
                  <a:cubicBezTo>
                    <a:pt x="1309303" y="716322"/>
                    <a:pt x="1309303" y="716322"/>
                    <a:pt x="1309303" y="716322"/>
                  </a:cubicBezTo>
                  <a:close/>
                  <a:moveTo>
                    <a:pt x="820442" y="1501310"/>
                  </a:moveTo>
                  <a:cubicBezTo>
                    <a:pt x="833465" y="1445186"/>
                    <a:pt x="827454" y="1395076"/>
                    <a:pt x="809422" y="1341959"/>
                  </a:cubicBezTo>
                  <a:cubicBezTo>
                    <a:pt x="796399" y="1306882"/>
                    <a:pt x="778368" y="1270802"/>
                    <a:pt x="756329" y="1231716"/>
                  </a:cubicBezTo>
                  <a:cubicBezTo>
                    <a:pt x="701232" y="1134501"/>
                    <a:pt x="47082" y="76168"/>
                    <a:pt x="0" y="0"/>
                  </a:cubicBezTo>
                  <a:cubicBezTo>
                    <a:pt x="884554" y="0"/>
                    <a:pt x="884554" y="0"/>
                    <a:pt x="884554" y="0"/>
                  </a:cubicBezTo>
                  <a:cubicBezTo>
                    <a:pt x="1178071" y="474045"/>
                    <a:pt x="1274240" y="612350"/>
                    <a:pt x="1309301" y="716580"/>
                  </a:cubicBezTo>
                  <a:cubicBezTo>
                    <a:pt x="1276243" y="770699"/>
                    <a:pt x="1276243" y="770699"/>
                    <a:pt x="1276243" y="770699"/>
                  </a:cubicBezTo>
                  <a:cubicBezTo>
                    <a:pt x="1258211" y="799763"/>
                    <a:pt x="1258211" y="799763"/>
                    <a:pt x="1258211" y="799763"/>
                  </a:cubicBezTo>
                  <a:cubicBezTo>
                    <a:pt x="1164046" y="951097"/>
                    <a:pt x="1164046" y="951097"/>
                    <a:pt x="1164046" y="951097"/>
                  </a:cubicBezTo>
                  <a:cubicBezTo>
                    <a:pt x="820442" y="1501310"/>
                    <a:pt x="820442" y="1501310"/>
                    <a:pt x="820442" y="1501310"/>
                  </a:cubicBezTo>
                  <a:close/>
                </a:path>
              </a:pathLst>
            </a:custGeom>
            <a:solidFill>
              <a:srgbClr val="66CCFF"/>
            </a:solidFill>
            <a:ln>
              <a:noFill/>
            </a:ln>
            <a:effectLst>
              <a:outerShdw blurRad="50800" dist="38100" algn="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9"/>
            <p:cNvSpPr/>
            <p:nvPr/>
          </p:nvSpPr>
          <p:spPr>
            <a:xfrm rot="10800000">
              <a:off x="667405" y="4235923"/>
              <a:ext cx="2097474" cy="1858509"/>
            </a:xfrm>
            <a:custGeom>
              <a:avLst/>
              <a:gdLst/>
              <a:ahLst/>
              <a:cxnLst/>
              <a:rect l="l" t="t" r="r" b="b"/>
              <a:pathLst>
                <a:path w="984" h="872" extrusionOk="0">
                  <a:moveTo>
                    <a:pt x="0" y="0"/>
                  </a:moveTo>
                  <a:cubicBezTo>
                    <a:pt x="984" y="0"/>
                    <a:pt x="984" y="0"/>
                    <a:pt x="984" y="0"/>
                  </a:cubicBezTo>
                  <a:cubicBezTo>
                    <a:pt x="707" y="445"/>
                    <a:pt x="707" y="445"/>
                    <a:pt x="707" y="445"/>
                  </a:cubicBezTo>
                  <a:cubicBezTo>
                    <a:pt x="442" y="872"/>
                    <a:pt x="442" y="872"/>
                    <a:pt x="442" y="872"/>
                  </a:cubicBezTo>
                  <a:cubicBezTo>
                    <a:pt x="444" y="860"/>
                    <a:pt x="445" y="846"/>
                    <a:pt x="444" y="830"/>
                  </a:cubicBezTo>
                  <a:cubicBezTo>
                    <a:pt x="441" y="787"/>
                    <a:pt x="437" y="753"/>
                    <a:pt x="424" y="715"/>
                  </a:cubicBezTo>
                  <a:cubicBezTo>
                    <a:pt x="389" y="611"/>
                    <a:pt x="293" y="473"/>
                    <a:pt x="0" y="0"/>
                  </a:cubicBezTo>
                  <a:close/>
                </a:path>
              </a:pathLst>
            </a:custGeom>
            <a:solidFill>
              <a:srgbClr val="CCCC00"/>
            </a:solidFill>
            <a:ln>
              <a:noFill/>
            </a:ln>
            <a:effectLst>
              <a:outerShdw blurRad="50800" dist="38100" algn="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9"/>
            <p:cNvSpPr txBox="1"/>
            <p:nvPr/>
          </p:nvSpPr>
          <p:spPr>
            <a:xfrm>
              <a:off x="4476986" y="1704641"/>
              <a:ext cx="1566075" cy="73866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Carrying multiple chargers for multiple devices.</a:t>
              </a:r>
              <a:endParaRPr sz="1400" b="0" i="0" u="none" strike="noStrike" cap="none">
                <a:solidFill>
                  <a:srgbClr val="000000"/>
                </a:solidFill>
                <a:latin typeface="Arial"/>
                <a:ea typeface="Arial"/>
                <a:cs typeface="Arial"/>
                <a:sym typeface="Arial"/>
              </a:endParaRPr>
            </a:p>
          </p:txBody>
        </p:sp>
        <p:sp>
          <p:nvSpPr>
            <p:cNvPr id="91" name="Google Shape;91;p9"/>
            <p:cNvSpPr txBox="1"/>
            <p:nvPr/>
          </p:nvSpPr>
          <p:spPr>
            <a:xfrm>
              <a:off x="5155598" y="3036979"/>
              <a:ext cx="2016194" cy="73866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Charging wires getting damaged due to carrying them.</a:t>
              </a:r>
              <a:endParaRPr sz="1400" b="0" i="0" u="none" strike="noStrike" cap="none">
                <a:solidFill>
                  <a:srgbClr val="000000"/>
                </a:solidFill>
                <a:latin typeface="Arial"/>
                <a:ea typeface="Arial"/>
                <a:cs typeface="Arial"/>
                <a:sym typeface="Arial"/>
              </a:endParaRPr>
            </a:p>
          </p:txBody>
        </p:sp>
        <p:sp>
          <p:nvSpPr>
            <p:cNvPr id="92" name="Google Shape;92;p9"/>
            <p:cNvSpPr txBox="1"/>
            <p:nvPr/>
          </p:nvSpPr>
          <p:spPr>
            <a:xfrm>
              <a:off x="5937938" y="4486115"/>
              <a:ext cx="1882231" cy="492443"/>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Non-portability of charging points</a:t>
              </a:r>
              <a:endParaRPr sz="1400" b="0" i="0" u="none" strike="noStrike" cap="none">
                <a:solidFill>
                  <a:srgbClr val="000000"/>
                </a:solidFill>
                <a:latin typeface="Arial"/>
                <a:ea typeface="Arial"/>
                <a:cs typeface="Arial"/>
                <a:sym typeface="Arial"/>
              </a:endParaRPr>
            </a:p>
          </p:txBody>
        </p:sp>
        <p:sp>
          <p:nvSpPr>
            <p:cNvPr id="93" name="Google Shape;93;p9"/>
            <p:cNvSpPr/>
            <p:nvPr/>
          </p:nvSpPr>
          <p:spPr>
            <a:xfrm>
              <a:off x="1246530" y="5114324"/>
              <a:ext cx="822859" cy="822859"/>
            </a:xfrm>
            <a:prstGeom prst="ellipse">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9"/>
            <p:cNvSpPr/>
            <p:nvPr/>
          </p:nvSpPr>
          <p:spPr>
            <a:xfrm>
              <a:off x="2622319" y="4397115"/>
              <a:ext cx="822859" cy="822859"/>
            </a:xfrm>
            <a:prstGeom prst="ellipse">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9"/>
            <p:cNvSpPr/>
            <p:nvPr/>
          </p:nvSpPr>
          <p:spPr>
            <a:xfrm>
              <a:off x="4006501" y="3679906"/>
              <a:ext cx="822859" cy="822859"/>
            </a:xfrm>
            <a:prstGeom prst="ellipse">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6" name="Google Shape;96;p9"/>
            <p:cNvGrpSpPr/>
            <p:nvPr/>
          </p:nvGrpSpPr>
          <p:grpSpPr>
            <a:xfrm>
              <a:off x="4193401" y="3823273"/>
              <a:ext cx="449060" cy="536124"/>
              <a:chOff x="7646988" y="1755775"/>
              <a:chExt cx="311149" cy="371476"/>
            </a:xfrm>
          </p:grpSpPr>
          <p:sp>
            <p:nvSpPr>
              <p:cNvPr id="97" name="Google Shape;97;p9"/>
              <p:cNvSpPr/>
              <p:nvPr/>
            </p:nvSpPr>
            <p:spPr>
              <a:xfrm>
                <a:off x="7646988" y="1801813"/>
                <a:ext cx="311149" cy="325438"/>
              </a:xfrm>
              <a:custGeom>
                <a:avLst/>
                <a:gdLst/>
                <a:ahLst/>
                <a:cxnLst/>
                <a:rect l="l" t="t" r="r" b="b"/>
                <a:pathLst>
                  <a:path w="80" h="84" extrusionOk="0">
                    <a:moveTo>
                      <a:pt x="78" y="84"/>
                    </a:moveTo>
                    <a:cubicBezTo>
                      <a:pt x="2" y="84"/>
                      <a:pt x="2" y="84"/>
                      <a:pt x="2" y="84"/>
                    </a:cubicBezTo>
                    <a:cubicBezTo>
                      <a:pt x="1" y="84"/>
                      <a:pt x="0" y="83"/>
                      <a:pt x="0" y="82"/>
                    </a:cubicBezTo>
                    <a:cubicBezTo>
                      <a:pt x="0" y="2"/>
                      <a:pt x="0" y="2"/>
                      <a:pt x="0" y="2"/>
                    </a:cubicBezTo>
                    <a:cubicBezTo>
                      <a:pt x="0" y="1"/>
                      <a:pt x="1" y="0"/>
                      <a:pt x="2" y="0"/>
                    </a:cubicBezTo>
                    <a:cubicBezTo>
                      <a:pt x="24" y="0"/>
                      <a:pt x="24" y="0"/>
                      <a:pt x="24" y="0"/>
                    </a:cubicBezTo>
                    <a:cubicBezTo>
                      <a:pt x="25" y="0"/>
                      <a:pt x="26" y="1"/>
                      <a:pt x="26" y="2"/>
                    </a:cubicBezTo>
                    <a:cubicBezTo>
                      <a:pt x="26" y="3"/>
                      <a:pt x="25" y="4"/>
                      <a:pt x="24" y="4"/>
                    </a:cubicBezTo>
                    <a:cubicBezTo>
                      <a:pt x="4" y="4"/>
                      <a:pt x="4" y="4"/>
                      <a:pt x="4" y="4"/>
                    </a:cubicBezTo>
                    <a:cubicBezTo>
                      <a:pt x="4" y="80"/>
                      <a:pt x="4" y="80"/>
                      <a:pt x="4" y="80"/>
                    </a:cubicBezTo>
                    <a:cubicBezTo>
                      <a:pt x="76" y="80"/>
                      <a:pt x="76" y="80"/>
                      <a:pt x="76" y="80"/>
                    </a:cubicBezTo>
                    <a:cubicBezTo>
                      <a:pt x="76" y="4"/>
                      <a:pt x="76" y="4"/>
                      <a:pt x="76" y="4"/>
                    </a:cubicBezTo>
                    <a:cubicBezTo>
                      <a:pt x="56" y="4"/>
                      <a:pt x="56" y="4"/>
                      <a:pt x="56" y="4"/>
                    </a:cubicBezTo>
                    <a:cubicBezTo>
                      <a:pt x="55" y="4"/>
                      <a:pt x="54" y="3"/>
                      <a:pt x="54" y="2"/>
                    </a:cubicBezTo>
                    <a:cubicBezTo>
                      <a:pt x="54" y="1"/>
                      <a:pt x="55" y="0"/>
                      <a:pt x="56" y="0"/>
                    </a:cubicBezTo>
                    <a:cubicBezTo>
                      <a:pt x="78" y="0"/>
                      <a:pt x="78" y="0"/>
                      <a:pt x="78" y="0"/>
                    </a:cubicBezTo>
                    <a:cubicBezTo>
                      <a:pt x="79" y="0"/>
                      <a:pt x="80" y="1"/>
                      <a:pt x="80" y="2"/>
                    </a:cubicBezTo>
                    <a:cubicBezTo>
                      <a:pt x="80" y="82"/>
                      <a:pt x="80" y="82"/>
                      <a:pt x="80" y="82"/>
                    </a:cubicBezTo>
                    <a:cubicBezTo>
                      <a:pt x="80" y="83"/>
                      <a:pt x="79" y="84"/>
                      <a:pt x="78" y="8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9"/>
              <p:cNvSpPr/>
              <p:nvPr/>
            </p:nvSpPr>
            <p:spPr>
              <a:xfrm>
                <a:off x="7731125" y="1755775"/>
                <a:ext cx="141287" cy="107950"/>
              </a:xfrm>
              <a:custGeom>
                <a:avLst/>
                <a:gdLst/>
                <a:ahLst/>
                <a:cxnLst/>
                <a:rect l="l" t="t" r="r" b="b"/>
                <a:pathLst>
                  <a:path w="36" h="28" extrusionOk="0">
                    <a:moveTo>
                      <a:pt x="34" y="28"/>
                    </a:moveTo>
                    <a:cubicBezTo>
                      <a:pt x="2" y="28"/>
                      <a:pt x="2" y="28"/>
                      <a:pt x="2" y="28"/>
                    </a:cubicBezTo>
                    <a:cubicBezTo>
                      <a:pt x="1" y="28"/>
                      <a:pt x="0" y="27"/>
                      <a:pt x="0" y="26"/>
                    </a:cubicBezTo>
                    <a:cubicBezTo>
                      <a:pt x="0" y="10"/>
                      <a:pt x="0" y="10"/>
                      <a:pt x="0" y="10"/>
                    </a:cubicBezTo>
                    <a:cubicBezTo>
                      <a:pt x="0" y="9"/>
                      <a:pt x="1" y="8"/>
                      <a:pt x="2" y="8"/>
                    </a:cubicBezTo>
                    <a:cubicBezTo>
                      <a:pt x="8" y="8"/>
                      <a:pt x="8" y="8"/>
                      <a:pt x="8" y="8"/>
                    </a:cubicBezTo>
                    <a:cubicBezTo>
                      <a:pt x="9" y="3"/>
                      <a:pt x="13" y="0"/>
                      <a:pt x="18" y="0"/>
                    </a:cubicBezTo>
                    <a:cubicBezTo>
                      <a:pt x="23" y="0"/>
                      <a:pt x="27" y="3"/>
                      <a:pt x="28" y="8"/>
                    </a:cubicBezTo>
                    <a:cubicBezTo>
                      <a:pt x="34" y="8"/>
                      <a:pt x="34" y="8"/>
                      <a:pt x="34" y="8"/>
                    </a:cubicBezTo>
                    <a:cubicBezTo>
                      <a:pt x="35" y="8"/>
                      <a:pt x="36" y="9"/>
                      <a:pt x="36" y="10"/>
                    </a:cubicBezTo>
                    <a:cubicBezTo>
                      <a:pt x="36" y="26"/>
                      <a:pt x="36" y="26"/>
                      <a:pt x="36" y="26"/>
                    </a:cubicBezTo>
                    <a:cubicBezTo>
                      <a:pt x="36" y="27"/>
                      <a:pt x="35" y="28"/>
                      <a:pt x="34" y="28"/>
                    </a:cubicBezTo>
                    <a:close/>
                    <a:moveTo>
                      <a:pt x="4" y="24"/>
                    </a:moveTo>
                    <a:cubicBezTo>
                      <a:pt x="32" y="24"/>
                      <a:pt x="32" y="24"/>
                      <a:pt x="32" y="24"/>
                    </a:cubicBezTo>
                    <a:cubicBezTo>
                      <a:pt x="32" y="12"/>
                      <a:pt x="32" y="12"/>
                      <a:pt x="32" y="12"/>
                    </a:cubicBezTo>
                    <a:cubicBezTo>
                      <a:pt x="26" y="12"/>
                      <a:pt x="26" y="12"/>
                      <a:pt x="26" y="12"/>
                    </a:cubicBezTo>
                    <a:cubicBezTo>
                      <a:pt x="25" y="12"/>
                      <a:pt x="24" y="11"/>
                      <a:pt x="24" y="10"/>
                    </a:cubicBezTo>
                    <a:cubicBezTo>
                      <a:pt x="24" y="7"/>
                      <a:pt x="21" y="4"/>
                      <a:pt x="18" y="4"/>
                    </a:cubicBezTo>
                    <a:cubicBezTo>
                      <a:pt x="15" y="4"/>
                      <a:pt x="12" y="7"/>
                      <a:pt x="12" y="10"/>
                    </a:cubicBezTo>
                    <a:cubicBezTo>
                      <a:pt x="12" y="11"/>
                      <a:pt x="11" y="12"/>
                      <a:pt x="10" y="12"/>
                    </a:cubicBezTo>
                    <a:cubicBezTo>
                      <a:pt x="4" y="12"/>
                      <a:pt x="4" y="12"/>
                      <a:pt x="4" y="12"/>
                    </a:cubicBezTo>
                    <a:lnTo>
                      <a:pt x="4" y="2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9"/>
              <p:cNvSpPr/>
              <p:nvPr/>
            </p:nvSpPr>
            <p:spPr>
              <a:xfrm>
                <a:off x="7677150" y="1833563"/>
                <a:ext cx="249237" cy="263525"/>
              </a:xfrm>
              <a:custGeom>
                <a:avLst/>
                <a:gdLst/>
                <a:ahLst/>
                <a:cxnLst/>
                <a:rect l="l" t="t" r="r" b="b"/>
                <a:pathLst>
                  <a:path w="64" h="68" extrusionOk="0">
                    <a:moveTo>
                      <a:pt x="48" y="68"/>
                    </a:moveTo>
                    <a:cubicBezTo>
                      <a:pt x="48" y="68"/>
                      <a:pt x="48" y="68"/>
                      <a:pt x="48" y="68"/>
                    </a:cubicBezTo>
                    <a:cubicBezTo>
                      <a:pt x="2" y="68"/>
                      <a:pt x="2" y="68"/>
                      <a:pt x="2" y="68"/>
                    </a:cubicBezTo>
                    <a:cubicBezTo>
                      <a:pt x="1" y="68"/>
                      <a:pt x="0" y="67"/>
                      <a:pt x="0" y="66"/>
                    </a:cubicBezTo>
                    <a:cubicBezTo>
                      <a:pt x="0" y="2"/>
                      <a:pt x="0" y="2"/>
                      <a:pt x="0" y="2"/>
                    </a:cubicBezTo>
                    <a:cubicBezTo>
                      <a:pt x="0" y="1"/>
                      <a:pt x="1" y="0"/>
                      <a:pt x="2" y="0"/>
                    </a:cubicBezTo>
                    <a:cubicBezTo>
                      <a:pt x="16" y="0"/>
                      <a:pt x="16" y="0"/>
                      <a:pt x="16" y="0"/>
                    </a:cubicBezTo>
                    <a:cubicBezTo>
                      <a:pt x="17" y="0"/>
                      <a:pt x="18" y="1"/>
                      <a:pt x="18" y="2"/>
                    </a:cubicBezTo>
                    <a:cubicBezTo>
                      <a:pt x="18" y="3"/>
                      <a:pt x="17" y="4"/>
                      <a:pt x="16" y="4"/>
                    </a:cubicBezTo>
                    <a:cubicBezTo>
                      <a:pt x="4" y="4"/>
                      <a:pt x="4" y="4"/>
                      <a:pt x="4" y="4"/>
                    </a:cubicBezTo>
                    <a:cubicBezTo>
                      <a:pt x="4" y="64"/>
                      <a:pt x="4" y="64"/>
                      <a:pt x="4" y="64"/>
                    </a:cubicBezTo>
                    <a:cubicBezTo>
                      <a:pt x="47" y="64"/>
                      <a:pt x="47" y="64"/>
                      <a:pt x="47" y="64"/>
                    </a:cubicBezTo>
                    <a:cubicBezTo>
                      <a:pt x="60" y="49"/>
                      <a:pt x="60" y="49"/>
                      <a:pt x="60" y="49"/>
                    </a:cubicBezTo>
                    <a:cubicBezTo>
                      <a:pt x="60" y="4"/>
                      <a:pt x="60" y="4"/>
                      <a:pt x="60" y="4"/>
                    </a:cubicBezTo>
                    <a:cubicBezTo>
                      <a:pt x="48" y="4"/>
                      <a:pt x="48" y="4"/>
                      <a:pt x="48" y="4"/>
                    </a:cubicBezTo>
                    <a:cubicBezTo>
                      <a:pt x="47" y="4"/>
                      <a:pt x="46" y="3"/>
                      <a:pt x="46" y="2"/>
                    </a:cubicBezTo>
                    <a:cubicBezTo>
                      <a:pt x="46" y="1"/>
                      <a:pt x="47" y="0"/>
                      <a:pt x="48" y="0"/>
                    </a:cubicBezTo>
                    <a:cubicBezTo>
                      <a:pt x="62" y="0"/>
                      <a:pt x="62" y="0"/>
                      <a:pt x="62" y="0"/>
                    </a:cubicBezTo>
                    <a:cubicBezTo>
                      <a:pt x="63" y="0"/>
                      <a:pt x="64" y="1"/>
                      <a:pt x="64" y="2"/>
                    </a:cubicBezTo>
                    <a:cubicBezTo>
                      <a:pt x="64" y="50"/>
                      <a:pt x="64" y="50"/>
                      <a:pt x="64" y="50"/>
                    </a:cubicBezTo>
                    <a:cubicBezTo>
                      <a:pt x="64" y="50"/>
                      <a:pt x="64" y="51"/>
                      <a:pt x="64" y="51"/>
                    </a:cubicBezTo>
                    <a:cubicBezTo>
                      <a:pt x="50" y="67"/>
                      <a:pt x="50" y="67"/>
                      <a:pt x="50" y="67"/>
                    </a:cubicBezTo>
                    <a:cubicBezTo>
                      <a:pt x="49" y="68"/>
                      <a:pt x="49" y="68"/>
                      <a:pt x="48" y="6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9"/>
              <p:cNvSpPr/>
              <p:nvPr/>
            </p:nvSpPr>
            <p:spPr>
              <a:xfrm>
                <a:off x="7735888" y="1906588"/>
                <a:ext cx="128587" cy="104775"/>
              </a:xfrm>
              <a:custGeom>
                <a:avLst/>
                <a:gdLst/>
                <a:ahLst/>
                <a:cxnLst/>
                <a:rect l="l" t="t" r="r" b="b"/>
                <a:pathLst>
                  <a:path w="33" h="27" extrusionOk="0">
                    <a:moveTo>
                      <a:pt x="12" y="27"/>
                    </a:moveTo>
                    <a:cubicBezTo>
                      <a:pt x="12" y="27"/>
                      <a:pt x="11" y="27"/>
                      <a:pt x="11" y="26"/>
                    </a:cubicBezTo>
                    <a:cubicBezTo>
                      <a:pt x="1" y="16"/>
                      <a:pt x="1" y="16"/>
                      <a:pt x="1" y="16"/>
                    </a:cubicBezTo>
                    <a:cubicBezTo>
                      <a:pt x="0" y="16"/>
                      <a:pt x="0" y="14"/>
                      <a:pt x="1" y="14"/>
                    </a:cubicBezTo>
                    <a:cubicBezTo>
                      <a:pt x="2" y="13"/>
                      <a:pt x="3" y="13"/>
                      <a:pt x="4" y="14"/>
                    </a:cubicBezTo>
                    <a:cubicBezTo>
                      <a:pt x="12" y="22"/>
                      <a:pt x="12" y="22"/>
                      <a:pt x="12" y="22"/>
                    </a:cubicBezTo>
                    <a:cubicBezTo>
                      <a:pt x="29" y="1"/>
                      <a:pt x="29" y="1"/>
                      <a:pt x="29" y="1"/>
                    </a:cubicBezTo>
                    <a:cubicBezTo>
                      <a:pt x="30" y="0"/>
                      <a:pt x="31" y="0"/>
                      <a:pt x="32" y="0"/>
                    </a:cubicBezTo>
                    <a:cubicBezTo>
                      <a:pt x="33" y="1"/>
                      <a:pt x="33" y="2"/>
                      <a:pt x="33" y="3"/>
                    </a:cubicBezTo>
                    <a:cubicBezTo>
                      <a:pt x="14" y="26"/>
                      <a:pt x="14" y="26"/>
                      <a:pt x="14" y="26"/>
                    </a:cubicBezTo>
                    <a:cubicBezTo>
                      <a:pt x="14" y="27"/>
                      <a:pt x="13" y="27"/>
                      <a:pt x="13" y="27"/>
                    </a:cubicBezTo>
                    <a:cubicBezTo>
                      <a:pt x="13" y="27"/>
                      <a:pt x="13" y="27"/>
                      <a:pt x="12" y="27"/>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9"/>
              <p:cNvSpPr/>
              <p:nvPr/>
            </p:nvSpPr>
            <p:spPr>
              <a:xfrm>
                <a:off x="7856538" y="2011363"/>
                <a:ext cx="69850" cy="85725"/>
              </a:xfrm>
              <a:custGeom>
                <a:avLst/>
                <a:gdLst/>
                <a:ahLst/>
                <a:cxnLst/>
                <a:rect l="l" t="t" r="r" b="b"/>
                <a:pathLst>
                  <a:path w="18" h="22" extrusionOk="0">
                    <a:moveTo>
                      <a:pt x="2" y="22"/>
                    </a:moveTo>
                    <a:cubicBezTo>
                      <a:pt x="1" y="22"/>
                      <a:pt x="0" y="21"/>
                      <a:pt x="0" y="20"/>
                    </a:cubicBezTo>
                    <a:cubicBezTo>
                      <a:pt x="0" y="2"/>
                      <a:pt x="0" y="2"/>
                      <a:pt x="0" y="2"/>
                    </a:cubicBezTo>
                    <a:cubicBezTo>
                      <a:pt x="0" y="1"/>
                      <a:pt x="1" y="0"/>
                      <a:pt x="2" y="0"/>
                    </a:cubicBezTo>
                    <a:cubicBezTo>
                      <a:pt x="16" y="0"/>
                      <a:pt x="16" y="0"/>
                      <a:pt x="16" y="0"/>
                    </a:cubicBezTo>
                    <a:cubicBezTo>
                      <a:pt x="17" y="0"/>
                      <a:pt x="18" y="1"/>
                      <a:pt x="18" y="2"/>
                    </a:cubicBezTo>
                    <a:cubicBezTo>
                      <a:pt x="18" y="3"/>
                      <a:pt x="17" y="4"/>
                      <a:pt x="16" y="4"/>
                    </a:cubicBezTo>
                    <a:cubicBezTo>
                      <a:pt x="4" y="4"/>
                      <a:pt x="4" y="4"/>
                      <a:pt x="4" y="4"/>
                    </a:cubicBezTo>
                    <a:cubicBezTo>
                      <a:pt x="4" y="20"/>
                      <a:pt x="4" y="20"/>
                      <a:pt x="4" y="20"/>
                    </a:cubicBezTo>
                    <a:cubicBezTo>
                      <a:pt x="4" y="21"/>
                      <a:pt x="3" y="22"/>
                      <a:pt x="2" y="2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02" name="Google Shape;102;p9"/>
            <p:cNvGrpSpPr/>
            <p:nvPr/>
          </p:nvGrpSpPr>
          <p:grpSpPr>
            <a:xfrm>
              <a:off x="2789847" y="4540482"/>
              <a:ext cx="487803" cy="536124"/>
              <a:chOff x="4095750" y="4765675"/>
              <a:chExt cx="336550" cy="369888"/>
            </a:xfrm>
          </p:grpSpPr>
          <p:sp>
            <p:nvSpPr>
              <p:cNvPr id="103" name="Google Shape;103;p9"/>
              <p:cNvSpPr/>
              <p:nvPr/>
            </p:nvSpPr>
            <p:spPr>
              <a:xfrm>
                <a:off x="4152900" y="4803775"/>
                <a:ext cx="203200" cy="200025"/>
              </a:xfrm>
              <a:custGeom>
                <a:avLst/>
                <a:gdLst/>
                <a:ahLst/>
                <a:cxnLst/>
                <a:rect l="l" t="t" r="r" b="b"/>
                <a:pathLst>
                  <a:path w="52" h="52" extrusionOk="0">
                    <a:moveTo>
                      <a:pt x="29" y="52"/>
                    </a:moveTo>
                    <a:cubicBezTo>
                      <a:pt x="23" y="52"/>
                      <a:pt x="23" y="52"/>
                      <a:pt x="23" y="52"/>
                    </a:cubicBezTo>
                    <a:cubicBezTo>
                      <a:pt x="22" y="52"/>
                      <a:pt x="21" y="51"/>
                      <a:pt x="21" y="50"/>
                    </a:cubicBezTo>
                    <a:cubicBezTo>
                      <a:pt x="21" y="45"/>
                      <a:pt x="21" y="45"/>
                      <a:pt x="21" y="45"/>
                    </a:cubicBezTo>
                    <a:cubicBezTo>
                      <a:pt x="20" y="44"/>
                      <a:pt x="18" y="44"/>
                      <a:pt x="17" y="44"/>
                    </a:cubicBezTo>
                    <a:cubicBezTo>
                      <a:pt x="13" y="47"/>
                      <a:pt x="13" y="47"/>
                      <a:pt x="13" y="47"/>
                    </a:cubicBezTo>
                    <a:cubicBezTo>
                      <a:pt x="13" y="48"/>
                      <a:pt x="11" y="48"/>
                      <a:pt x="11" y="47"/>
                    </a:cubicBezTo>
                    <a:cubicBezTo>
                      <a:pt x="5" y="41"/>
                      <a:pt x="5" y="41"/>
                      <a:pt x="5" y="41"/>
                    </a:cubicBezTo>
                    <a:cubicBezTo>
                      <a:pt x="4" y="41"/>
                      <a:pt x="4" y="41"/>
                      <a:pt x="4" y="40"/>
                    </a:cubicBezTo>
                    <a:cubicBezTo>
                      <a:pt x="4" y="39"/>
                      <a:pt x="4" y="39"/>
                      <a:pt x="5" y="39"/>
                    </a:cubicBezTo>
                    <a:cubicBezTo>
                      <a:pt x="8" y="35"/>
                      <a:pt x="8" y="35"/>
                      <a:pt x="8" y="35"/>
                    </a:cubicBezTo>
                    <a:cubicBezTo>
                      <a:pt x="8" y="34"/>
                      <a:pt x="8" y="32"/>
                      <a:pt x="7" y="31"/>
                    </a:cubicBezTo>
                    <a:cubicBezTo>
                      <a:pt x="2" y="31"/>
                      <a:pt x="2" y="31"/>
                      <a:pt x="2" y="31"/>
                    </a:cubicBezTo>
                    <a:cubicBezTo>
                      <a:pt x="1" y="31"/>
                      <a:pt x="0" y="30"/>
                      <a:pt x="0" y="29"/>
                    </a:cubicBezTo>
                    <a:cubicBezTo>
                      <a:pt x="0" y="23"/>
                      <a:pt x="0" y="23"/>
                      <a:pt x="0" y="23"/>
                    </a:cubicBezTo>
                    <a:cubicBezTo>
                      <a:pt x="0" y="22"/>
                      <a:pt x="1" y="21"/>
                      <a:pt x="2" y="21"/>
                    </a:cubicBezTo>
                    <a:cubicBezTo>
                      <a:pt x="7" y="21"/>
                      <a:pt x="7" y="21"/>
                      <a:pt x="7" y="21"/>
                    </a:cubicBezTo>
                    <a:cubicBezTo>
                      <a:pt x="8" y="20"/>
                      <a:pt x="8" y="18"/>
                      <a:pt x="8" y="17"/>
                    </a:cubicBezTo>
                    <a:cubicBezTo>
                      <a:pt x="5" y="13"/>
                      <a:pt x="5" y="13"/>
                      <a:pt x="5" y="13"/>
                    </a:cubicBezTo>
                    <a:cubicBezTo>
                      <a:pt x="4" y="13"/>
                      <a:pt x="4" y="13"/>
                      <a:pt x="4" y="12"/>
                    </a:cubicBezTo>
                    <a:cubicBezTo>
                      <a:pt x="4" y="11"/>
                      <a:pt x="4" y="11"/>
                      <a:pt x="5" y="11"/>
                    </a:cubicBezTo>
                    <a:cubicBezTo>
                      <a:pt x="11" y="5"/>
                      <a:pt x="11" y="5"/>
                      <a:pt x="11" y="5"/>
                    </a:cubicBezTo>
                    <a:cubicBezTo>
                      <a:pt x="11" y="4"/>
                      <a:pt x="13" y="4"/>
                      <a:pt x="13" y="5"/>
                    </a:cubicBezTo>
                    <a:cubicBezTo>
                      <a:pt x="17" y="8"/>
                      <a:pt x="17" y="8"/>
                      <a:pt x="17" y="8"/>
                    </a:cubicBezTo>
                    <a:cubicBezTo>
                      <a:pt x="18" y="8"/>
                      <a:pt x="20" y="8"/>
                      <a:pt x="21" y="7"/>
                    </a:cubicBezTo>
                    <a:cubicBezTo>
                      <a:pt x="21" y="2"/>
                      <a:pt x="21" y="2"/>
                      <a:pt x="21" y="2"/>
                    </a:cubicBezTo>
                    <a:cubicBezTo>
                      <a:pt x="21" y="1"/>
                      <a:pt x="22" y="0"/>
                      <a:pt x="23" y="0"/>
                    </a:cubicBezTo>
                    <a:cubicBezTo>
                      <a:pt x="29" y="0"/>
                      <a:pt x="29" y="0"/>
                      <a:pt x="29" y="0"/>
                    </a:cubicBezTo>
                    <a:cubicBezTo>
                      <a:pt x="30" y="0"/>
                      <a:pt x="31" y="1"/>
                      <a:pt x="31" y="2"/>
                    </a:cubicBezTo>
                    <a:cubicBezTo>
                      <a:pt x="31" y="7"/>
                      <a:pt x="31" y="7"/>
                      <a:pt x="31" y="7"/>
                    </a:cubicBezTo>
                    <a:cubicBezTo>
                      <a:pt x="32" y="8"/>
                      <a:pt x="34" y="8"/>
                      <a:pt x="35" y="8"/>
                    </a:cubicBezTo>
                    <a:cubicBezTo>
                      <a:pt x="39" y="5"/>
                      <a:pt x="39" y="5"/>
                      <a:pt x="39" y="5"/>
                    </a:cubicBezTo>
                    <a:cubicBezTo>
                      <a:pt x="39" y="4"/>
                      <a:pt x="41" y="4"/>
                      <a:pt x="41" y="5"/>
                    </a:cubicBezTo>
                    <a:cubicBezTo>
                      <a:pt x="47" y="11"/>
                      <a:pt x="47" y="11"/>
                      <a:pt x="47" y="11"/>
                    </a:cubicBezTo>
                    <a:cubicBezTo>
                      <a:pt x="48" y="11"/>
                      <a:pt x="48" y="11"/>
                      <a:pt x="48" y="12"/>
                    </a:cubicBezTo>
                    <a:cubicBezTo>
                      <a:pt x="48" y="13"/>
                      <a:pt x="48" y="13"/>
                      <a:pt x="47" y="13"/>
                    </a:cubicBezTo>
                    <a:cubicBezTo>
                      <a:pt x="44" y="17"/>
                      <a:pt x="44" y="17"/>
                      <a:pt x="44" y="17"/>
                    </a:cubicBezTo>
                    <a:cubicBezTo>
                      <a:pt x="44" y="18"/>
                      <a:pt x="44" y="20"/>
                      <a:pt x="45" y="21"/>
                    </a:cubicBezTo>
                    <a:cubicBezTo>
                      <a:pt x="50" y="21"/>
                      <a:pt x="50" y="21"/>
                      <a:pt x="50" y="21"/>
                    </a:cubicBezTo>
                    <a:cubicBezTo>
                      <a:pt x="51" y="21"/>
                      <a:pt x="52" y="22"/>
                      <a:pt x="52" y="23"/>
                    </a:cubicBezTo>
                    <a:cubicBezTo>
                      <a:pt x="52" y="29"/>
                      <a:pt x="52" y="29"/>
                      <a:pt x="52" y="29"/>
                    </a:cubicBezTo>
                    <a:cubicBezTo>
                      <a:pt x="52" y="30"/>
                      <a:pt x="51" y="31"/>
                      <a:pt x="50" y="31"/>
                    </a:cubicBezTo>
                    <a:cubicBezTo>
                      <a:pt x="45" y="31"/>
                      <a:pt x="45" y="31"/>
                      <a:pt x="45" y="31"/>
                    </a:cubicBezTo>
                    <a:cubicBezTo>
                      <a:pt x="44" y="32"/>
                      <a:pt x="44" y="34"/>
                      <a:pt x="44" y="35"/>
                    </a:cubicBezTo>
                    <a:cubicBezTo>
                      <a:pt x="47" y="39"/>
                      <a:pt x="47" y="39"/>
                      <a:pt x="47" y="39"/>
                    </a:cubicBezTo>
                    <a:cubicBezTo>
                      <a:pt x="48" y="39"/>
                      <a:pt x="48" y="41"/>
                      <a:pt x="47" y="41"/>
                    </a:cubicBezTo>
                    <a:cubicBezTo>
                      <a:pt x="41" y="47"/>
                      <a:pt x="41" y="47"/>
                      <a:pt x="41" y="47"/>
                    </a:cubicBezTo>
                    <a:cubicBezTo>
                      <a:pt x="41" y="48"/>
                      <a:pt x="39" y="48"/>
                      <a:pt x="39" y="47"/>
                    </a:cubicBezTo>
                    <a:cubicBezTo>
                      <a:pt x="35" y="44"/>
                      <a:pt x="35" y="44"/>
                      <a:pt x="35" y="44"/>
                    </a:cubicBezTo>
                    <a:cubicBezTo>
                      <a:pt x="34" y="44"/>
                      <a:pt x="32" y="44"/>
                      <a:pt x="31" y="45"/>
                    </a:cubicBezTo>
                    <a:cubicBezTo>
                      <a:pt x="31" y="50"/>
                      <a:pt x="31" y="50"/>
                      <a:pt x="31" y="50"/>
                    </a:cubicBezTo>
                    <a:cubicBezTo>
                      <a:pt x="31" y="51"/>
                      <a:pt x="30" y="52"/>
                      <a:pt x="29" y="52"/>
                    </a:cubicBezTo>
                    <a:close/>
                    <a:moveTo>
                      <a:pt x="25" y="48"/>
                    </a:moveTo>
                    <a:cubicBezTo>
                      <a:pt x="27" y="48"/>
                      <a:pt x="27" y="48"/>
                      <a:pt x="27" y="48"/>
                    </a:cubicBezTo>
                    <a:cubicBezTo>
                      <a:pt x="27" y="43"/>
                      <a:pt x="27" y="43"/>
                      <a:pt x="27" y="43"/>
                    </a:cubicBezTo>
                    <a:cubicBezTo>
                      <a:pt x="27" y="42"/>
                      <a:pt x="28" y="41"/>
                      <a:pt x="29" y="41"/>
                    </a:cubicBezTo>
                    <a:cubicBezTo>
                      <a:pt x="30" y="41"/>
                      <a:pt x="33" y="40"/>
                      <a:pt x="34" y="39"/>
                    </a:cubicBezTo>
                    <a:cubicBezTo>
                      <a:pt x="35" y="39"/>
                      <a:pt x="36" y="39"/>
                      <a:pt x="37" y="40"/>
                    </a:cubicBezTo>
                    <a:cubicBezTo>
                      <a:pt x="40" y="43"/>
                      <a:pt x="40" y="43"/>
                      <a:pt x="40" y="43"/>
                    </a:cubicBezTo>
                    <a:cubicBezTo>
                      <a:pt x="43" y="40"/>
                      <a:pt x="43" y="40"/>
                      <a:pt x="43" y="40"/>
                    </a:cubicBezTo>
                    <a:cubicBezTo>
                      <a:pt x="40" y="37"/>
                      <a:pt x="40" y="37"/>
                      <a:pt x="40" y="37"/>
                    </a:cubicBezTo>
                    <a:cubicBezTo>
                      <a:pt x="39" y="36"/>
                      <a:pt x="39" y="35"/>
                      <a:pt x="39" y="34"/>
                    </a:cubicBezTo>
                    <a:cubicBezTo>
                      <a:pt x="40" y="33"/>
                      <a:pt x="41" y="30"/>
                      <a:pt x="41" y="29"/>
                    </a:cubicBezTo>
                    <a:cubicBezTo>
                      <a:pt x="41" y="28"/>
                      <a:pt x="42" y="27"/>
                      <a:pt x="43" y="27"/>
                    </a:cubicBezTo>
                    <a:cubicBezTo>
                      <a:pt x="48" y="27"/>
                      <a:pt x="48" y="27"/>
                      <a:pt x="48" y="27"/>
                    </a:cubicBezTo>
                    <a:cubicBezTo>
                      <a:pt x="48" y="25"/>
                      <a:pt x="48" y="25"/>
                      <a:pt x="48" y="25"/>
                    </a:cubicBezTo>
                    <a:cubicBezTo>
                      <a:pt x="43" y="25"/>
                      <a:pt x="43" y="25"/>
                      <a:pt x="43" y="25"/>
                    </a:cubicBezTo>
                    <a:cubicBezTo>
                      <a:pt x="42" y="25"/>
                      <a:pt x="41" y="24"/>
                      <a:pt x="41" y="23"/>
                    </a:cubicBezTo>
                    <a:cubicBezTo>
                      <a:pt x="41" y="22"/>
                      <a:pt x="40" y="19"/>
                      <a:pt x="39" y="18"/>
                    </a:cubicBezTo>
                    <a:cubicBezTo>
                      <a:pt x="39" y="17"/>
                      <a:pt x="39" y="16"/>
                      <a:pt x="40" y="15"/>
                    </a:cubicBezTo>
                    <a:cubicBezTo>
                      <a:pt x="43" y="12"/>
                      <a:pt x="43" y="12"/>
                      <a:pt x="43" y="12"/>
                    </a:cubicBezTo>
                    <a:cubicBezTo>
                      <a:pt x="40" y="9"/>
                      <a:pt x="40" y="9"/>
                      <a:pt x="40" y="9"/>
                    </a:cubicBezTo>
                    <a:cubicBezTo>
                      <a:pt x="37" y="12"/>
                      <a:pt x="37" y="12"/>
                      <a:pt x="37" y="12"/>
                    </a:cubicBezTo>
                    <a:cubicBezTo>
                      <a:pt x="36" y="13"/>
                      <a:pt x="35" y="13"/>
                      <a:pt x="34" y="13"/>
                    </a:cubicBezTo>
                    <a:cubicBezTo>
                      <a:pt x="33" y="12"/>
                      <a:pt x="30" y="11"/>
                      <a:pt x="29" y="11"/>
                    </a:cubicBezTo>
                    <a:cubicBezTo>
                      <a:pt x="28" y="11"/>
                      <a:pt x="27" y="10"/>
                      <a:pt x="27" y="9"/>
                    </a:cubicBezTo>
                    <a:cubicBezTo>
                      <a:pt x="27" y="4"/>
                      <a:pt x="27" y="4"/>
                      <a:pt x="27" y="4"/>
                    </a:cubicBezTo>
                    <a:cubicBezTo>
                      <a:pt x="25" y="4"/>
                      <a:pt x="25" y="4"/>
                      <a:pt x="25" y="4"/>
                    </a:cubicBezTo>
                    <a:cubicBezTo>
                      <a:pt x="25" y="9"/>
                      <a:pt x="25" y="9"/>
                      <a:pt x="25" y="9"/>
                    </a:cubicBezTo>
                    <a:cubicBezTo>
                      <a:pt x="25" y="10"/>
                      <a:pt x="24" y="11"/>
                      <a:pt x="23" y="11"/>
                    </a:cubicBezTo>
                    <a:cubicBezTo>
                      <a:pt x="22" y="11"/>
                      <a:pt x="19" y="12"/>
                      <a:pt x="18" y="13"/>
                    </a:cubicBezTo>
                    <a:cubicBezTo>
                      <a:pt x="17" y="13"/>
                      <a:pt x="16" y="13"/>
                      <a:pt x="15" y="12"/>
                    </a:cubicBezTo>
                    <a:cubicBezTo>
                      <a:pt x="12" y="9"/>
                      <a:pt x="12" y="9"/>
                      <a:pt x="12" y="9"/>
                    </a:cubicBezTo>
                    <a:cubicBezTo>
                      <a:pt x="9" y="12"/>
                      <a:pt x="9" y="12"/>
                      <a:pt x="9" y="12"/>
                    </a:cubicBezTo>
                    <a:cubicBezTo>
                      <a:pt x="12" y="15"/>
                      <a:pt x="12" y="15"/>
                      <a:pt x="12" y="15"/>
                    </a:cubicBezTo>
                    <a:cubicBezTo>
                      <a:pt x="13" y="16"/>
                      <a:pt x="13" y="17"/>
                      <a:pt x="13" y="18"/>
                    </a:cubicBezTo>
                    <a:cubicBezTo>
                      <a:pt x="12" y="19"/>
                      <a:pt x="11" y="22"/>
                      <a:pt x="11" y="23"/>
                    </a:cubicBezTo>
                    <a:cubicBezTo>
                      <a:pt x="10" y="24"/>
                      <a:pt x="10" y="25"/>
                      <a:pt x="9" y="25"/>
                    </a:cubicBezTo>
                    <a:cubicBezTo>
                      <a:pt x="4" y="25"/>
                      <a:pt x="4" y="25"/>
                      <a:pt x="4" y="25"/>
                    </a:cubicBezTo>
                    <a:cubicBezTo>
                      <a:pt x="4" y="27"/>
                      <a:pt x="4" y="27"/>
                      <a:pt x="4" y="27"/>
                    </a:cubicBezTo>
                    <a:cubicBezTo>
                      <a:pt x="9" y="27"/>
                      <a:pt x="9" y="27"/>
                      <a:pt x="9" y="27"/>
                    </a:cubicBezTo>
                    <a:cubicBezTo>
                      <a:pt x="10" y="27"/>
                      <a:pt x="10" y="28"/>
                      <a:pt x="11" y="29"/>
                    </a:cubicBezTo>
                    <a:cubicBezTo>
                      <a:pt x="11" y="30"/>
                      <a:pt x="12" y="33"/>
                      <a:pt x="13" y="34"/>
                    </a:cubicBezTo>
                    <a:cubicBezTo>
                      <a:pt x="13" y="35"/>
                      <a:pt x="13" y="36"/>
                      <a:pt x="12" y="37"/>
                    </a:cubicBezTo>
                    <a:cubicBezTo>
                      <a:pt x="9" y="40"/>
                      <a:pt x="9" y="40"/>
                      <a:pt x="9" y="40"/>
                    </a:cubicBezTo>
                    <a:cubicBezTo>
                      <a:pt x="12" y="43"/>
                      <a:pt x="12" y="43"/>
                      <a:pt x="12" y="43"/>
                    </a:cubicBezTo>
                    <a:cubicBezTo>
                      <a:pt x="15" y="40"/>
                      <a:pt x="15" y="40"/>
                      <a:pt x="15" y="40"/>
                    </a:cubicBezTo>
                    <a:cubicBezTo>
                      <a:pt x="16" y="39"/>
                      <a:pt x="17" y="39"/>
                      <a:pt x="18" y="39"/>
                    </a:cubicBezTo>
                    <a:cubicBezTo>
                      <a:pt x="19" y="40"/>
                      <a:pt x="22" y="41"/>
                      <a:pt x="23" y="41"/>
                    </a:cubicBezTo>
                    <a:cubicBezTo>
                      <a:pt x="24" y="41"/>
                      <a:pt x="25" y="42"/>
                      <a:pt x="25" y="43"/>
                    </a:cubicBezTo>
                    <a:lnTo>
                      <a:pt x="25" y="4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9"/>
              <p:cNvSpPr/>
              <p:nvPr/>
            </p:nvSpPr>
            <p:spPr>
              <a:xfrm>
                <a:off x="4211638" y="4860925"/>
                <a:ext cx="85725" cy="85725"/>
              </a:xfrm>
              <a:custGeom>
                <a:avLst/>
                <a:gdLst/>
                <a:ahLst/>
                <a:cxnLst/>
                <a:rect l="l" t="t" r="r" b="b"/>
                <a:pathLst>
                  <a:path w="22" h="22" extrusionOk="0">
                    <a:moveTo>
                      <a:pt x="11" y="22"/>
                    </a:moveTo>
                    <a:cubicBezTo>
                      <a:pt x="5" y="22"/>
                      <a:pt x="0" y="17"/>
                      <a:pt x="0" y="11"/>
                    </a:cubicBezTo>
                    <a:cubicBezTo>
                      <a:pt x="0" y="5"/>
                      <a:pt x="5" y="0"/>
                      <a:pt x="11" y="0"/>
                    </a:cubicBezTo>
                    <a:cubicBezTo>
                      <a:pt x="17" y="0"/>
                      <a:pt x="22" y="5"/>
                      <a:pt x="22" y="11"/>
                    </a:cubicBezTo>
                    <a:cubicBezTo>
                      <a:pt x="22" y="17"/>
                      <a:pt x="17" y="22"/>
                      <a:pt x="11" y="22"/>
                    </a:cubicBezTo>
                    <a:close/>
                    <a:moveTo>
                      <a:pt x="11" y="4"/>
                    </a:moveTo>
                    <a:cubicBezTo>
                      <a:pt x="7" y="4"/>
                      <a:pt x="4" y="7"/>
                      <a:pt x="4" y="11"/>
                    </a:cubicBezTo>
                    <a:cubicBezTo>
                      <a:pt x="4" y="15"/>
                      <a:pt x="7" y="18"/>
                      <a:pt x="11" y="18"/>
                    </a:cubicBezTo>
                    <a:cubicBezTo>
                      <a:pt x="15" y="18"/>
                      <a:pt x="18" y="15"/>
                      <a:pt x="18" y="11"/>
                    </a:cubicBezTo>
                    <a:cubicBezTo>
                      <a:pt x="18" y="7"/>
                      <a:pt x="15" y="4"/>
                      <a:pt x="11"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9"/>
              <p:cNvSpPr/>
              <p:nvPr/>
            </p:nvSpPr>
            <p:spPr>
              <a:xfrm>
                <a:off x="4095750" y="4765675"/>
                <a:ext cx="336550" cy="369888"/>
              </a:xfrm>
              <a:custGeom>
                <a:avLst/>
                <a:gdLst/>
                <a:ahLst/>
                <a:cxnLst/>
                <a:rect l="l" t="t" r="r" b="b"/>
                <a:pathLst>
                  <a:path w="87" h="96" extrusionOk="0">
                    <a:moveTo>
                      <a:pt x="58" y="96"/>
                    </a:moveTo>
                    <a:cubicBezTo>
                      <a:pt x="18" y="96"/>
                      <a:pt x="18" y="96"/>
                      <a:pt x="18" y="96"/>
                    </a:cubicBezTo>
                    <a:cubicBezTo>
                      <a:pt x="17" y="96"/>
                      <a:pt x="16" y="95"/>
                      <a:pt x="16" y="94"/>
                    </a:cubicBezTo>
                    <a:cubicBezTo>
                      <a:pt x="16" y="72"/>
                      <a:pt x="16" y="72"/>
                      <a:pt x="16" y="72"/>
                    </a:cubicBezTo>
                    <a:cubicBezTo>
                      <a:pt x="6" y="65"/>
                      <a:pt x="0" y="55"/>
                      <a:pt x="0" y="40"/>
                    </a:cubicBezTo>
                    <a:cubicBezTo>
                      <a:pt x="0" y="18"/>
                      <a:pt x="18" y="0"/>
                      <a:pt x="40" y="0"/>
                    </a:cubicBezTo>
                    <a:cubicBezTo>
                      <a:pt x="59" y="0"/>
                      <a:pt x="78" y="13"/>
                      <a:pt x="78" y="34"/>
                    </a:cubicBezTo>
                    <a:cubicBezTo>
                      <a:pt x="78" y="34"/>
                      <a:pt x="80" y="37"/>
                      <a:pt x="81" y="39"/>
                    </a:cubicBezTo>
                    <a:cubicBezTo>
                      <a:pt x="84" y="44"/>
                      <a:pt x="87" y="50"/>
                      <a:pt x="87" y="54"/>
                    </a:cubicBezTo>
                    <a:cubicBezTo>
                      <a:pt x="87" y="55"/>
                      <a:pt x="87" y="55"/>
                      <a:pt x="87" y="55"/>
                    </a:cubicBezTo>
                    <a:cubicBezTo>
                      <a:pt x="87" y="56"/>
                      <a:pt x="87" y="57"/>
                      <a:pt x="86" y="58"/>
                    </a:cubicBezTo>
                    <a:cubicBezTo>
                      <a:pt x="85" y="59"/>
                      <a:pt x="84" y="60"/>
                      <a:pt x="82" y="60"/>
                    </a:cubicBezTo>
                    <a:cubicBezTo>
                      <a:pt x="81" y="60"/>
                      <a:pt x="79" y="60"/>
                      <a:pt x="78" y="60"/>
                    </a:cubicBezTo>
                    <a:cubicBezTo>
                      <a:pt x="78" y="65"/>
                      <a:pt x="78" y="75"/>
                      <a:pt x="74" y="78"/>
                    </a:cubicBezTo>
                    <a:cubicBezTo>
                      <a:pt x="71" y="81"/>
                      <a:pt x="67" y="82"/>
                      <a:pt x="60" y="82"/>
                    </a:cubicBezTo>
                    <a:cubicBezTo>
                      <a:pt x="60" y="94"/>
                      <a:pt x="60" y="94"/>
                      <a:pt x="60" y="94"/>
                    </a:cubicBezTo>
                    <a:cubicBezTo>
                      <a:pt x="60" y="95"/>
                      <a:pt x="59" y="96"/>
                      <a:pt x="58" y="96"/>
                    </a:cubicBezTo>
                    <a:close/>
                    <a:moveTo>
                      <a:pt x="20" y="92"/>
                    </a:moveTo>
                    <a:cubicBezTo>
                      <a:pt x="56" y="92"/>
                      <a:pt x="56" y="92"/>
                      <a:pt x="56" y="92"/>
                    </a:cubicBezTo>
                    <a:cubicBezTo>
                      <a:pt x="56" y="80"/>
                      <a:pt x="56" y="80"/>
                      <a:pt x="56" y="80"/>
                    </a:cubicBezTo>
                    <a:cubicBezTo>
                      <a:pt x="56" y="80"/>
                      <a:pt x="56" y="79"/>
                      <a:pt x="57" y="79"/>
                    </a:cubicBezTo>
                    <a:cubicBezTo>
                      <a:pt x="57" y="78"/>
                      <a:pt x="58" y="78"/>
                      <a:pt x="58" y="78"/>
                    </a:cubicBezTo>
                    <a:cubicBezTo>
                      <a:pt x="59" y="78"/>
                      <a:pt x="59" y="78"/>
                      <a:pt x="59" y="78"/>
                    </a:cubicBezTo>
                    <a:cubicBezTo>
                      <a:pt x="66" y="78"/>
                      <a:pt x="70" y="77"/>
                      <a:pt x="72" y="75"/>
                    </a:cubicBezTo>
                    <a:cubicBezTo>
                      <a:pt x="74" y="73"/>
                      <a:pt x="74" y="64"/>
                      <a:pt x="74" y="58"/>
                    </a:cubicBezTo>
                    <a:cubicBezTo>
                      <a:pt x="74" y="57"/>
                      <a:pt x="74" y="57"/>
                      <a:pt x="75" y="57"/>
                    </a:cubicBezTo>
                    <a:cubicBezTo>
                      <a:pt x="75" y="56"/>
                      <a:pt x="76" y="56"/>
                      <a:pt x="76" y="56"/>
                    </a:cubicBezTo>
                    <a:cubicBezTo>
                      <a:pt x="76" y="56"/>
                      <a:pt x="80" y="56"/>
                      <a:pt x="82" y="56"/>
                    </a:cubicBezTo>
                    <a:cubicBezTo>
                      <a:pt x="82" y="56"/>
                      <a:pt x="83" y="56"/>
                      <a:pt x="83" y="56"/>
                    </a:cubicBezTo>
                    <a:cubicBezTo>
                      <a:pt x="83" y="56"/>
                      <a:pt x="83" y="55"/>
                      <a:pt x="83" y="55"/>
                    </a:cubicBezTo>
                    <a:cubicBezTo>
                      <a:pt x="83" y="55"/>
                      <a:pt x="83" y="54"/>
                      <a:pt x="83" y="54"/>
                    </a:cubicBezTo>
                    <a:cubicBezTo>
                      <a:pt x="83" y="51"/>
                      <a:pt x="80" y="45"/>
                      <a:pt x="78" y="41"/>
                    </a:cubicBezTo>
                    <a:cubicBezTo>
                      <a:pt x="76" y="38"/>
                      <a:pt x="74" y="35"/>
                      <a:pt x="74" y="34"/>
                    </a:cubicBezTo>
                    <a:cubicBezTo>
                      <a:pt x="74" y="15"/>
                      <a:pt x="57" y="4"/>
                      <a:pt x="40" y="4"/>
                    </a:cubicBezTo>
                    <a:cubicBezTo>
                      <a:pt x="20" y="4"/>
                      <a:pt x="4" y="20"/>
                      <a:pt x="4" y="40"/>
                    </a:cubicBezTo>
                    <a:cubicBezTo>
                      <a:pt x="4" y="54"/>
                      <a:pt x="9" y="63"/>
                      <a:pt x="19" y="69"/>
                    </a:cubicBezTo>
                    <a:cubicBezTo>
                      <a:pt x="20" y="70"/>
                      <a:pt x="20" y="70"/>
                      <a:pt x="20" y="71"/>
                    </a:cubicBezTo>
                    <a:lnTo>
                      <a:pt x="20" y="9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06" name="Google Shape;106;p9"/>
            <p:cNvGrpSpPr/>
            <p:nvPr/>
          </p:nvGrpSpPr>
          <p:grpSpPr>
            <a:xfrm>
              <a:off x="1436135" y="5282061"/>
              <a:ext cx="443647" cy="487386"/>
              <a:chOff x="3973513" y="4973638"/>
              <a:chExt cx="338138" cy="371475"/>
            </a:xfrm>
          </p:grpSpPr>
          <p:sp>
            <p:nvSpPr>
              <p:cNvPr id="107" name="Google Shape;107;p9"/>
              <p:cNvSpPr/>
              <p:nvPr/>
            </p:nvSpPr>
            <p:spPr>
              <a:xfrm>
                <a:off x="3973513" y="4973638"/>
                <a:ext cx="338138" cy="371475"/>
              </a:xfrm>
              <a:custGeom>
                <a:avLst/>
                <a:gdLst/>
                <a:ahLst/>
                <a:cxnLst/>
                <a:rect l="l" t="t" r="r" b="b"/>
                <a:pathLst>
                  <a:path w="87" h="96" extrusionOk="0">
                    <a:moveTo>
                      <a:pt x="58" y="96"/>
                    </a:moveTo>
                    <a:cubicBezTo>
                      <a:pt x="18" y="96"/>
                      <a:pt x="18" y="96"/>
                      <a:pt x="18" y="96"/>
                    </a:cubicBezTo>
                    <a:cubicBezTo>
                      <a:pt x="17" y="96"/>
                      <a:pt x="16" y="95"/>
                      <a:pt x="16" y="94"/>
                    </a:cubicBezTo>
                    <a:cubicBezTo>
                      <a:pt x="16" y="72"/>
                      <a:pt x="16" y="72"/>
                      <a:pt x="16" y="72"/>
                    </a:cubicBezTo>
                    <a:cubicBezTo>
                      <a:pt x="5" y="65"/>
                      <a:pt x="0" y="55"/>
                      <a:pt x="0" y="40"/>
                    </a:cubicBezTo>
                    <a:cubicBezTo>
                      <a:pt x="0" y="18"/>
                      <a:pt x="18" y="0"/>
                      <a:pt x="40" y="0"/>
                    </a:cubicBezTo>
                    <a:cubicBezTo>
                      <a:pt x="59" y="0"/>
                      <a:pt x="78" y="13"/>
                      <a:pt x="78" y="34"/>
                    </a:cubicBezTo>
                    <a:cubicBezTo>
                      <a:pt x="78" y="34"/>
                      <a:pt x="80" y="37"/>
                      <a:pt x="81" y="39"/>
                    </a:cubicBezTo>
                    <a:cubicBezTo>
                      <a:pt x="84" y="44"/>
                      <a:pt x="87" y="50"/>
                      <a:pt x="87" y="54"/>
                    </a:cubicBezTo>
                    <a:cubicBezTo>
                      <a:pt x="87" y="55"/>
                      <a:pt x="87" y="55"/>
                      <a:pt x="87" y="55"/>
                    </a:cubicBezTo>
                    <a:cubicBezTo>
                      <a:pt x="87" y="56"/>
                      <a:pt x="87" y="57"/>
                      <a:pt x="86" y="58"/>
                    </a:cubicBezTo>
                    <a:cubicBezTo>
                      <a:pt x="85" y="59"/>
                      <a:pt x="84" y="60"/>
                      <a:pt x="82" y="60"/>
                    </a:cubicBezTo>
                    <a:cubicBezTo>
                      <a:pt x="81" y="60"/>
                      <a:pt x="79" y="60"/>
                      <a:pt x="78" y="60"/>
                    </a:cubicBezTo>
                    <a:cubicBezTo>
                      <a:pt x="78" y="65"/>
                      <a:pt x="78" y="75"/>
                      <a:pt x="74" y="78"/>
                    </a:cubicBezTo>
                    <a:cubicBezTo>
                      <a:pt x="71" y="81"/>
                      <a:pt x="67" y="82"/>
                      <a:pt x="60" y="82"/>
                    </a:cubicBezTo>
                    <a:cubicBezTo>
                      <a:pt x="60" y="94"/>
                      <a:pt x="60" y="94"/>
                      <a:pt x="60" y="94"/>
                    </a:cubicBezTo>
                    <a:cubicBezTo>
                      <a:pt x="60" y="95"/>
                      <a:pt x="59" y="96"/>
                      <a:pt x="58" y="96"/>
                    </a:cubicBezTo>
                    <a:close/>
                    <a:moveTo>
                      <a:pt x="20" y="92"/>
                    </a:moveTo>
                    <a:cubicBezTo>
                      <a:pt x="56" y="92"/>
                      <a:pt x="56" y="92"/>
                      <a:pt x="56" y="92"/>
                    </a:cubicBezTo>
                    <a:cubicBezTo>
                      <a:pt x="56" y="80"/>
                      <a:pt x="56" y="80"/>
                      <a:pt x="56" y="80"/>
                    </a:cubicBezTo>
                    <a:cubicBezTo>
                      <a:pt x="56" y="80"/>
                      <a:pt x="56" y="79"/>
                      <a:pt x="57" y="79"/>
                    </a:cubicBezTo>
                    <a:cubicBezTo>
                      <a:pt x="57" y="78"/>
                      <a:pt x="57" y="78"/>
                      <a:pt x="58" y="78"/>
                    </a:cubicBezTo>
                    <a:cubicBezTo>
                      <a:pt x="58" y="78"/>
                      <a:pt x="58" y="78"/>
                      <a:pt x="58" y="78"/>
                    </a:cubicBezTo>
                    <a:cubicBezTo>
                      <a:pt x="59" y="78"/>
                      <a:pt x="59" y="78"/>
                      <a:pt x="59" y="78"/>
                    </a:cubicBezTo>
                    <a:cubicBezTo>
                      <a:pt x="66" y="78"/>
                      <a:pt x="69" y="77"/>
                      <a:pt x="71" y="75"/>
                    </a:cubicBezTo>
                    <a:cubicBezTo>
                      <a:pt x="74" y="73"/>
                      <a:pt x="74" y="64"/>
                      <a:pt x="74" y="58"/>
                    </a:cubicBezTo>
                    <a:cubicBezTo>
                      <a:pt x="74" y="57"/>
                      <a:pt x="74" y="57"/>
                      <a:pt x="75" y="57"/>
                    </a:cubicBezTo>
                    <a:cubicBezTo>
                      <a:pt x="75" y="56"/>
                      <a:pt x="76" y="56"/>
                      <a:pt x="76" y="56"/>
                    </a:cubicBezTo>
                    <a:cubicBezTo>
                      <a:pt x="76" y="56"/>
                      <a:pt x="80" y="56"/>
                      <a:pt x="82" y="56"/>
                    </a:cubicBezTo>
                    <a:cubicBezTo>
                      <a:pt x="82" y="56"/>
                      <a:pt x="83" y="56"/>
                      <a:pt x="83" y="56"/>
                    </a:cubicBezTo>
                    <a:cubicBezTo>
                      <a:pt x="83" y="56"/>
                      <a:pt x="83" y="55"/>
                      <a:pt x="83" y="55"/>
                    </a:cubicBezTo>
                    <a:cubicBezTo>
                      <a:pt x="83" y="55"/>
                      <a:pt x="83" y="54"/>
                      <a:pt x="83" y="54"/>
                    </a:cubicBezTo>
                    <a:cubicBezTo>
                      <a:pt x="83" y="51"/>
                      <a:pt x="80" y="45"/>
                      <a:pt x="78" y="41"/>
                    </a:cubicBezTo>
                    <a:cubicBezTo>
                      <a:pt x="75" y="38"/>
                      <a:pt x="74" y="35"/>
                      <a:pt x="74" y="34"/>
                    </a:cubicBezTo>
                    <a:cubicBezTo>
                      <a:pt x="74" y="15"/>
                      <a:pt x="57" y="4"/>
                      <a:pt x="40" y="4"/>
                    </a:cubicBezTo>
                    <a:cubicBezTo>
                      <a:pt x="20" y="4"/>
                      <a:pt x="4" y="20"/>
                      <a:pt x="4" y="40"/>
                    </a:cubicBezTo>
                    <a:cubicBezTo>
                      <a:pt x="4" y="54"/>
                      <a:pt x="9" y="63"/>
                      <a:pt x="19" y="69"/>
                    </a:cubicBezTo>
                    <a:cubicBezTo>
                      <a:pt x="20" y="70"/>
                      <a:pt x="20" y="70"/>
                      <a:pt x="20" y="71"/>
                    </a:cubicBezTo>
                    <a:lnTo>
                      <a:pt x="20" y="9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9"/>
              <p:cNvSpPr/>
              <p:nvPr/>
            </p:nvSpPr>
            <p:spPr>
              <a:xfrm>
                <a:off x="4081463" y="5059363"/>
                <a:ext cx="147638" cy="107950"/>
              </a:xfrm>
              <a:custGeom>
                <a:avLst/>
                <a:gdLst/>
                <a:ahLst/>
                <a:cxnLst/>
                <a:rect l="l" t="t" r="r" b="b"/>
                <a:pathLst>
                  <a:path w="38" h="28" extrusionOk="0">
                    <a:moveTo>
                      <a:pt x="10" y="28"/>
                    </a:moveTo>
                    <a:cubicBezTo>
                      <a:pt x="9" y="28"/>
                      <a:pt x="9" y="28"/>
                      <a:pt x="9" y="27"/>
                    </a:cubicBezTo>
                    <a:cubicBezTo>
                      <a:pt x="1" y="19"/>
                      <a:pt x="1" y="19"/>
                      <a:pt x="1" y="19"/>
                    </a:cubicBezTo>
                    <a:cubicBezTo>
                      <a:pt x="0" y="19"/>
                      <a:pt x="0" y="17"/>
                      <a:pt x="1" y="17"/>
                    </a:cubicBezTo>
                    <a:cubicBezTo>
                      <a:pt x="1" y="16"/>
                      <a:pt x="3" y="16"/>
                      <a:pt x="3" y="17"/>
                    </a:cubicBezTo>
                    <a:cubicBezTo>
                      <a:pt x="10" y="23"/>
                      <a:pt x="10" y="23"/>
                      <a:pt x="10" y="23"/>
                    </a:cubicBezTo>
                    <a:cubicBezTo>
                      <a:pt x="35" y="1"/>
                      <a:pt x="35" y="1"/>
                      <a:pt x="35" y="1"/>
                    </a:cubicBezTo>
                    <a:cubicBezTo>
                      <a:pt x="35" y="0"/>
                      <a:pt x="37" y="0"/>
                      <a:pt x="37" y="1"/>
                    </a:cubicBezTo>
                    <a:cubicBezTo>
                      <a:pt x="38" y="1"/>
                      <a:pt x="38" y="3"/>
                      <a:pt x="37" y="3"/>
                    </a:cubicBezTo>
                    <a:cubicBezTo>
                      <a:pt x="11" y="27"/>
                      <a:pt x="11" y="27"/>
                      <a:pt x="11" y="27"/>
                    </a:cubicBezTo>
                    <a:cubicBezTo>
                      <a:pt x="11" y="28"/>
                      <a:pt x="10" y="28"/>
                      <a:pt x="10" y="2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9"/>
              <p:cNvSpPr/>
              <p:nvPr/>
            </p:nvSpPr>
            <p:spPr>
              <a:xfrm>
                <a:off x="4051300" y="5051426"/>
                <a:ext cx="153988" cy="153988"/>
              </a:xfrm>
              <a:custGeom>
                <a:avLst/>
                <a:gdLst/>
                <a:ahLst/>
                <a:cxnLst/>
                <a:rect l="l" t="t" r="r" b="b"/>
                <a:pathLst>
                  <a:path w="40" h="40" extrusionOk="0">
                    <a:moveTo>
                      <a:pt x="38" y="40"/>
                    </a:moveTo>
                    <a:cubicBezTo>
                      <a:pt x="2" y="40"/>
                      <a:pt x="2" y="40"/>
                      <a:pt x="2" y="40"/>
                    </a:cubicBezTo>
                    <a:cubicBezTo>
                      <a:pt x="1" y="40"/>
                      <a:pt x="0" y="39"/>
                      <a:pt x="0" y="38"/>
                    </a:cubicBezTo>
                    <a:cubicBezTo>
                      <a:pt x="0" y="2"/>
                      <a:pt x="0" y="2"/>
                      <a:pt x="0" y="2"/>
                    </a:cubicBezTo>
                    <a:cubicBezTo>
                      <a:pt x="0" y="1"/>
                      <a:pt x="1" y="0"/>
                      <a:pt x="2" y="0"/>
                    </a:cubicBezTo>
                    <a:cubicBezTo>
                      <a:pt x="30" y="0"/>
                      <a:pt x="30" y="0"/>
                      <a:pt x="30" y="0"/>
                    </a:cubicBezTo>
                    <a:cubicBezTo>
                      <a:pt x="31" y="0"/>
                      <a:pt x="32" y="1"/>
                      <a:pt x="32" y="2"/>
                    </a:cubicBezTo>
                    <a:cubicBezTo>
                      <a:pt x="32" y="3"/>
                      <a:pt x="31" y="4"/>
                      <a:pt x="30" y="4"/>
                    </a:cubicBezTo>
                    <a:cubicBezTo>
                      <a:pt x="4" y="4"/>
                      <a:pt x="4" y="4"/>
                      <a:pt x="4" y="4"/>
                    </a:cubicBezTo>
                    <a:cubicBezTo>
                      <a:pt x="4" y="36"/>
                      <a:pt x="4" y="36"/>
                      <a:pt x="4" y="36"/>
                    </a:cubicBezTo>
                    <a:cubicBezTo>
                      <a:pt x="36" y="36"/>
                      <a:pt x="36" y="36"/>
                      <a:pt x="36" y="36"/>
                    </a:cubicBezTo>
                    <a:cubicBezTo>
                      <a:pt x="36" y="22"/>
                      <a:pt x="36" y="22"/>
                      <a:pt x="36" y="22"/>
                    </a:cubicBezTo>
                    <a:cubicBezTo>
                      <a:pt x="36" y="21"/>
                      <a:pt x="37" y="20"/>
                      <a:pt x="38" y="20"/>
                    </a:cubicBezTo>
                    <a:cubicBezTo>
                      <a:pt x="39" y="20"/>
                      <a:pt x="40" y="21"/>
                      <a:pt x="40" y="22"/>
                    </a:cubicBezTo>
                    <a:cubicBezTo>
                      <a:pt x="40" y="38"/>
                      <a:pt x="40" y="38"/>
                      <a:pt x="40" y="38"/>
                    </a:cubicBezTo>
                    <a:cubicBezTo>
                      <a:pt x="40" y="39"/>
                      <a:pt x="39" y="40"/>
                      <a:pt x="38" y="4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sp>
        <p:nvSpPr>
          <p:cNvPr id="110" name="Google Shape;110;p9"/>
          <p:cNvSpPr txBox="1"/>
          <p:nvPr/>
        </p:nvSpPr>
        <p:spPr>
          <a:xfrm>
            <a:off x="6657032" y="1652504"/>
            <a:ext cx="4944354" cy="830997"/>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Multiple types of devices can be charged by the use of this Mat at a single frame of time without carrying the charging wires. </a:t>
            </a:r>
            <a:endParaRPr sz="1400" b="0" i="0" u="none" strike="noStrike" cap="none">
              <a:solidFill>
                <a:srgbClr val="000000"/>
              </a:solidFill>
              <a:latin typeface="Arial"/>
              <a:ea typeface="Arial"/>
              <a:cs typeface="Arial"/>
              <a:sym typeface="Arial"/>
            </a:endParaRPr>
          </a:p>
        </p:txBody>
      </p:sp>
      <p:sp>
        <p:nvSpPr>
          <p:cNvPr id="111" name="Google Shape;111;p9"/>
          <p:cNvSpPr txBox="1"/>
          <p:nvPr/>
        </p:nvSpPr>
        <p:spPr>
          <a:xfrm>
            <a:off x="7474018" y="3305889"/>
            <a:ext cx="4127368" cy="246221"/>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12" name="Google Shape;112;p9"/>
          <p:cNvSpPr txBox="1"/>
          <p:nvPr/>
        </p:nvSpPr>
        <p:spPr>
          <a:xfrm>
            <a:off x="8195095" y="4275587"/>
            <a:ext cx="3406292"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Portable Mat with easy features of  handling and usage. </a:t>
            </a:r>
            <a:endParaRPr sz="1400" b="0" i="0" u="none" strike="noStrike" cap="none">
              <a:solidFill>
                <a:srgbClr val="000000"/>
              </a:solidFill>
              <a:latin typeface="Arial"/>
              <a:ea typeface="Arial"/>
              <a:cs typeface="Arial"/>
              <a:sym typeface="Arial"/>
            </a:endParaRPr>
          </a:p>
        </p:txBody>
      </p:sp>
      <p:sp>
        <p:nvSpPr>
          <p:cNvPr id="113" name="Google Shape;113;p9"/>
          <p:cNvSpPr txBox="1"/>
          <p:nvPr/>
        </p:nvSpPr>
        <p:spPr>
          <a:xfrm>
            <a:off x="7280694" y="2777706"/>
            <a:ext cx="446848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People have to carry this single wireless mat with them to prevent any wire damage or breakage.</a:t>
            </a:r>
            <a:endParaRPr sz="1400" b="0" i="0" u="none" strike="noStrike" cap="none">
              <a:solidFill>
                <a:srgbClr val="000000"/>
              </a:solidFill>
              <a:latin typeface="Arial"/>
              <a:ea typeface="Arial"/>
              <a:cs typeface="Arial"/>
              <a:sym typeface="Arial"/>
            </a:endParaRPr>
          </a:p>
        </p:txBody>
      </p:sp>
      <p:pic>
        <p:nvPicPr>
          <p:cNvPr id="114" name="Google Shape;114;p9" descr="met.jpg"/>
          <p:cNvPicPr preferRelativeResize="0"/>
          <p:nvPr/>
        </p:nvPicPr>
        <p:blipFill rotWithShape="1">
          <a:blip r:embed="rId3">
            <a:alphaModFix/>
          </a:blip>
          <a:srcRect/>
          <a:stretch/>
        </p:blipFill>
        <p:spPr>
          <a:xfrm>
            <a:off x="319177" y="207034"/>
            <a:ext cx="2373702" cy="23737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27"/>
          <p:cNvPicPr preferRelativeResize="0"/>
          <p:nvPr/>
        </p:nvPicPr>
        <p:blipFill rotWithShape="1">
          <a:blip r:embed="rId3">
            <a:alphaModFix/>
          </a:blip>
          <a:srcRect/>
          <a:stretch/>
        </p:blipFill>
        <p:spPr>
          <a:xfrm>
            <a:off x="0" y="-179926"/>
            <a:ext cx="12192000" cy="1114044"/>
          </a:xfrm>
          <a:prstGeom prst="rect">
            <a:avLst/>
          </a:prstGeom>
          <a:noFill/>
          <a:ln>
            <a:noFill/>
          </a:ln>
        </p:spPr>
      </p:pic>
      <p:sp>
        <p:nvSpPr>
          <p:cNvPr id="444" name="Google Shape;444;p27"/>
          <p:cNvSpPr txBox="1"/>
          <p:nvPr/>
        </p:nvSpPr>
        <p:spPr>
          <a:xfrm>
            <a:off x="1755648" y="258073"/>
            <a:ext cx="248716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FFFFFF"/>
                </a:solidFill>
                <a:latin typeface="Libre Franklin"/>
                <a:ea typeface="Libre Franklin"/>
                <a:cs typeface="Libre Franklin"/>
                <a:sym typeface="Libre Franklin"/>
              </a:rPr>
              <a:t>Ask </a:t>
            </a:r>
            <a:endParaRPr sz="4400" b="0" i="0" u="none" strike="noStrike" cap="none">
              <a:solidFill>
                <a:schemeClr val="dk1"/>
              </a:solidFill>
              <a:latin typeface="Libre Franklin"/>
              <a:ea typeface="Libre Franklin"/>
              <a:cs typeface="Libre Franklin"/>
              <a:sym typeface="Libre Franklin"/>
            </a:endParaRPr>
          </a:p>
        </p:txBody>
      </p:sp>
      <p:sp>
        <p:nvSpPr>
          <p:cNvPr id="445" name="Google Shape;445;p27"/>
          <p:cNvSpPr txBox="1"/>
          <p:nvPr/>
        </p:nvSpPr>
        <p:spPr>
          <a:xfrm>
            <a:off x="10182099" y="6499244"/>
            <a:ext cx="303929"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9B9B9B"/>
                </a:solidFill>
                <a:latin typeface="Libre Franklin"/>
                <a:ea typeface="Libre Franklin"/>
                <a:cs typeface="Libre Franklin"/>
                <a:sym typeface="Libre Franklin"/>
              </a:rPr>
              <a:t>12</a:t>
            </a:r>
            <a:endParaRPr sz="2000" b="0" i="0" u="none" strike="noStrike" cap="none">
              <a:solidFill>
                <a:schemeClr val="dk1"/>
              </a:solidFill>
              <a:latin typeface="Libre Franklin"/>
              <a:ea typeface="Libre Franklin"/>
              <a:cs typeface="Libre Franklin"/>
              <a:sym typeface="Libre Franklin"/>
            </a:endParaRPr>
          </a:p>
        </p:txBody>
      </p:sp>
      <p:sp>
        <p:nvSpPr>
          <p:cNvPr id="446" name="Google Shape;446;p27"/>
          <p:cNvSpPr txBox="1"/>
          <p:nvPr/>
        </p:nvSpPr>
        <p:spPr>
          <a:xfrm>
            <a:off x="533400" y="1828800"/>
            <a:ext cx="860755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We are asking for Rs…400000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In exchange if 25% stake of the company </a:t>
            </a:r>
            <a:endParaRPr sz="1400" b="0" i="0" u="none" strike="noStrike" cap="none">
              <a:solidFill>
                <a:srgbClr val="000000"/>
              </a:solidFill>
              <a:latin typeface="Arial"/>
              <a:ea typeface="Arial"/>
              <a:cs typeface="Arial"/>
              <a:sym typeface="Arial"/>
            </a:endParaRPr>
          </a:p>
        </p:txBody>
      </p:sp>
      <p:sp>
        <p:nvSpPr>
          <p:cNvPr id="447" name="Google Shape;447;p27"/>
          <p:cNvSpPr txBox="1"/>
          <p:nvPr/>
        </p:nvSpPr>
        <p:spPr>
          <a:xfrm>
            <a:off x="381000" y="3429000"/>
            <a:ext cx="5562600" cy="31085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USAGE:</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Protype testing and production of first batch </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Market testing and setting up distribution channel </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Creating online ad via influencer</a:t>
            </a:r>
            <a:r>
              <a:rPr lang="en-US" sz="2800" b="0" i="0" u="none" strike="noStrike" cap="none">
                <a:solidFill>
                  <a:schemeClr val="dk1"/>
                </a:solidFill>
                <a:latin typeface="Calibri"/>
                <a:ea typeface="Calibri"/>
                <a:cs typeface="Calibri"/>
                <a:sym typeface="Calibri"/>
              </a:rPr>
              <a:t>s </a:t>
            </a:r>
            <a:endParaRPr sz="1400" b="0" i="0" u="none" strike="noStrike" cap="none">
              <a:solidFill>
                <a:srgbClr val="000000"/>
              </a:solidFill>
              <a:latin typeface="Arial"/>
              <a:ea typeface="Arial"/>
              <a:cs typeface="Arial"/>
              <a:sym typeface="Arial"/>
            </a:endParaRPr>
          </a:p>
        </p:txBody>
      </p:sp>
      <p:sp>
        <p:nvSpPr>
          <p:cNvPr id="448" name="Google Shape;448;p27"/>
          <p:cNvSpPr txBox="1"/>
          <p:nvPr/>
        </p:nvSpPr>
        <p:spPr>
          <a:xfrm>
            <a:off x="5943600" y="3433916"/>
            <a:ext cx="5562600"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Exit Strategy :</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Merge with an electronics manufacturer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Sell Stake to third party</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Initiate IPO if things go as planned</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Arial"/>
                <a:ea typeface="Arial"/>
                <a:cs typeface="Arial"/>
                <a:sym typeface="Arial"/>
              </a:rPr>
              <a:t>Get acquired by a competitor </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0"/>
          <p:cNvSpPr txBox="1"/>
          <p:nvPr/>
        </p:nvSpPr>
        <p:spPr>
          <a:xfrm>
            <a:off x="0" y="0"/>
            <a:ext cx="12192000" cy="769441"/>
          </a:xfrm>
          <a:prstGeom prst="rect">
            <a:avLst/>
          </a:prstGeom>
          <a:solidFill>
            <a:srgbClr val="007A7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FFFFFF"/>
                </a:solidFill>
                <a:latin typeface="Libre Franklin"/>
                <a:ea typeface="Libre Franklin"/>
                <a:cs typeface="Libre Franklin"/>
                <a:sym typeface="Libre Franklin"/>
              </a:rPr>
              <a:t>Genesis of the Idea</a:t>
            </a:r>
            <a:endParaRPr sz="4400" b="1" i="0" u="none" strike="noStrike" cap="none">
              <a:solidFill>
                <a:schemeClr val="dk1"/>
              </a:solidFill>
              <a:latin typeface="Libre Franklin"/>
              <a:ea typeface="Libre Franklin"/>
              <a:cs typeface="Libre Franklin"/>
              <a:sym typeface="Libre Franklin"/>
            </a:endParaRPr>
          </a:p>
        </p:txBody>
      </p:sp>
      <p:grpSp>
        <p:nvGrpSpPr>
          <p:cNvPr id="120" name="Google Shape;120;p10"/>
          <p:cNvGrpSpPr/>
          <p:nvPr/>
        </p:nvGrpSpPr>
        <p:grpSpPr>
          <a:xfrm>
            <a:off x="812025" y="1441321"/>
            <a:ext cx="3706131" cy="4352482"/>
            <a:chOff x="4301450" y="1345460"/>
            <a:chExt cx="3706131" cy="4352482"/>
          </a:xfrm>
        </p:grpSpPr>
        <p:sp>
          <p:nvSpPr>
            <p:cNvPr id="121" name="Google Shape;121;p10"/>
            <p:cNvSpPr/>
            <p:nvPr/>
          </p:nvSpPr>
          <p:spPr>
            <a:xfrm>
              <a:off x="5237576" y="2150644"/>
              <a:ext cx="1805748" cy="3547298"/>
            </a:xfrm>
            <a:custGeom>
              <a:avLst/>
              <a:gdLst/>
              <a:ahLst/>
              <a:cxnLst/>
              <a:rect l="l" t="t" r="r" b="b"/>
              <a:pathLst>
                <a:path w="2130" h="4055" extrusionOk="0">
                  <a:moveTo>
                    <a:pt x="504" y="2850"/>
                  </a:moveTo>
                  <a:cubicBezTo>
                    <a:pt x="504" y="2736"/>
                    <a:pt x="507" y="2621"/>
                    <a:pt x="503" y="2507"/>
                  </a:cubicBezTo>
                  <a:cubicBezTo>
                    <a:pt x="500" y="2424"/>
                    <a:pt x="485" y="2343"/>
                    <a:pt x="457" y="2264"/>
                  </a:cubicBezTo>
                  <a:cubicBezTo>
                    <a:pt x="434" y="2200"/>
                    <a:pt x="414" y="2134"/>
                    <a:pt x="387" y="2072"/>
                  </a:cubicBezTo>
                  <a:cubicBezTo>
                    <a:pt x="355" y="2000"/>
                    <a:pt x="316" y="1930"/>
                    <a:pt x="280" y="1860"/>
                  </a:cubicBezTo>
                  <a:cubicBezTo>
                    <a:pt x="244" y="1791"/>
                    <a:pt x="206" y="1724"/>
                    <a:pt x="172" y="1655"/>
                  </a:cubicBezTo>
                  <a:cubicBezTo>
                    <a:pt x="140" y="1590"/>
                    <a:pt x="110" y="1524"/>
                    <a:pt x="84" y="1457"/>
                  </a:cubicBezTo>
                  <a:cubicBezTo>
                    <a:pt x="63" y="1403"/>
                    <a:pt x="49" y="1347"/>
                    <a:pt x="35" y="1291"/>
                  </a:cubicBezTo>
                  <a:cubicBezTo>
                    <a:pt x="13" y="1200"/>
                    <a:pt x="0" y="1107"/>
                    <a:pt x="4" y="1012"/>
                  </a:cubicBezTo>
                  <a:cubicBezTo>
                    <a:pt x="7" y="949"/>
                    <a:pt x="14" y="886"/>
                    <a:pt x="24" y="824"/>
                  </a:cubicBezTo>
                  <a:cubicBezTo>
                    <a:pt x="33" y="775"/>
                    <a:pt x="49" y="728"/>
                    <a:pt x="63" y="680"/>
                  </a:cubicBezTo>
                  <a:cubicBezTo>
                    <a:pt x="67" y="668"/>
                    <a:pt x="78" y="659"/>
                    <a:pt x="81" y="647"/>
                  </a:cubicBezTo>
                  <a:cubicBezTo>
                    <a:pt x="103" y="575"/>
                    <a:pt x="138" y="509"/>
                    <a:pt x="179" y="447"/>
                  </a:cubicBezTo>
                  <a:cubicBezTo>
                    <a:pt x="225" y="378"/>
                    <a:pt x="277" y="314"/>
                    <a:pt x="341" y="262"/>
                  </a:cubicBezTo>
                  <a:cubicBezTo>
                    <a:pt x="389" y="222"/>
                    <a:pt x="439" y="184"/>
                    <a:pt x="492" y="152"/>
                  </a:cubicBezTo>
                  <a:cubicBezTo>
                    <a:pt x="538" y="123"/>
                    <a:pt x="589" y="101"/>
                    <a:pt x="640" y="80"/>
                  </a:cubicBezTo>
                  <a:cubicBezTo>
                    <a:pt x="720" y="48"/>
                    <a:pt x="803" y="29"/>
                    <a:pt x="888" y="17"/>
                  </a:cubicBezTo>
                  <a:cubicBezTo>
                    <a:pt x="998" y="0"/>
                    <a:pt x="1109" y="4"/>
                    <a:pt x="1219" y="12"/>
                  </a:cubicBezTo>
                  <a:cubicBezTo>
                    <a:pt x="1290" y="17"/>
                    <a:pt x="1361" y="32"/>
                    <a:pt x="1430" y="51"/>
                  </a:cubicBezTo>
                  <a:cubicBezTo>
                    <a:pt x="1537" y="80"/>
                    <a:pt x="1637" y="125"/>
                    <a:pt x="1728" y="189"/>
                  </a:cubicBezTo>
                  <a:cubicBezTo>
                    <a:pt x="1814" y="249"/>
                    <a:pt x="1886" y="322"/>
                    <a:pt x="1945" y="408"/>
                  </a:cubicBezTo>
                  <a:cubicBezTo>
                    <a:pt x="1991" y="475"/>
                    <a:pt x="2028" y="548"/>
                    <a:pt x="2056" y="625"/>
                  </a:cubicBezTo>
                  <a:cubicBezTo>
                    <a:pt x="2088" y="715"/>
                    <a:pt x="2105" y="807"/>
                    <a:pt x="2117" y="901"/>
                  </a:cubicBezTo>
                  <a:cubicBezTo>
                    <a:pt x="2130" y="1002"/>
                    <a:pt x="2121" y="1102"/>
                    <a:pt x="2104" y="1201"/>
                  </a:cubicBezTo>
                  <a:cubicBezTo>
                    <a:pt x="2093" y="1262"/>
                    <a:pt x="2075" y="1322"/>
                    <a:pt x="2053" y="1379"/>
                  </a:cubicBezTo>
                  <a:cubicBezTo>
                    <a:pt x="2021" y="1459"/>
                    <a:pt x="1986" y="1539"/>
                    <a:pt x="1946" y="1616"/>
                  </a:cubicBezTo>
                  <a:cubicBezTo>
                    <a:pt x="1907" y="1691"/>
                    <a:pt x="1860" y="1762"/>
                    <a:pt x="1818" y="1835"/>
                  </a:cubicBezTo>
                  <a:cubicBezTo>
                    <a:pt x="1779" y="1903"/>
                    <a:pt x="1738" y="1969"/>
                    <a:pt x="1702" y="2039"/>
                  </a:cubicBezTo>
                  <a:cubicBezTo>
                    <a:pt x="1675" y="2091"/>
                    <a:pt x="1653" y="2146"/>
                    <a:pt x="1633" y="2201"/>
                  </a:cubicBezTo>
                  <a:cubicBezTo>
                    <a:pt x="1613" y="2258"/>
                    <a:pt x="1595" y="2317"/>
                    <a:pt x="1582" y="2376"/>
                  </a:cubicBezTo>
                  <a:cubicBezTo>
                    <a:pt x="1572" y="2424"/>
                    <a:pt x="1567" y="2473"/>
                    <a:pt x="1567" y="2521"/>
                  </a:cubicBezTo>
                  <a:cubicBezTo>
                    <a:pt x="1566" y="2739"/>
                    <a:pt x="1565" y="2957"/>
                    <a:pt x="1567" y="3175"/>
                  </a:cubicBezTo>
                  <a:cubicBezTo>
                    <a:pt x="1568" y="3220"/>
                    <a:pt x="1552" y="3256"/>
                    <a:pt x="1529" y="3292"/>
                  </a:cubicBezTo>
                  <a:cubicBezTo>
                    <a:pt x="1498" y="3341"/>
                    <a:pt x="1467" y="3392"/>
                    <a:pt x="1436" y="3442"/>
                  </a:cubicBezTo>
                  <a:cubicBezTo>
                    <a:pt x="1407" y="3490"/>
                    <a:pt x="1377" y="3537"/>
                    <a:pt x="1347" y="3585"/>
                  </a:cubicBezTo>
                  <a:cubicBezTo>
                    <a:pt x="1291" y="3676"/>
                    <a:pt x="1235" y="3768"/>
                    <a:pt x="1179" y="3859"/>
                  </a:cubicBezTo>
                  <a:cubicBezTo>
                    <a:pt x="1146" y="3911"/>
                    <a:pt x="1113" y="3963"/>
                    <a:pt x="1081" y="4015"/>
                  </a:cubicBezTo>
                  <a:cubicBezTo>
                    <a:pt x="1057" y="4054"/>
                    <a:pt x="1003" y="4055"/>
                    <a:pt x="979" y="4016"/>
                  </a:cubicBezTo>
                  <a:cubicBezTo>
                    <a:pt x="927" y="3930"/>
                    <a:pt x="876" y="3844"/>
                    <a:pt x="823" y="3758"/>
                  </a:cubicBezTo>
                  <a:cubicBezTo>
                    <a:pt x="781" y="3687"/>
                    <a:pt x="737" y="3617"/>
                    <a:pt x="694" y="3546"/>
                  </a:cubicBezTo>
                  <a:cubicBezTo>
                    <a:pt x="658" y="3486"/>
                    <a:pt x="623" y="3425"/>
                    <a:pt x="586" y="3365"/>
                  </a:cubicBezTo>
                  <a:cubicBezTo>
                    <a:pt x="564" y="3328"/>
                    <a:pt x="539" y="3292"/>
                    <a:pt x="519" y="3253"/>
                  </a:cubicBezTo>
                  <a:cubicBezTo>
                    <a:pt x="510" y="3237"/>
                    <a:pt x="506" y="3217"/>
                    <a:pt x="505" y="3198"/>
                  </a:cubicBezTo>
                  <a:cubicBezTo>
                    <a:pt x="504" y="3082"/>
                    <a:pt x="505" y="2966"/>
                    <a:pt x="505" y="2850"/>
                  </a:cubicBezTo>
                  <a:cubicBezTo>
                    <a:pt x="505" y="2850"/>
                    <a:pt x="504" y="2850"/>
                    <a:pt x="504" y="2850"/>
                  </a:cubicBezTo>
                  <a:close/>
                  <a:moveTo>
                    <a:pt x="1035" y="2418"/>
                  </a:moveTo>
                  <a:cubicBezTo>
                    <a:pt x="1156" y="2418"/>
                    <a:pt x="1278" y="2418"/>
                    <a:pt x="1399" y="2418"/>
                  </a:cubicBezTo>
                  <a:cubicBezTo>
                    <a:pt x="1432" y="2418"/>
                    <a:pt x="1433" y="2417"/>
                    <a:pt x="1434" y="2385"/>
                  </a:cubicBezTo>
                  <a:cubicBezTo>
                    <a:pt x="1435" y="2305"/>
                    <a:pt x="1453" y="2228"/>
                    <a:pt x="1482" y="2155"/>
                  </a:cubicBezTo>
                  <a:cubicBezTo>
                    <a:pt x="1507" y="2091"/>
                    <a:pt x="1537" y="2028"/>
                    <a:pt x="1571" y="1968"/>
                  </a:cubicBezTo>
                  <a:cubicBezTo>
                    <a:pt x="1624" y="1871"/>
                    <a:pt x="1682" y="1778"/>
                    <a:pt x="1737" y="1682"/>
                  </a:cubicBezTo>
                  <a:cubicBezTo>
                    <a:pt x="1773" y="1619"/>
                    <a:pt x="1811" y="1557"/>
                    <a:pt x="1843" y="1492"/>
                  </a:cubicBezTo>
                  <a:cubicBezTo>
                    <a:pt x="1870" y="1439"/>
                    <a:pt x="1892" y="1383"/>
                    <a:pt x="1915" y="1328"/>
                  </a:cubicBezTo>
                  <a:cubicBezTo>
                    <a:pt x="1943" y="1261"/>
                    <a:pt x="1961" y="1190"/>
                    <a:pt x="1969" y="1118"/>
                  </a:cubicBezTo>
                  <a:cubicBezTo>
                    <a:pt x="1984" y="962"/>
                    <a:pt x="1972" y="809"/>
                    <a:pt x="1914" y="661"/>
                  </a:cubicBezTo>
                  <a:cubicBezTo>
                    <a:pt x="1883" y="582"/>
                    <a:pt x="1842" y="509"/>
                    <a:pt x="1788" y="444"/>
                  </a:cubicBezTo>
                  <a:cubicBezTo>
                    <a:pt x="1725" y="367"/>
                    <a:pt x="1648" y="306"/>
                    <a:pt x="1559" y="260"/>
                  </a:cubicBezTo>
                  <a:cubicBezTo>
                    <a:pt x="1478" y="217"/>
                    <a:pt x="1392" y="189"/>
                    <a:pt x="1302" y="172"/>
                  </a:cubicBezTo>
                  <a:cubicBezTo>
                    <a:pt x="1215" y="156"/>
                    <a:pt x="1127" y="150"/>
                    <a:pt x="1038" y="151"/>
                  </a:cubicBezTo>
                  <a:cubicBezTo>
                    <a:pt x="928" y="154"/>
                    <a:pt x="821" y="171"/>
                    <a:pt x="719" y="208"/>
                  </a:cubicBezTo>
                  <a:cubicBezTo>
                    <a:pt x="633" y="239"/>
                    <a:pt x="554" y="282"/>
                    <a:pt x="482" y="339"/>
                  </a:cubicBezTo>
                  <a:cubicBezTo>
                    <a:pt x="379" y="418"/>
                    <a:pt x="301" y="517"/>
                    <a:pt x="244" y="633"/>
                  </a:cubicBezTo>
                  <a:cubicBezTo>
                    <a:pt x="213" y="696"/>
                    <a:pt x="191" y="762"/>
                    <a:pt x="175" y="831"/>
                  </a:cubicBezTo>
                  <a:cubicBezTo>
                    <a:pt x="158" y="898"/>
                    <a:pt x="152" y="966"/>
                    <a:pt x="152" y="1033"/>
                  </a:cubicBezTo>
                  <a:cubicBezTo>
                    <a:pt x="152" y="1130"/>
                    <a:pt x="163" y="1226"/>
                    <a:pt x="195" y="1318"/>
                  </a:cubicBezTo>
                  <a:cubicBezTo>
                    <a:pt x="212" y="1367"/>
                    <a:pt x="225" y="1419"/>
                    <a:pt x="247" y="1466"/>
                  </a:cubicBezTo>
                  <a:cubicBezTo>
                    <a:pt x="281" y="1545"/>
                    <a:pt x="320" y="1622"/>
                    <a:pt x="359" y="1698"/>
                  </a:cubicBezTo>
                  <a:cubicBezTo>
                    <a:pt x="398" y="1772"/>
                    <a:pt x="440" y="1844"/>
                    <a:pt x="480" y="1917"/>
                  </a:cubicBezTo>
                  <a:cubicBezTo>
                    <a:pt x="525" y="1998"/>
                    <a:pt x="564" y="2082"/>
                    <a:pt x="594" y="2171"/>
                  </a:cubicBezTo>
                  <a:cubicBezTo>
                    <a:pt x="619" y="2242"/>
                    <a:pt x="634" y="2314"/>
                    <a:pt x="638" y="2389"/>
                  </a:cubicBezTo>
                  <a:cubicBezTo>
                    <a:pt x="639" y="2415"/>
                    <a:pt x="642" y="2418"/>
                    <a:pt x="669" y="2418"/>
                  </a:cubicBezTo>
                  <a:cubicBezTo>
                    <a:pt x="791" y="2418"/>
                    <a:pt x="913" y="2418"/>
                    <a:pt x="1035" y="2418"/>
                  </a:cubicBezTo>
                  <a:close/>
                  <a:moveTo>
                    <a:pt x="1036" y="3269"/>
                  </a:moveTo>
                  <a:cubicBezTo>
                    <a:pt x="1036" y="3269"/>
                    <a:pt x="1036" y="3269"/>
                    <a:pt x="1036" y="3269"/>
                  </a:cubicBezTo>
                  <a:cubicBezTo>
                    <a:pt x="921" y="3269"/>
                    <a:pt x="805" y="3269"/>
                    <a:pt x="690" y="3270"/>
                  </a:cubicBezTo>
                  <a:cubicBezTo>
                    <a:pt x="684" y="3270"/>
                    <a:pt x="677" y="3274"/>
                    <a:pt x="671" y="3276"/>
                  </a:cubicBezTo>
                  <a:cubicBezTo>
                    <a:pt x="673" y="3282"/>
                    <a:pt x="674" y="3288"/>
                    <a:pt x="677" y="3294"/>
                  </a:cubicBezTo>
                  <a:cubicBezTo>
                    <a:pt x="689" y="3314"/>
                    <a:pt x="702" y="3335"/>
                    <a:pt x="714" y="3355"/>
                  </a:cubicBezTo>
                  <a:cubicBezTo>
                    <a:pt x="765" y="3441"/>
                    <a:pt x="817" y="3526"/>
                    <a:pt x="869" y="3612"/>
                  </a:cubicBezTo>
                  <a:cubicBezTo>
                    <a:pt x="876" y="3624"/>
                    <a:pt x="885" y="3629"/>
                    <a:pt x="900" y="3629"/>
                  </a:cubicBezTo>
                  <a:cubicBezTo>
                    <a:pt x="988" y="3629"/>
                    <a:pt x="1076" y="3629"/>
                    <a:pt x="1164" y="3629"/>
                  </a:cubicBezTo>
                  <a:cubicBezTo>
                    <a:pt x="1178" y="3629"/>
                    <a:pt x="1187" y="3625"/>
                    <a:pt x="1195" y="3612"/>
                  </a:cubicBezTo>
                  <a:cubicBezTo>
                    <a:pt x="1223" y="3567"/>
                    <a:pt x="1251" y="3521"/>
                    <a:pt x="1280" y="3476"/>
                  </a:cubicBezTo>
                  <a:cubicBezTo>
                    <a:pt x="1317" y="3416"/>
                    <a:pt x="1354" y="3357"/>
                    <a:pt x="1390" y="3297"/>
                  </a:cubicBezTo>
                  <a:cubicBezTo>
                    <a:pt x="1394" y="3290"/>
                    <a:pt x="1396" y="3282"/>
                    <a:pt x="1398" y="3274"/>
                  </a:cubicBezTo>
                  <a:cubicBezTo>
                    <a:pt x="1391" y="3272"/>
                    <a:pt x="1383" y="3269"/>
                    <a:pt x="1376" y="3269"/>
                  </a:cubicBezTo>
                  <a:cubicBezTo>
                    <a:pt x="1263" y="3269"/>
                    <a:pt x="1149" y="3269"/>
                    <a:pt x="1036" y="3269"/>
                  </a:cubicBezTo>
                  <a:close/>
                  <a:moveTo>
                    <a:pt x="1433" y="2860"/>
                  </a:moveTo>
                  <a:cubicBezTo>
                    <a:pt x="1433" y="2771"/>
                    <a:pt x="1433" y="2682"/>
                    <a:pt x="1434" y="2592"/>
                  </a:cubicBezTo>
                  <a:cubicBezTo>
                    <a:pt x="1434" y="2573"/>
                    <a:pt x="1429" y="2565"/>
                    <a:pt x="1408" y="2565"/>
                  </a:cubicBezTo>
                  <a:cubicBezTo>
                    <a:pt x="1362" y="2567"/>
                    <a:pt x="1316" y="2566"/>
                    <a:pt x="1270" y="2566"/>
                  </a:cubicBezTo>
                  <a:cubicBezTo>
                    <a:pt x="1252" y="2565"/>
                    <a:pt x="1245" y="2571"/>
                    <a:pt x="1245" y="2589"/>
                  </a:cubicBezTo>
                  <a:cubicBezTo>
                    <a:pt x="1245" y="2770"/>
                    <a:pt x="1245" y="2950"/>
                    <a:pt x="1245" y="3131"/>
                  </a:cubicBezTo>
                  <a:cubicBezTo>
                    <a:pt x="1245" y="3149"/>
                    <a:pt x="1252" y="3157"/>
                    <a:pt x="1271" y="3157"/>
                  </a:cubicBezTo>
                  <a:cubicBezTo>
                    <a:pt x="1315" y="3156"/>
                    <a:pt x="1359" y="3157"/>
                    <a:pt x="1403" y="3157"/>
                  </a:cubicBezTo>
                  <a:cubicBezTo>
                    <a:pt x="1431" y="3157"/>
                    <a:pt x="1433" y="3154"/>
                    <a:pt x="1433" y="3126"/>
                  </a:cubicBezTo>
                  <a:cubicBezTo>
                    <a:pt x="1434" y="3037"/>
                    <a:pt x="1433" y="2949"/>
                    <a:pt x="1433" y="2860"/>
                  </a:cubicBezTo>
                  <a:close/>
                  <a:moveTo>
                    <a:pt x="810" y="2861"/>
                  </a:moveTo>
                  <a:cubicBezTo>
                    <a:pt x="810" y="2770"/>
                    <a:pt x="810" y="2680"/>
                    <a:pt x="810" y="2589"/>
                  </a:cubicBezTo>
                  <a:cubicBezTo>
                    <a:pt x="810" y="2572"/>
                    <a:pt x="806" y="2565"/>
                    <a:pt x="788" y="2566"/>
                  </a:cubicBezTo>
                  <a:cubicBezTo>
                    <a:pt x="746" y="2567"/>
                    <a:pt x="704" y="2566"/>
                    <a:pt x="662" y="2566"/>
                  </a:cubicBezTo>
                  <a:cubicBezTo>
                    <a:pt x="645" y="2565"/>
                    <a:pt x="638" y="2571"/>
                    <a:pt x="638" y="2589"/>
                  </a:cubicBezTo>
                  <a:cubicBezTo>
                    <a:pt x="638" y="2770"/>
                    <a:pt x="638" y="2951"/>
                    <a:pt x="638" y="3133"/>
                  </a:cubicBezTo>
                  <a:cubicBezTo>
                    <a:pt x="638" y="3151"/>
                    <a:pt x="646" y="3157"/>
                    <a:pt x="663" y="3157"/>
                  </a:cubicBezTo>
                  <a:cubicBezTo>
                    <a:pt x="701" y="3156"/>
                    <a:pt x="739" y="3157"/>
                    <a:pt x="777" y="3157"/>
                  </a:cubicBezTo>
                  <a:cubicBezTo>
                    <a:pt x="810" y="3157"/>
                    <a:pt x="810" y="3157"/>
                    <a:pt x="810" y="3125"/>
                  </a:cubicBezTo>
                  <a:cubicBezTo>
                    <a:pt x="810" y="3037"/>
                    <a:pt x="810" y="2949"/>
                    <a:pt x="810" y="2861"/>
                  </a:cubicBezTo>
                  <a:close/>
                  <a:moveTo>
                    <a:pt x="945" y="2861"/>
                  </a:moveTo>
                  <a:cubicBezTo>
                    <a:pt x="945" y="2951"/>
                    <a:pt x="945" y="3041"/>
                    <a:pt x="946" y="3131"/>
                  </a:cubicBezTo>
                  <a:cubicBezTo>
                    <a:pt x="946" y="3155"/>
                    <a:pt x="947" y="3156"/>
                    <a:pt x="972" y="3157"/>
                  </a:cubicBezTo>
                  <a:cubicBezTo>
                    <a:pt x="1008" y="3157"/>
                    <a:pt x="1044" y="3157"/>
                    <a:pt x="1080" y="3157"/>
                  </a:cubicBezTo>
                  <a:cubicBezTo>
                    <a:pt x="1107" y="3157"/>
                    <a:pt x="1110" y="3154"/>
                    <a:pt x="1110" y="3126"/>
                  </a:cubicBezTo>
                  <a:cubicBezTo>
                    <a:pt x="1111" y="3063"/>
                    <a:pt x="1111" y="3000"/>
                    <a:pt x="1111" y="2938"/>
                  </a:cubicBezTo>
                  <a:cubicBezTo>
                    <a:pt x="1111" y="2824"/>
                    <a:pt x="1111" y="2710"/>
                    <a:pt x="1111" y="2596"/>
                  </a:cubicBezTo>
                  <a:cubicBezTo>
                    <a:pt x="1110" y="2567"/>
                    <a:pt x="1109" y="2566"/>
                    <a:pt x="1080" y="2566"/>
                  </a:cubicBezTo>
                  <a:cubicBezTo>
                    <a:pt x="1043" y="2566"/>
                    <a:pt x="1007" y="2567"/>
                    <a:pt x="970" y="2565"/>
                  </a:cubicBezTo>
                  <a:cubicBezTo>
                    <a:pt x="950" y="2565"/>
                    <a:pt x="945" y="2572"/>
                    <a:pt x="945" y="2591"/>
                  </a:cubicBezTo>
                  <a:cubicBezTo>
                    <a:pt x="946" y="2681"/>
                    <a:pt x="945" y="2771"/>
                    <a:pt x="945" y="2861"/>
                  </a:cubicBezTo>
                  <a:close/>
                  <a:moveTo>
                    <a:pt x="1031" y="3741"/>
                  </a:moveTo>
                  <a:cubicBezTo>
                    <a:pt x="1011" y="3741"/>
                    <a:pt x="990" y="3741"/>
                    <a:pt x="970" y="3741"/>
                  </a:cubicBezTo>
                  <a:cubicBezTo>
                    <a:pt x="960" y="3742"/>
                    <a:pt x="950" y="3745"/>
                    <a:pt x="956" y="3757"/>
                  </a:cubicBezTo>
                  <a:cubicBezTo>
                    <a:pt x="977" y="3792"/>
                    <a:pt x="999" y="3827"/>
                    <a:pt x="1020" y="3861"/>
                  </a:cubicBezTo>
                  <a:cubicBezTo>
                    <a:pt x="1028" y="3873"/>
                    <a:pt x="1036" y="3870"/>
                    <a:pt x="1042" y="3860"/>
                  </a:cubicBezTo>
                  <a:cubicBezTo>
                    <a:pt x="1062" y="3829"/>
                    <a:pt x="1082" y="3797"/>
                    <a:pt x="1101" y="3764"/>
                  </a:cubicBezTo>
                  <a:cubicBezTo>
                    <a:pt x="1110" y="3750"/>
                    <a:pt x="1106" y="3742"/>
                    <a:pt x="1089" y="3741"/>
                  </a:cubicBezTo>
                  <a:cubicBezTo>
                    <a:pt x="1070" y="3741"/>
                    <a:pt x="1051" y="3741"/>
                    <a:pt x="1031" y="37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82F39"/>
                </a:solidFill>
                <a:latin typeface="Calibri"/>
                <a:ea typeface="Calibri"/>
                <a:cs typeface="Calibri"/>
                <a:sym typeface="Calibri"/>
              </a:endParaRPr>
            </a:p>
          </p:txBody>
        </p:sp>
        <p:sp>
          <p:nvSpPr>
            <p:cNvPr id="122" name="Google Shape;122;p10"/>
            <p:cNvSpPr/>
            <p:nvPr/>
          </p:nvSpPr>
          <p:spPr>
            <a:xfrm>
              <a:off x="4656973" y="3858847"/>
              <a:ext cx="519218" cy="458782"/>
            </a:xfrm>
            <a:custGeom>
              <a:avLst/>
              <a:gdLst/>
              <a:ahLst/>
              <a:cxnLst/>
              <a:rect l="l" t="t" r="r" b="b"/>
              <a:pathLst>
                <a:path w="613" h="525" extrusionOk="0">
                  <a:moveTo>
                    <a:pt x="529" y="5"/>
                  </a:moveTo>
                  <a:cubicBezTo>
                    <a:pt x="565" y="2"/>
                    <a:pt x="593" y="29"/>
                    <a:pt x="604" y="62"/>
                  </a:cubicBezTo>
                  <a:cubicBezTo>
                    <a:pt x="613" y="88"/>
                    <a:pt x="598" y="125"/>
                    <a:pt x="574" y="144"/>
                  </a:cubicBezTo>
                  <a:cubicBezTo>
                    <a:pt x="513" y="193"/>
                    <a:pt x="453" y="243"/>
                    <a:pt x="393" y="293"/>
                  </a:cubicBezTo>
                  <a:cubicBezTo>
                    <a:pt x="349" y="329"/>
                    <a:pt x="305" y="364"/>
                    <a:pt x="261" y="400"/>
                  </a:cubicBezTo>
                  <a:cubicBezTo>
                    <a:pt x="225" y="430"/>
                    <a:pt x="188" y="460"/>
                    <a:pt x="153" y="491"/>
                  </a:cubicBezTo>
                  <a:cubicBezTo>
                    <a:pt x="118" y="521"/>
                    <a:pt x="76" y="525"/>
                    <a:pt x="47" y="506"/>
                  </a:cubicBezTo>
                  <a:cubicBezTo>
                    <a:pt x="3" y="477"/>
                    <a:pt x="0" y="413"/>
                    <a:pt x="41" y="380"/>
                  </a:cubicBezTo>
                  <a:cubicBezTo>
                    <a:pt x="116" y="319"/>
                    <a:pt x="191" y="258"/>
                    <a:pt x="266" y="197"/>
                  </a:cubicBezTo>
                  <a:cubicBezTo>
                    <a:pt x="335" y="140"/>
                    <a:pt x="402" y="83"/>
                    <a:pt x="471" y="28"/>
                  </a:cubicBezTo>
                  <a:cubicBezTo>
                    <a:pt x="487" y="15"/>
                    <a:pt x="508" y="9"/>
                    <a:pt x="526" y="0"/>
                  </a:cubicBezTo>
                  <a:cubicBezTo>
                    <a:pt x="527" y="2"/>
                    <a:pt x="528" y="3"/>
                    <a:pt x="529" y="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82F39"/>
                </a:solidFill>
                <a:latin typeface="Calibri"/>
                <a:ea typeface="Calibri"/>
                <a:cs typeface="Calibri"/>
                <a:sym typeface="Calibri"/>
              </a:endParaRPr>
            </a:p>
          </p:txBody>
        </p:sp>
        <p:sp>
          <p:nvSpPr>
            <p:cNvPr id="123" name="Google Shape;123;p10"/>
            <p:cNvSpPr/>
            <p:nvPr/>
          </p:nvSpPr>
          <p:spPr>
            <a:xfrm>
              <a:off x="6759416" y="1345460"/>
              <a:ext cx="391331" cy="571164"/>
            </a:xfrm>
            <a:custGeom>
              <a:avLst/>
              <a:gdLst/>
              <a:ahLst/>
              <a:cxnLst/>
              <a:rect l="l" t="t" r="r" b="b"/>
              <a:pathLst>
                <a:path w="461" h="652" extrusionOk="0">
                  <a:moveTo>
                    <a:pt x="370" y="0"/>
                  </a:moveTo>
                  <a:cubicBezTo>
                    <a:pt x="426" y="2"/>
                    <a:pt x="461" y="55"/>
                    <a:pt x="437" y="106"/>
                  </a:cubicBezTo>
                  <a:cubicBezTo>
                    <a:pt x="422" y="140"/>
                    <a:pt x="402" y="172"/>
                    <a:pt x="384" y="204"/>
                  </a:cubicBezTo>
                  <a:cubicBezTo>
                    <a:pt x="353" y="260"/>
                    <a:pt x="321" y="315"/>
                    <a:pt x="289" y="371"/>
                  </a:cubicBezTo>
                  <a:cubicBezTo>
                    <a:pt x="253" y="433"/>
                    <a:pt x="217" y="494"/>
                    <a:pt x="180" y="556"/>
                  </a:cubicBezTo>
                  <a:cubicBezTo>
                    <a:pt x="167" y="578"/>
                    <a:pt x="156" y="601"/>
                    <a:pt x="139" y="621"/>
                  </a:cubicBezTo>
                  <a:cubicBezTo>
                    <a:pt x="116" y="649"/>
                    <a:pt x="75" y="652"/>
                    <a:pt x="41" y="632"/>
                  </a:cubicBezTo>
                  <a:cubicBezTo>
                    <a:pt x="15" y="617"/>
                    <a:pt x="0" y="578"/>
                    <a:pt x="11" y="547"/>
                  </a:cubicBezTo>
                  <a:cubicBezTo>
                    <a:pt x="19" y="526"/>
                    <a:pt x="30" y="507"/>
                    <a:pt x="41" y="488"/>
                  </a:cubicBezTo>
                  <a:cubicBezTo>
                    <a:pt x="79" y="421"/>
                    <a:pt x="117" y="354"/>
                    <a:pt x="156" y="287"/>
                  </a:cubicBezTo>
                  <a:cubicBezTo>
                    <a:pt x="192" y="224"/>
                    <a:pt x="229" y="162"/>
                    <a:pt x="265" y="100"/>
                  </a:cubicBezTo>
                  <a:cubicBezTo>
                    <a:pt x="277" y="78"/>
                    <a:pt x="289" y="56"/>
                    <a:pt x="303" y="35"/>
                  </a:cubicBezTo>
                  <a:cubicBezTo>
                    <a:pt x="320" y="9"/>
                    <a:pt x="339" y="0"/>
                    <a:pt x="37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82F39"/>
                </a:solidFill>
                <a:latin typeface="Calibri"/>
                <a:ea typeface="Calibri"/>
                <a:cs typeface="Calibri"/>
                <a:sym typeface="Calibri"/>
              </a:endParaRPr>
            </a:p>
          </p:txBody>
        </p:sp>
        <p:sp>
          <p:nvSpPr>
            <p:cNvPr id="124" name="Google Shape;124;p10"/>
            <p:cNvSpPr/>
            <p:nvPr/>
          </p:nvSpPr>
          <p:spPr>
            <a:xfrm>
              <a:off x="5178747" y="1378514"/>
              <a:ext cx="370870" cy="576453"/>
            </a:xfrm>
            <a:custGeom>
              <a:avLst/>
              <a:gdLst/>
              <a:ahLst/>
              <a:cxnLst/>
              <a:rect l="l" t="t" r="r" b="b"/>
              <a:pathLst>
                <a:path w="438" h="660" extrusionOk="0">
                  <a:moveTo>
                    <a:pt x="81" y="4"/>
                  </a:moveTo>
                  <a:cubicBezTo>
                    <a:pt x="116" y="3"/>
                    <a:pt x="137" y="18"/>
                    <a:pt x="152" y="45"/>
                  </a:cubicBezTo>
                  <a:cubicBezTo>
                    <a:pt x="196" y="123"/>
                    <a:pt x="241" y="202"/>
                    <a:pt x="285" y="281"/>
                  </a:cubicBezTo>
                  <a:cubicBezTo>
                    <a:pt x="327" y="357"/>
                    <a:pt x="369" y="433"/>
                    <a:pt x="410" y="509"/>
                  </a:cubicBezTo>
                  <a:cubicBezTo>
                    <a:pt x="421" y="530"/>
                    <a:pt x="432" y="553"/>
                    <a:pt x="434" y="575"/>
                  </a:cubicBezTo>
                  <a:cubicBezTo>
                    <a:pt x="438" y="612"/>
                    <a:pt x="412" y="642"/>
                    <a:pt x="379" y="651"/>
                  </a:cubicBezTo>
                  <a:cubicBezTo>
                    <a:pt x="346" y="660"/>
                    <a:pt x="306" y="641"/>
                    <a:pt x="289" y="610"/>
                  </a:cubicBezTo>
                  <a:cubicBezTo>
                    <a:pt x="260" y="556"/>
                    <a:pt x="230" y="502"/>
                    <a:pt x="200" y="449"/>
                  </a:cubicBezTo>
                  <a:cubicBezTo>
                    <a:pt x="169" y="393"/>
                    <a:pt x="139" y="337"/>
                    <a:pt x="108" y="282"/>
                  </a:cubicBezTo>
                  <a:cubicBezTo>
                    <a:pt x="78" y="229"/>
                    <a:pt x="47" y="175"/>
                    <a:pt x="17" y="122"/>
                  </a:cubicBezTo>
                  <a:cubicBezTo>
                    <a:pt x="2" y="95"/>
                    <a:pt x="0" y="66"/>
                    <a:pt x="16" y="40"/>
                  </a:cubicBezTo>
                  <a:cubicBezTo>
                    <a:pt x="31" y="15"/>
                    <a:pt x="53" y="0"/>
                    <a:pt x="81" y="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82F39"/>
                </a:solidFill>
                <a:latin typeface="Calibri"/>
                <a:ea typeface="Calibri"/>
                <a:cs typeface="Calibri"/>
                <a:sym typeface="Calibri"/>
              </a:endParaRPr>
            </a:p>
          </p:txBody>
        </p:sp>
        <p:sp>
          <p:nvSpPr>
            <p:cNvPr id="125" name="Google Shape;125;p10"/>
            <p:cNvSpPr/>
            <p:nvPr/>
          </p:nvSpPr>
          <p:spPr>
            <a:xfrm>
              <a:off x="7114940" y="3801994"/>
              <a:ext cx="521774" cy="452171"/>
            </a:xfrm>
            <a:custGeom>
              <a:avLst/>
              <a:gdLst/>
              <a:ahLst/>
              <a:cxnLst/>
              <a:rect l="l" t="t" r="r" b="b"/>
              <a:pathLst>
                <a:path w="618" h="516" extrusionOk="0">
                  <a:moveTo>
                    <a:pt x="528" y="516"/>
                  </a:moveTo>
                  <a:cubicBezTo>
                    <a:pt x="511" y="508"/>
                    <a:pt x="493" y="504"/>
                    <a:pt x="479" y="493"/>
                  </a:cubicBezTo>
                  <a:cubicBezTo>
                    <a:pt x="397" y="430"/>
                    <a:pt x="315" y="366"/>
                    <a:pt x="233" y="302"/>
                  </a:cubicBezTo>
                  <a:cubicBezTo>
                    <a:pt x="179" y="259"/>
                    <a:pt x="125" y="216"/>
                    <a:pt x="70" y="172"/>
                  </a:cubicBezTo>
                  <a:cubicBezTo>
                    <a:pt x="55" y="160"/>
                    <a:pt x="39" y="149"/>
                    <a:pt x="27" y="136"/>
                  </a:cubicBezTo>
                  <a:cubicBezTo>
                    <a:pt x="0" y="106"/>
                    <a:pt x="1" y="60"/>
                    <a:pt x="28" y="31"/>
                  </a:cubicBezTo>
                  <a:cubicBezTo>
                    <a:pt x="54" y="4"/>
                    <a:pt x="100" y="0"/>
                    <a:pt x="131" y="24"/>
                  </a:cubicBezTo>
                  <a:cubicBezTo>
                    <a:pt x="190" y="70"/>
                    <a:pt x="249" y="117"/>
                    <a:pt x="308" y="163"/>
                  </a:cubicBezTo>
                  <a:cubicBezTo>
                    <a:pt x="378" y="217"/>
                    <a:pt x="449" y="272"/>
                    <a:pt x="519" y="327"/>
                  </a:cubicBezTo>
                  <a:cubicBezTo>
                    <a:pt x="540" y="343"/>
                    <a:pt x="560" y="361"/>
                    <a:pt x="581" y="377"/>
                  </a:cubicBezTo>
                  <a:cubicBezTo>
                    <a:pt x="613" y="403"/>
                    <a:pt x="618" y="463"/>
                    <a:pt x="580" y="495"/>
                  </a:cubicBezTo>
                  <a:cubicBezTo>
                    <a:pt x="566" y="506"/>
                    <a:pt x="547" y="509"/>
                    <a:pt x="528" y="51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82F39"/>
                </a:solidFill>
                <a:latin typeface="Calibri"/>
                <a:ea typeface="Calibri"/>
                <a:cs typeface="Calibri"/>
                <a:sym typeface="Calibri"/>
              </a:endParaRPr>
            </a:p>
          </p:txBody>
        </p:sp>
        <p:sp>
          <p:nvSpPr>
            <p:cNvPr id="126" name="Google Shape;126;p10"/>
            <p:cNvSpPr/>
            <p:nvPr/>
          </p:nvSpPr>
          <p:spPr>
            <a:xfrm>
              <a:off x="7398845" y="2630579"/>
              <a:ext cx="608736" cy="239308"/>
            </a:xfrm>
            <a:custGeom>
              <a:avLst/>
              <a:gdLst/>
              <a:ahLst/>
              <a:cxnLst/>
              <a:rect l="l" t="t" r="r" b="b"/>
              <a:pathLst>
                <a:path w="718" h="273" extrusionOk="0">
                  <a:moveTo>
                    <a:pt x="717" y="86"/>
                  </a:moveTo>
                  <a:cubicBezTo>
                    <a:pt x="716" y="117"/>
                    <a:pt x="696" y="147"/>
                    <a:pt x="666" y="155"/>
                  </a:cubicBezTo>
                  <a:cubicBezTo>
                    <a:pt x="637" y="164"/>
                    <a:pt x="606" y="169"/>
                    <a:pt x="576" y="175"/>
                  </a:cubicBezTo>
                  <a:cubicBezTo>
                    <a:pt x="498" y="191"/>
                    <a:pt x="420" y="207"/>
                    <a:pt x="342" y="222"/>
                  </a:cubicBezTo>
                  <a:cubicBezTo>
                    <a:pt x="286" y="233"/>
                    <a:pt x="230" y="243"/>
                    <a:pt x="174" y="253"/>
                  </a:cubicBezTo>
                  <a:cubicBezTo>
                    <a:pt x="147" y="258"/>
                    <a:pt x="120" y="264"/>
                    <a:pt x="93" y="268"/>
                  </a:cubicBezTo>
                  <a:cubicBezTo>
                    <a:pt x="62" y="273"/>
                    <a:pt x="35" y="263"/>
                    <a:pt x="17" y="236"/>
                  </a:cubicBezTo>
                  <a:cubicBezTo>
                    <a:pt x="0" y="210"/>
                    <a:pt x="1" y="180"/>
                    <a:pt x="14" y="154"/>
                  </a:cubicBezTo>
                  <a:cubicBezTo>
                    <a:pt x="23" y="137"/>
                    <a:pt x="39" y="124"/>
                    <a:pt x="60" y="120"/>
                  </a:cubicBezTo>
                  <a:cubicBezTo>
                    <a:pt x="125" y="107"/>
                    <a:pt x="191" y="94"/>
                    <a:pt x="256" y="81"/>
                  </a:cubicBezTo>
                  <a:cubicBezTo>
                    <a:pt x="333" y="65"/>
                    <a:pt x="410" y="49"/>
                    <a:pt x="488" y="33"/>
                  </a:cubicBezTo>
                  <a:cubicBezTo>
                    <a:pt x="534" y="24"/>
                    <a:pt x="581" y="16"/>
                    <a:pt x="627" y="9"/>
                  </a:cubicBezTo>
                  <a:cubicBezTo>
                    <a:pt x="686" y="0"/>
                    <a:pt x="718" y="49"/>
                    <a:pt x="717" y="8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82F39"/>
                </a:solidFill>
                <a:latin typeface="Calibri"/>
                <a:ea typeface="Calibri"/>
                <a:cs typeface="Calibri"/>
                <a:sym typeface="Calibri"/>
              </a:endParaRPr>
            </a:p>
          </p:txBody>
        </p:sp>
        <p:sp>
          <p:nvSpPr>
            <p:cNvPr id="127" name="Google Shape;127;p10"/>
            <p:cNvSpPr/>
            <p:nvPr/>
          </p:nvSpPr>
          <p:spPr>
            <a:xfrm>
              <a:off x="4301450" y="2692720"/>
              <a:ext cx="618968" cy="211542"/>
            </a:xfrm>
            <a:custGeom>
              <a:avLst/>
              <a:gdLst/>
              <a:ahLst/>
              <a:cxnLst/>
              <a:rect l="l" t="t" r="r" b="b"/>
              <a:pathLst>
                <a:path w="728" h="242" extrusionOk="0">
                  <a:moveTo>
                    <a:pt x="632" y="242"/>
                  </a:moveTo>
                  <a:cubicBezTo>
                    <a:pt x="605" y="238"/>
                    <a:pt x="568" y="232"/>
                    <a:pt x="531" y="226"/>
                  </a:cubicBezTo>
                  <a:cubicBezTo>
                    <a:pt x="509" y="223"/>
                    <a:pt x="487" y="218"/>
                    <a:pt x="466" y="215"/>
                  </a:cubicBezTo>
                  <a:cubicBezTo>
                    <a:pt x="410" y="207"/>
                    <a:pt x="354" y="200"/>
                    <a:pt x="298" y="192"/>
                  </a:cubicBezTo>
                  <a:cubicBezTo>
                    <a:pt x="220" y="180"/>
                    <a:pt x="142" y="167"/>
                    <a:pt x="64" y="154"/>
                  </a:cubicBezTo>
                  <a:cubicBezTo>
                    <a:pt x="37" y="149"/>
                    <a:pt x="9" y="118"/>
                    <a:pt x="4" y="88"/>
                  </a:cubicBezTo>
                  <a:cubicBezTo>
                    <a:pt x="0" y="59"/>
                    <a:pt x="18" y="22"/>
                    <a:pt x="46" y="11"/>
                  </a:cubicBezTo>
                  <a:cubicBezTo>
                    <a:pt x="62" y="4"/>
                    <a:pt x="81" y="0"/>
                    <a:pt x="98" y="2"/>
                  </a:cubicBezTo>
                  <a:cubicBezTo>
                    <a:pt x="181" y="14"/>
                    <a:pt x="263" y="27"/>
                    <a:pt x="346" y="40"/>
                  </a:cubicBezTo>
                  <a:cubicBezTo>
                    <a:pt x="415" y="51"/>
                    <a:pt x="484" y="63"/>
                    <a:pt x="553" y="74"/>
                  </a:cubicBezTo>
                  <a:cubicBezTo>
                    <a:pt x="586" y="80"/>
                    <a:pt x="620" y="85"/>
                    <a:pt x="654" y="89"/>
                  </a:cubicBezTo>
                  <a:cubicBezTo>
                    <a:pt x="707" y="97"/>
                    <a:pt x="728" y="145"/>
                    <a:pt x="716" y="190"/>
                  </a:cubicBezTo>
                  <a:cubicBezTo>
                    <a:pt x="707" y="222"/>
                    <a:pt x="679" y="242"/>
                    <a:pt x="632" y="24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82F39"/>
                </a:solidFill>
                <a:latin typeface="Calibri"/>
                <a:ea typeface="Calibri"/>
                <a:cs typeface="Calibri"/>
                <a:sym typeface="Calibri"/>
              </a:endParaRPr>
            </a:p>
          </p:txBody>
        </p:sp>
        <p:sp>
          <p:nvSpPr>
            <p:cNvPr id="128" name="Google Shape;128;p10"/>
            <p:cNvSpPr/>
            <p:nvPr/>
          </p:nvSpPr>
          <p:spPr>
            <a:xfrm>
              <a:off x="5613559" y="2597526"/>
              <a:ext cx="363196" cy="879223"/>
            </a:xfrm>
            <a:custGeom>
              <a:avLst/>
              <a:gdLst/>
              <a:ahLst/>
              <a:cxnLst/>
              <a:rect l="l" t="t" r="r" b="b"/>
              <a:pathLst>
                <a:path w="431" h="1005" extrusionOk="0">
                  <a:moveTo>
                    <a:pt x="0" y="579"/>
                  </a:moveTo>
                  <a:cubicBezTo>
                    <a:pt x="1" y="484"/>
                    <a:pt x="16" y="408"/>
                    <a:pt x="45" y="334"/>
                  </a:cubicBezTo>
                  <a:cubicBezTo>
                    <a:pt x="82" y="241"/>
                    <a:pt x="136" y="160"/>
                    <a:pt x="210" y="93"/>
                  </a:cubicBezTo>
                  <a:cubicBezTo>
                    <a:pt x="247" y="58"/>
                    <a:pt x="290" y="31"/>
                    <a:pt x="338" y="13"/>
                  </a:cubicBezTo>
                  <a:cubicBezTo>
                    <a:pt x="373" y="0"/>
                    <a:pt x="402" y="14"/>
                    <a:pt x="420" y="52"/>
                  </a:cubicBezTo>
                  <a:cubicBezTo>
                    <a:pt x="431" y="76"/>
                    <a:pt x="417" y="114"/>
                    <a:pt x="385" y="128"/>
                  </a:cubicBezTo>
                  <a:cubicBezTo>
                    <a:pt x="328" y="152"/>
                    <a:pt x="284" y="190"/>
                    <a:pt x="244" y="238"/>
                  </a:cubicBezTo>
                  <a:cubicBezTo>
                    <a:pt x="204" y="287"/>
                    <a:pt x="174" y="340"/>
                    <a:pt x="153" y="399"/>
                  </a:cubicBezTo>
                  <a:cubicBezTo>
                    <a:pt x="118" y="493"/>
                    <a:pt x="114" y="589"/>
                    <a:pt x="139" y="686"/>
                  </a:cubicBezTo>
                  <a:cubicBezTo>
                    <a:pt x="159" y="766"/>
                    <a:pt x="202" y="835"/>
                    <a:pt x="259" y="895"/>
                  </a:cubicBezTo>
                  <a:cubicBezTo>
                    <a:pt x="279" y="916"/>
                    <a:pt x="279" y="959"/>
                    <a:pt x="258" y="979"/>
                  </a:cubicBezTo>
                  <a:cubicBezTo>
                    <a:pt x="233" y="1004"/>
                    <a:pt x="192" y="1005"/>
                    <a:pt x="170" y="982"/>
                  </a:cubicBezTo>
                  <a:cubicBezTo>
                    <a:pt x="115" y="924"/>
                    <a:pt x="72" y="858"/>
                    <a:pt x="42" y="784"/>
                  </a:cubicBezTo>
                  <a:cubicBezTo>
                    <a:pt x="13" y="713"/>
                    <a:pt x="1" y="639"/>
                    <a:pt x="0" y="57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82F39"/>
                </a:solidFill>
                <a:latin typeface="Calibri"/>
                <a:ea typeface="Calibri"/>
                <a:cs typeface="Calibri"/>
                <a:sym typeface="Calibri"/>
              </a:endParaRPr>
            </a:p>
          </p:txBody>
        </p:sp>
      </p:grpSp>
      <p:sp>
        <p:nvSpPr>
          <p:cNvPr id="129" name="Google Shape;129;p10"/>
          <p:cNvSpPr/>
          <p:nvPr/>
        </p:nvSpPr>
        <p:spPr>
          <a:xfrm>
            <a:off x="5705689" y="1618377"/>
            <a:ext cx="5600335" cy="9525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0" name="Google Shape;130;p10"/>
          <p:cNvSpPr/>
          <p:nvPr/>
        </p:nvSpPr>
        <p:spPr>
          <a:xfrm>
            <a:off x="5705689" y="2712957"/>
            <a:ext cx="5600335" cy="95258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1" name="Google Shape;131;p10"/>
          <p:cNvSpPr/>
          <p:nvPr/>
        </p:nvSpPr>
        <p:spPr>
          <a:xfrm>
            <a:off x="5706324" y="3665539"/>
            <a:ext cx="5600335" cy="95258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2" name="Google Shape;132;p10"/>
          <p:cNvSpPr txBox="1"/>
          <p:nvPr/>
        </p:nvSpPr>
        <p:spPr>
          <a:xfrm>
            <a:off x="5813112" y="1702253"/>
            <a:ext cx="1177107"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500"/>
              <a:buFont typeface="Open Sans"/>
              <a:buNone/>
            </a:pPr>
            <a:r>
              <a:rPr lang="en-US" sz="4500" b="1" i="0" u="none" strike="noStrike" cap="none">
                <a:solidFill>
                  <a:srgbClr val="FFFFFF"/>
                </a:solidFill>
                <a:latin typeface="Open Sans"/>
                <a:ea typeface="Open Sans"/>
                <a:cs typeface="Open Sans"/>
                <a:sym typeface="Open Sans"/>
              </a:rPr>
              <a:t>01</a:t>
            </a:r>
            <a:endParaRPr sz="4500" b="1" i="0" u="none" strike="noStrike" cap="none">
              <a:solidFill>
                <a:srgbClr val="FFFFFF"/>
              </a:solidFill>
              <a:latin typeface="Arial"/>
              <a:ea typeface="Arial"/>
              <a:cs typeface="Arial"/>
              <a:sym typeface="Arial"/>
            </a:endParaRPr>
          </a:p>
        </p:txBody>
      </p:sp>
      <p:sp>
        <p:nvSpPr>
          <p:cNvPr id="133" name="Google Shape;133;p10"/>
          <p:cNvSpPr txBox="1"/>
          <p:nvPr/>
        </p:nvSpPr>
        <p:spPr>
          <a:xfrm>
            <a:off x="5813112" y="2722531"/>
            <a:ext cx="1177107"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500"/>
              <a:buFont typeface="Open Sans"/>
              <a:buNone/>
            </a:pPr>
            <a:r>
              <a:rPr lang="en-US" sz="4500" b="1" i="0" u="none" strike="noStrike" cap="none">
                <a:solidFill>
                  <a:srgbClr val="FFFFFF"/>
                </a:solidFill>
                <a:latin typeface="Open Sans"/>
                <a:ea typeface="Open Sans"/>
                <a:cs typeface="Open Sans"/>
                <a:sym typeface="Open Sans"/>
              </a:rPr>
              <a:t>02</a:t>
            </a:r>
            <a:endParaRPr sz="4500" b="1" i="0" u="none" strike="noStrike" cap="none">
              <a:solidFill>
                <a:srgbClr val="FFFFFF"/>
              </a:solidFill>
              <a:latin typeface="Arial"/>
              <a:ea typeface="Arial"/>
              <a:cs typeface="Arial"/>
              <a:sym typeface="Arial"/>
            </a:endParaRPr>
          </a:p>
        </p:txBody>
      </p:sp>
      <p:sp>
        <p:nvSpPr>
          <p:cNvPr id="134" name="Google Shape;134;p10"/>
          <p:cNvSpPr txBox="1"/>
          <p:nvPr/>
        </p:nvSpPr>
        <p:spPr>
          <a:xfrm>
            <a:off x="5813112" y="3781310"/>
            <a:ext cx="1177107"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500"/>
              <a:buFont typeface="Open Sans"/>
              <a:buNone/>
            </a:pPr>
            <a:r>
              <a:rPr lang="en-US" sz="4500" b="1" i="0" u="none" strike="noStrike" cap="none">
                <a:solidFill>
                  <a:srgbClr val="FFFFFF"/>
                </a:solidFill>
                <a:latin typeface="Open Sans"/>
                <a:ea typeface="Open Sans"/>
                <a:cs typeface="Open Sans"/>
                <a:sym typeface="Open Sans"/>
              </a:rPr>
              <a:t>03</a:t>
            </a:r>
            <a:endParaRPr sz="4500" b="1" i="0" u="none" strike="noStrike" cap="none">
              <a:solidFill>
                <a:srgbClr val="FFFFFF"/>
              </a:solidFill>
              <a:latin typeface="Arial"/>
              <a:ea typeface="Arial"/>
              <a:cs typeface="Arial"/>
              <a:sym typeface="Arial"/>
            </a:endParaRPr>
          </a:p>
        </p:txBody>
      </p:sp>
      <p:sp>
        <p:nvSpPr>
          <p:cNvPr id="135" name="Google Shape;135;p10"/>
          <p:cNvSpPr txBox="1"/>
          <p:nvPr/>
        </p:nvSpPr>
        <p:spPr>
          <a:xfrm>
            <a:off x="5813112" y="4820838"/>
            <a:ext cx="1177107"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500"/>
              <a:buFont typeface="Open Sans"/>
              <a:buNone/>
            </a:pPr>
            <a:r>
              <a:rPr lang="en-US" sz="4500" b="1" i="0" u="none" strike="noStrike" cap="none">
                <a:solidFill>
                  <a:srgbClr val="FFFFFF"/>
                </a:solidFill>
                <a:latin typeface="Open Sans"/>
                <a:ea typeface="Open Sans"/>
                <a:cs typeface="Open Sans"/>
                <a:sym typeface="Open Sans"/>
              </a:rPr>
              <a:t>04</a:t>
            </a:r>
            <a:endParaRPr sz="4500" b="1" i="0" u="none" strike="noStrike" cap="none">
              <a:solidFill>
                <a:srgbClr val="FFFFFF"/>
              </a:solidFill>
              <a:latin typeface="Arial"/>
              <a:ea typeface="Arial"/>
              <a:cs typeface="Arial"/>
              <a:sym typeface="Arial"/>
            </a:endParaRPr>
          </a:p>
        </p:txBody>
      </p:sp>
      <p:sp>
        <p:nvSpPr>
          <p:cNvPr id="136" name="Google Shape;136;p10"/>
          <p:cNvSpPr txBox="1"/>
          <p:nvPr/>
        </p:nvSpPr>
        <p:spPr>
          <a:xfrm>
            <a:off x="6849566" y="1734400"/>
            <a:ext cx="4026886"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chemeClr val="lt1"/>
                </a:solidFill>
                <a:latin typeface="Arial"/>
                <a:ea typeface="Arial"/>
                <a:cs typeface="Arial"/>
                <a:sym typeface="Arial"/>
              </a:rPr>
              <a:t>Diffrent Electronic devices with Different  types of charging pins.</a:t>
            </a:r>
            <a:endParaRPr sz="1400" b="0" i="0" u="none" strike="noStrike" cap="none">
              <a:solidFill>
                <a:srgbClr val="000000"/>
              </a:solidFill>
              <a:latin typeface="Arial"/>
              <a:ea typeface="Arial"/>
              <a:cs typeface="Arial"/>
              <a:sym typeface="Arial"/>
            </a:endParaRPr>
          </a:p>
        </p:txBody>
      </p:sp>
      <p:sp>
        <p:nvSpPr>
          <p:cNvPr id="137" name="Google Shape;137;p10"/>
          <p:cNvSpPr txBox="1"/>
          <p:nvPr/>
        </p:nvSpPr>
        <p:spPr>
          <a:xfrm>
            <a:off x="6849566" y="2806330"/>
            <a:ext cx="430191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2000"/>
              <a:buFont typeface="Arial"/>
              <a:buNone/>
            </a:pPr>
            <a:r>
              <a:rPr lang="en-US" sz="2000" b="0" i="1" u="none" strike="noStrike" cap="none">
                <a:solidFill>
                  <a:schemeClr val="lt1"/>
                </a:solidFill>
                <a:latin typeface="Arial"/>
                <a:ea typeface="Arial"/>
                <a:cs typeface="Arial"/>
                <a:sym typeface="Arial"/>
              </a:rPr>
              <a:t>Wire of charger is short and damages easily.</a:t>
            </a:r>
            <a:endParaRPr sz="1400" b="0" i="0" u="none" strike="noStrike" cap="none">
              <a:solidFill>
                <a:srgbClr val="000000"/>
              </a:solidFill>
              <a:latin typeface="Arial"/>
              <a:ea typeface="Arial"/>
              <a:cs typeface="Arial"/>
              <a:sym typeface="Arial"/>
            </a:endParaRPr>
          </a:p>
        </p:txBody>
      </p:sp>
      <p:sp>
        <p:nvSpPr>
          <p:cNvPr id="138" name="Google Shape;138;p10"/>
          <p:cNvSpPr txBox="1"/>
          <p:nvPr/>
        </p:nvSpPr>
        <p:spPr>
          <a:xfrm>
            <a:off x="6849566" y="3802697"/>
            <a:ext cx="4026886"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chemeClr val="lt1"/>
                </a:solidFill>
                <a:latin typeface="Arial"/>
                <a:ea typeface="Arial"/>
                <a:cs typeface="Arial"/>
                <a:sym typeface="Arial"/>
              </a:rPr>
              <a:t>Increased usage due to lockdown and work from home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1"/>
          <p:cNvSpPr/>
          <p:nvPr/>
        </p:nvSpPr>
        <p:spPr>
          <a:xfrm flipH="1">
            <a:off x="8368289" y="3258100"/>
            <a:ext cx="2759357" cy="3193621"/>
          </a:xfrm>
          <a:prstGeom prst="cube">
            <a:avLst>
              <a:gd name="adj" fmla="val 20319"/>
            </a:avLst>
          </a:prstGeom>
          <a:solidFill>
            <a:schemeClr val="accent5">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11"/>
          <p:cNvSpPr/>
          <p:nvPr/>
        </p:nvSpPr>
        <p:spPr>
          <a:xfrm flipH="1">
            <a:off x="6305795" y="3727773"/>
            <a:ext cx="2633896" cy="2723948"/>
          </a:xfrm>
          <a:prstGeom prst="cube">
            <a:avLst>
              <a:gd name="adj" fmla="val 20624"/>
            </a:avLst>
          </a:prstGeom>
          <a:solidFill>
            <a:schemeClr val="accent2">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11"/>
          <p:cNvSpPr/>
          <p:nvPr/>
        </p:nvSpPr>
        <p:spPr>
          <a:xfrm flipH="1">
            <a:off x="3961920" y="4272452"/>
            <a:ext cx="2816063" cy="2185441"/>
          </a:xfrm>
          <a:prstGeom prst="cube">
            <a:avLst>
              <a:gd name="adj" fmla="val 21554"/>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11"/>
          <p:cNvSpPr/>
          <p:nvPr/>
        </p:nvSpPr>
        <p:spPr>
          <a:xfrm flipH="1">
            <a:off x="1495766" y="4793555"/>
            <a:ext cx="2937797" cy="1664338"/>
          </a:xfrm>
          <a:prstGeom prst="cube">
            <a:avLst>
              <a:gd name="adj" fmla="val 25554"/>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11"/>
          <p:cNvSpPr/>
          <p:nvPr/>
        </p:nvSpPr>
        <p:spPr>
          <a:xfrm flipH="1">
            <a:off x="1495769" y="4314243"/>
            <a:ext cx="2937796" cy="823958"/>
          </a:xfrm>
          <a:prstGeom prst="cube">
            <a:avLst>
              <a:gd name="adj" fmla="val 48767"/>
            </a:avLst>
          </a:prstGeom>
          <a:solidFill>
            <a:srgbClr val="FFA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11"/>
          <p:cNvSpPr/>
          <p:nvPr/>
        </p:nvSpPr>
        <p:spPr>
          <a:xfrm flipH="1">
            <a:off x="3996345" y="3824714"/>
            <a:ext cx="2759357" cy="880445"/>
          </a:xfrm>
          <a:prstGeom prst="cube">
            <a:avLst>
              <a:gd name="adj" fmla="val 487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11"/>
          <p:cNvSpPr/>
          <p:nvPr/>
        </p:nvSpPr>
        <p:spPr>
          <a:xfrm flipH="1">
            <a:off x="6344267" y="3393710"/>
            <a:ext cx="2580363" cy="880445"/>
          </a:xfrm>
          <a:prstGeom prst="cube">
            <a:avLst>
              <a:gd name="adj" fmla="val 487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11"/>
          <p:cNvSpPr/>
          <p:nvPr/>
        </p:nvSpPr>
        <p:spPr>
          <a:xfrm flipH="1">
            <a:off x="8444123" y="2933490"/>
            <a:ext cx="2641263" cy="880445"/>
          </a:xfrm>
          <a:prstGeom prst="cube">
            <a:avLst>
              <a:gd name="adj" fmla="val 56404"/>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51" name="Google Shape;151;p11"/>
          <p:cNvGrpSpPr/>
          <p:nvPr/>
        </p:nvGrpSpPr>
        <p:grpSpPr>
          <a:xfrm>
            <a:off x="8444123" y="1491464"/>
            <a:ext cx="2082289" cy="1509596"/>
            <a:chOff x="5138738" y="-608163"/>
            <a:chExt cx="4786312" cy="5039851"/>
          </a:xfrm>
        </p:grpSpPr>
        <p:sp>
          <p:nvSpPr>
            <p:cNvPr id="152" name="Google Shape;152;p11"/>
            <p:cNvSpPr/>
            <p:nvPr/>
          </p:nvSpPr>
          <p:spPr>
            <a:xfrm>
              <a:off x="5793224" y="3973382"/>
              <a:ext cx="3766861" cy="380050"/>
            </a:xfrm>
            <a:prstGeom prst="ellipse">
              <a:avLst/>
            </a:prstGeom>
            <a:solidFill>
              <a:schemeClr val="dk2">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53" name="Google Shape;153;p11"/>
            <p:cNvGrpSpPr/>
            <p:nvPr/>
          </p:nvGrpSpPr>
          <p:grpSpPr>
            <a:xfrm>
              <a:off x="5138738" y="-608163"/>
              <a:ext cx="4786312" cy="5039851"/>
              <a:chOff x="5995988" y="2712903"/>
              <a:chExt cx="2457450" cy="2587625"/>
            </a:xfrm>
          </p:grpSpPr>
          <p:sp>
            <p:nvSpPr>
              <p:cNvPr id="154" name="Google Shape;154;p11"/>
              <p:cNvSpPr/>
              <p:nvPr/>
            </p:nvSpPr>
            <p:spPr>
              <a:xfrm>
                <a:off x="5995988" y="2712903"/>
                <a:ext cx="2457450" cy="2587625"/>
              </a:xfrm>
              <a:custGeom>
                <a:avLst/>
                <a:gdLst/>
                <a:ahLst/>
                <a:cxnLst/>
                <a:rect l="l" t="t" r="r" b="b"/>
                <a:pathLst>
                  <a:path w="771" h="812" extrusionOk="0">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11"/>
              <p:cNvSpPr/>
              <p:nvPr/>
            </p:nvSpPr>
            <p:spPr>
              <a:xfrm>
                <a:off x="6515101" y="3270116"/>
                <a:ext cx="1450975" cy="1435100"/>
              </a:xfrm>
              <a:custGeom>
                <a:avLst/>
                <a:gdLst/>
                <a:ahLst/>
                <a:cxnLst/>
                <a:rect l="l" t="t" r="r" b="b"/>
                <a:pathLst>
                  <a:path w="455" h="450" extrusionOk="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11"/>
              <p:cNvSpPr/>
              <p:nvPr/>
            </p:nvSpPr>
            <p:spPr>
              <a:xfrm>
                <a:off x="7040563" y="2874828"/>
                <a:ext cx="1381125" cy="1384300"/>
              </a:xfrm>
              <a:custGeom>
                <a:avLst/>
                <a:gdLst/>
                <a:ahLst/>
                <a:cxnLst/>
                <a:rect l="l" t="t" r="r" b="b"/>
                <a:pathLst>
                  <a:path w="433" h="434" extrusionOk="0">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7" name="Google Shape;157;p11"/>
          <p:cNvSpPr txBox="1"/>
          <p:nvPr/>
        </p:nvSpPr>
        <p:spPr>
          <a:xfrm>
            <a:off x="0" y="-13517"/>
            <a:ext cx="12192000" cy="769441"/>
          </a:xfrm>
          <a:prstGeom prst="rect">
            <a:avLst/>
          </a:prstGeom>
          <a:solidFill>
            <a:srgbClr val="007A7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FFFFFF"/>
                </a:solidFill>
                <a:latin typeface="Libre Franklin"/>
                <a:ea typeface="Libre Franklin"/>
                <a:cs typeface="Libre Franklin"/>
                <a:sym typeface="Libre Franklin"/>
              </a:rPr>
              <a:t>Problem Statement </a:t>
            </a:r>
            <a:endParaRPr sz="4400" b="1" i="0" u="none" strike="noStrike" cap="none">
              <a:solidFill>
                <a:schemeClr val="dk1"/>
              </a:solidFill>
              <a:latin typeface="Libre Franklin"/>
              <a:ea typeface="Libre Franklin"/>
              <a:cs typeface="Libre Franklin"/>
              <a:sym typeface="Libre Franklin"/>
            </a:endParaRPr>
          </a:p>
        </p:txBody>
      </p:sp>
      <p:sp>
        <p:nvSpPr>
          <p:cNvPr id="158" name="Google Shape;158;p11"/>
          <p:cNvSpPr txBox="1"/>
          <p:nvPr/>
        </p:nvSpPr>
        <p:spPr>
          <a:xfrm>
            <a:off x="1825700" y="4743078"/>
            <a:ext cx="263389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What is the Problem?</a:t>
            </a:r>
            <a:endParaRPr sz="1400" b="0" i="0" u="none" strike="noStrike" cap="none">
              <a:solidFill>
                <a:srgbClr val="000000"/>
              </a:solidFill>
              <a:latin typeface="Arial"/>
              <a:ea typeface="Arial"/>
              <a:cs typeface="Arial"/>
              <a:sym typeface="Arial"/>
            </a:endParaRPr>
          </a:p>
        </p:txBody>
      </p:sp>
      <p:sp>
        <p:nvSpPr>
          <p:cNvPr id="159" name="Google Shape;159;p11"/>
          <p:cNvSpPr txBox="1"/>
          <p:nvPr/>
        </p:nvSpPr>
        <p:spPr>
          <a:xfrm>
            <a:off x="1981450" y="5060550"/>
            <a:ext cx="23160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Devices including Mobile, Laptop,Tablet, need us to carry different chargers and cables.</a:t>
            </a:r>
            <a:endParaRPr sz="1800" b="0" i="0" u="none" strike="noStrike" cap="none">
              <a:solidFill>
                <a:srgbClr val="000000"/>
              </a:solidFill>
              <a:latin typeface="Arial"/>
              <a:ea typeface="Arial"/>
              <a:cs typeface="Arial"/>
              <a:sym typeface="Arial"/>
            </a:endParaRPr>
          </a:p>
        </p:txBody>
      </p:sp>
      <p:sp>
        <p:nvSpPr>
          <p:cNvPr id="160" name="Google Shape;160;p11"/>
          <p:cNvSpPr txBox="1"/>
          <p:nvPr/>
        </p:nvSpPr>
        <p:spPr>
          <a:xfrm>
            <a:off x="4858669" y="4281666"/>
            <a:ext cx="149963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Who has it?</a:t>
            </a:r>
            <a:endParaRPr sz="1400" b="0" i="0" u="none" strike="noStrike" cap="none">
              <a:solidFill>
                <a:srgbClr val="000000"/>
              </a:solidFill>
              <a:latin typeface="Arial"/>
              <a:ea typeface="Arial"/>
              <a:cs typeface="Arial"/>
              <a:sym typeface="Arial"/>
            </a:endParaRPr>
          </a:p>
        </p:txBody>
      </p:sp>
      <p:sp>
        <p:nvSpPr>
          <p:cNvPr id="161" name="Google Shape;161;p11"/>
          <p:cNvSpPr txBox="1"/>
          <p:nvPr/>
        </p:nvSpPr>
        <p:spPr>
          <a:xfrm>
            <a:off x="4551614" y="4815839"/>
            <a:ext cx="2135557" cy="645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Anyone who has Multiple devices </a:t>
            </a:r>
            <a:endParaRPr sz="1400" b="0" i="0" u="none" strike="noStrike" cap="none">
              <a:solidFill>
                <a:srgbClr val="000000"/>
              </a:solidFill>
              <a:latin typeface="Arial"/>
              <a:ea typeface="Arial"/>
              <a:cs typeface="Arial"/>
              <a:sym typeface="Arial"/>
            </a:endParaRPr>
          </a:p>
        </p:txBody>
      </p:sp>
      <p:sp>
        <p:nvSpPr>
          <p:cNvPr id="162" name="Google Shape;162;p11"/>
          <p:cNvSpPr txBox="1"/>
          <p:nvPr/>
        </p:nvSpPr>
        <p:spPr>
          <a:xfrm flipH="1">
            <a:off x="6680924" y="3854557"/>
            <a:ext cx="229988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Why is it pressing?</a:t>
            </a:r>
            <a:endParaRPr sz="1400" b="0" i="0" u="none" strike="noStrike" cap="none">
              <a:solidFill>
                <a:srgbClr val="000000"/>
              </a:solidFill>
              <a:latin typeface="Arial"/>
              <a:ea typeface="Arial"/>
              <a:cs typeface="Arial"/>
              <a:sym typeface="Arial"/>
            </a:endParaRPr>
          </a:p>
        </p:txBody>
      </p:sp>
      <p:sp>
        <p:nvSpPr>
          <p:cNvPr id="163" name="Google Shape;163;p11"/>
          <p:cNvSpPr txBox="1"/>
          <p:nvPr/>
        </p:nvSpPr>
        <p:spPr>
          <a:xfrm>
            <a:off x="6777975" y="4314249"/>
            <a:ext cx="21363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Extensive use of device irrespective of 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Pandemic situation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portability issue, damaged cables</a:t>
            </a:r>
            <a:endParaRPr sz="1400" b="0" i="0" u="none" strike="noStrike" cap="none">
              <a:solidFill>
                <a:srgbClr val="000000"/>
              </a:solidFill>
              <a:latin typeface="Arial"/>
              <a:ea typeface="Arial"/>
              <a:cs typeface="Arial"/>
              <a:sym typeface="Arial"/>
            </a:endParaRPr>
          </a:p>
        </p:txBody>
      </p:sp>
      <p:sp>
        <p:nvSpPr>
          <p:cNvPr id="164" name="Google Shape;164;p11"/>
          <p:cNvSpPr txBox="1"/>
          <p:nvPr/>
        </p:nvSpPr>
        <p:spPr>
          <a:xfrm>
            <a:off x="8865168" y="3441876"/>
            <a:ext cx="233700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How do you know ?</a:t>
            </a:r>
            <a:endParaRPr sz="1400" b="0" i="0" u="none" strike="noStrike" cap="none">
              <a:solidFill>
                <a:srgbClr val="000000"/>
              </a:solidFill>
              <a:latin typeface="Arial"/>
              <a:ea typeface="Arial"/>
              <a:cs typeface="Arial"/>
              <a:sym typeface="Arial"/>
            </a:endParaRPr>
          </a:p>
        </p:txBody>
      </p:sp>
      <p:sp>
        <p:nvSpPr>
          <p:cNvPr id="165" name="Google Shape;165;p11"/>
          <p:cNvSpPr txBox="1"/>
          <p:nvPr/>
        </p:nvSpPr>
        <p:spPr>
          <a:xfrm>
            <a:off x="9052465" y="4133543"/>
            <a:ext cx="200353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From our experience and By talking to other people.</a:t>
            </a:r>
            <a:endParaRPr sz="2000" b="0" i="0" u="none" strike="noStrike" cap="none">
              <a:solidFill>
                <a:schemeClr val="dk1"/>
              </a:solidFill>
              <a:latin typeface="Calibri"/>
              <a:ea typeface="Calibri"/>
              <a:cs typeface="Calibri"/>
              <a:sym typeface="Calibri"/>
            </a:endParaRPr>
          </a:p>
        </p:txBody>
      </p:sp>
      <p:sp>
        <p:nvSpPr>
          <p:cNvPr id="166" name="Google Shape;166;p11"/>
          <p:cNvSpPr/>
          <p:nvPr/>
        </p:nvSpPr>
        <p:spPr>
          <a:xfrm>
            <a:off x="4972707" y="3659020"/>
            <a:ext cx="713499" cy="71987"/>
          </a:xfrm>
          <a:prstGeom prst="ellipse">
            <a:avLst/>
          </a:prstGeom>
          <a:solidFill>
            <a:schemeClr val="dk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67" name="Google Shape;167;p11"/>
          <p:cNvGrpSpPr/>
          <p:nvPr/>
        </p:nvGrpSpPr>
        <p:grpSpPr>
          <a:xfrm rot="-2050931">
            <a:off x="2845537" y="1729530"/>
            <a:ext cx="2549234" cy="2496179"/>
            <a:chOff x="4742068" y="1262522"/>
            <a:chExt cx="520700" cy="1146176"/>
          </a:xfrm>
        </p:grpSpPr>
        <p:sp>
          <p:nvSpPr>
            <p:cNvPr id="168" name="Google Shape;168;p11"/>
            <p:cNvSpPr/>
            <p:nvPr/>
          </p:nvSpPr>
          <p:spPr>
            <a:xfrm>
              <a:off x="4742068" y="1448260"/>
              <a:ext cx="520700" cy="960438"/>
            </a:xfrm>
            <a:custGeom>
              <a:avLst/>
              <a:gdLst/>
              <a:ahLst/>
              <a:cxnLst/>
              <a:rect l="l" t="t" r="r" b="b"/>
              <a:pathLst>
                <a:path w="740" h="685" extrusionOk="0">
                  <a:moveTo>
                    <a:pt x="359" y="85"/>
                  </a:moveTo>
                  <a:cubicBezTo>
                    <a:pt x="338" y="82"/>
                    <a:pt x="318" y="79"/>
                    <a:pt x="297" y="76"/>
                  </a:cubicBezTo>
                  <a:cubicBezTo>
                    <a:pt x="286" y="74"/>
                    <a:pt x="274" y="72"/>
                    <a:pt x="263" y="70"/>
                  </a:cubicBezTo>
                  <a:cubicBezTo>
                    <a:pt x="253" y="69"/>
                    <a:pt x="247" y="73"/>
                    <a:pt x="241" y="80"/>
                  </a:cubicBezTo>
                  <a:cubicBezTo>
                    <a:pt x="220" y="105"/>
                    <a:pt x="200" y="129"/>
                    <a:pt x="179" y="154"/>
                  </a:cubicBezTo>
                  <a:cubicBezTo>
                    <a:pt x="171" y="164"/>
                    <a:pt x="159" y="168"/>
                    <a:pt x="147" y="165"/>
                  </a:cubicBezTo>
                  <a:cubicBezTo>
                    <a:pt x="134" y="162"/>
                    <a:pt x="126" y="154"/>
                    <a:pt x="123" y="141"/>
                  </a:cubicBezTo>
                  <a:cubicBezTo>
                    <a:pt x="120" y="132"/>
                    <a:pt x="122" y="122"/>
                    <a:pt x="129" y="114"/>
                  </a:cubicBezTo>
                  <a:cubicBezTo>
                    <a:pt x="157" y="80"/>
                    <a:pt x="185" y="46"/>
                    <a:pt x="214" y="12"/>
                  </a:cubicBezTo>
                  <a:cubicBezTo>
                    <a:pt x="220" y="5"/>
                    <a:pt x="227" y="1"/>
                    <a:pt x="237" y="1"/>
                  </a:cubicBezTo>
                  <a:cubicBezTo>
                    <a:pt x="292" y="1"/>
                    <a:pt x="347" y="0"/>
                    <a:pt x="402" y="2"/>
                  </a:cubicBezTo>
                  <a:cubicBezTo>
                    <a:pt x="440" y="3"/>
                    <a:pt x="474" y="18"/>
                    <a:pt x="502" y="43"/>
                  </a:cubicBezTo>
                  <a:cubicBezTo>
                    <a:pt x="520" y="59"/>
                    <a:pt x="533" y="79"/>
                    <a:pt x="544" y="99"/>
                  </a:cubicBezTo>
                  <a:cubicBezTo>
                    <a:pt x="556" y="123"/>
                    <a:pt x="569" y="147"/>
                    <a:pt x="582" y="170"/>
                  </a:cubicBezTo>
                  <a:cubicBezTo>
                    <a:pt x="589" y="184"/>
                    <a:pt x="596" y="197"/>
                    <a:pt x="603" y="210"/>
                  </a:cubicBezTo>
                  <a:cubicBezTo>
                    <a:pt x="606" y="215"/>
                    <a:pt x="610" y="216"/>
                    <a:pt x="614" y="213"/>
                  </a:cubicBezTo>
                  <a:cubicBezTo>
                    <a:pt x="640" y="196"/>
                    <a:pt x="665" y="178"/>
                    <a:pt x="690" y="161"/>
                  </a:cubicBezTo>
                  <a:cubicBezTo>
                    <a:pt x="701" y="154"/>
                    <a:pt x="713" y="154"/>
                    <a:pt x="724" y="160"/>
                  </a:cubicBezTo>
                  <a:cubicBezTo>
                    <a:pt x="734" y="167"/>
                    <a:pt x="740" y="177"/>
                    <a:pt x="739" y="190"/>
                  </a:cubicBezTo>
                  <a:cubicBezTo>
                    <a:pt x="739" y="202"/>
                    <a:pt x="732" y="210"/>
                    <a:pt x="722" y="217"/>
                  </a:cubicBezTo>
                  <a:cubicBezTo>
                    <a:pt x="707" y="227"/>
                    <a:pt x="693" y="237"/>
                    <a:pt x="679" y="247"/>
                  </a:cubicBezTo>
                  <a:cubicBezTo>
                    <a:pt x="655" y="263"/>
                    <a:pt x="631" y="280"/>
                    <a:pt x="606" y="297"/>
                  </a:cubicBezTo>
                  <a:cubicBezTo>
                    <a:pt x="593" y="305"/>
                    <a:pt x="577" y="299"/>
                    <a:pt x="569" y="287"/>
                  </a:cubicBezTo>
                  <a:cubicBezTo>
                    <a:pt x="542" y="248"/>
                    <a:pt x="515" y="209"/>
                    <a:pt x="488" y="170"/>
                  </a:cubicBezTo>
                  <a:cubicBezTo>
                    <a:pt x="488" y="170"/>
                    <a:pt x="487" y="169"/>
                    <a:pt x="486" y="168"/>
                  </a:cubicBezTo>
                  <a:cubicBezTo>
                    <a:pt x="465" y="198"/>
                    <a:pt x="444" y="227"/>
                    <a:pt x="423" y="257"/>
                  </a:cubicBezTo>
                  <a:cubicBezTo>
                    <a:pt x="427" y="261"/>
                    <a:pt x="431" y="265"/>
                    <a:pt x="434" y="268"/>
                  </a:cubicBezTo>
                  <a:cubicBezTo>
                    <a:pt x="474" y="303"/>
                    <a:pt x="514" y="338"/>
                    <a:pt x="554" y="374"/>
                  </a:cubicBezTo>
                  <a:cubicBezTo>
                    <a:pt x="559" y="378"/>
                    <a:pt x="565" y="383"/>
                    <a:pt x="570" y="388"/>
                  </a:cubicBezTo>
                  <a:cubicBezTo>
                    <a:pt x="579" y="396"/>
                    <a:pt x="583" y="407"/>
                    <a:pt x="583" y="419"/>
                  </a:cubicBezTo>
                  <a:cubicBezTo>
                    <a:pt x="583" y="440"/>
                    <a:pt x="583" y="461"/>
                    <a:pt x="583" y="483"/>
                  </a:cubicBezTo>
                  <a:cubicBezTo>
                    <a:pt x="584" y="534"/>
                    <a:pt x="584" y="585"/>
                    <a:pt x="584" y="637"/>
                  </a:cubicBezTo>
                  <a:cubicBezTo>
                    <a:pt x="584" y="653"/>
                    <a:pt x="577" y="666"/>
                    <a:pt x="563" y="674"/>
                  </a:cubicBezTo>
                  <a:cubicBezTo>
                    <a:pt x="541" y="685"/>
                    <a:pt x="513" y="676"/>
                    <a:pt x="505" y="652"/>
                  </a:cubicBezTo>
                  <a:cubicBezTo>
                    <a:pt x="503" y="647"/>
                    <a:pt x="503" y="642"/>
                    <a:pt x="503" y="637"/>
                  </a:cubicBezTo>
                  <a:cubicBezTo>
                    <a:pt x="502" y="579"/>
                    <a:pt x="502" y="522"/>
                    <a:pt x="503" y="465"/>
                  </a:cubicBezTo>
                  <a:cubicBezTo>
                    <a:pt x="503" y="450"/>
                    <a:pt x="498" y="439"/>
                    <a:pt x="485" y="431"/>
                  </a:cubicBezTo>
                  <a:cubicBezTo>
                    <a:pt x="444" y="402"/>
                    <a:pt x="402" y="373"/>
                    <a:pt x="361" y="345"/>
                  </a:cubicBezTo>
                  <a:cubicBezTo>
                    <a:pt x="361" y="344"/>
                    <a:pt x="360" y="344"/>
                    <a:pt x="359" y="344"/>
                  </a:cubicBezTo>
                  <a:cubicBezTo>
                    <a:pt x="350" y="357"/>
                    <a:pt x="340" y="371"/>
                    <a:pt x="330" y="384"/>
                  </a:cubicBezTo>
                  <a:cubicBezTo>
                    <a:pt x="317" y="402"/>
                    <a:pt x="304" y="420"/>
                    <a:pt x="291" y="437"/>
                  </a:cubicBezTo>
                  <a:cubicBezTo>
                    <a:pt x="283" y="448"/>
                    <a:pt x="273" y="454"/>
                    <a:pt x="259" y="454"/>
                  </a:cubicBezTo>
                  <a:cubicBezTo>
                    <a:pt x="186" y="454"/>
                    <a:pt x="113" y="455"/>
                    <a:pt x="41" y="455"/>
                  </a:cubicBezTo>
                  <a:cubicBezTo>
                    <a:pt x="17" y="455"/>
                    <a:pt x="0" y="435"/>
                    <a:pt x="1" y="412"/>
                  </a:cubicBezTo>
                  <a:cubicBezTo>
                    <a:pt x="1" y="390"/>
                    <a:pt x="21" y="373"/>
                    <a:pt x="42" y="373"/>
                  </a:cubicBezTo>
                  <a:cubicBezTo>
                    <a:pt x="97" y="373"/>
                    <a:pt x="151" y="373"/>
                    <a:pt x="205" y="373"/>
                  </a:cubicBezTo>
                  <a:cubicBezTo>
                    <a:pt x="226" y="373"/>
                    <a:pt x="231" y="367"/>
                    <a:pt x="237" y="352"/>
                  </a:cubicBezTo>
                  <a:cubicBezTo>
                    <a:pt x="248" y="327"/>
                    <a:pt x="260" y="303"/>
                    <a:pt x="271" y="278"/>
                  </a:cubicBezTo>
                  <a:cubicBezTo>
                    <a:pt x="282" y="254"/>
                    <a:pt x="293" y="230"/>
                    <a:pt x="304" y="206"/>
                  </a:cubicBezTo>
                  <a:cubicBezTo>
                    <a:pt x="314" y="184"/>
                    <a:pt x="324" y="163"/>
                    <a:pt x="334" y="141"/>
                  </a:cubicBezTo>
                  <a:cubicBezTo>
                    <a:pt x="342" y="123"/>
                    <a:pt x="350" y="106"/>
                    <a:pt x="358" y="88"/>
                  </a:cubicBezTo>
                  <a:cubicBezTo>
                    <a:pt x="358" y="88"/>
                    <a:pt x="358" y="87"/>
                    <a:pt x="359" y="8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11"/>
            <p:cNvSpPr/>
            <p:nvPr/>
          </p:nvSpPr>
          <p:spPr>
            <a:xfrm>
              <a:off x="5054806" y="1262522"/>
              <a:ext cx="111125" cy="219075"/>
            </a:xfrm>
            <a:custGeom>
              <a:avLst/>
              <a:gdLst/>
              <a:ahLst/>
              <a:cxnLst/>
              <a:rect l="l" t="t" r="r" b="b"/>
              <a:pathLst>
                <a:path w="157" h="156" extrusionOk="0">
                  <a:moveTo>
                    <a:pt x="78" y="0"/>
                  </a:moveTo>
                  <a:cubicBezTo>
                    <a:pt x="123" y="0"/>
                    <a:pt x="157" y="34"/>
                    <a:pt x="157" y="78"/>
                  </a:cubicBezTo>
                  <a:cubicBezTo>
                    <a:pt x="156" y="121"/>
                    <a:pt x="123" y="156"/>
                    <a:pt x="79" y="156"/>
                  </a:cubicBezTo>
                  <a:cubicBezTo>
                    <a:pt x="34" y="156"/>
                    <a:pt x="0" y="122"/>
                    <a:pt x="0" y="78"/>
                  </a:cubicBezTo>
                  <a:cubicBezTo>
                    <a:pt x="0" y="33"/>
                    <a:pt x="34" y="0"/>
                    <a:pt x="78"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0" name="Google Shape;170;p11"/>
          <p:cNvSpPr/>
          <p:nvPr/>
        </p:nvSpPr>
        <p:spPr>
          <a:xfrm>
            <a:off x="3190357" y="4054612"/>
            <a:ext cx="353584" cy="78931"/>
          </a:xfrm>
          <a:prstGeom prst="ellipse">
            <a:avLst/>
          </a:prstGeom>
          <a:solidFill>
            <a:schemeClr val="dk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p:nvPr/>
        </p:nvSpPr>
        <p:spPr>
          <a:xfrm>
            <a:off x="0" y="6013"/>
            <a:ext cx="12192000" cy="769441"/>
          </a:xfrm>
          <a:prstGeom prst="rect">
            <a:avLst/>
          </a:prstGeom>
          <a:solidFill>
            <a:srgbClr val="007A7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FFFFFF"/>
                </a:solidFill>
                <a:latin typeface="Libre Franklin"/>
                <a:ea typeface="Libre Franklin"/>
                <a:cs typeface="Libre Franklin"/>
                <a:sym typeface="Libre Franklin"/>
              </a:rPr>
              <a:t>Solution</a:t>
            </a:r>
            <a:endParaRPr sz="4400" b="1" i="0" u="none" strike="noStrike" cap="none">
              <a:solidFill>
                <a:schemeClr val="dk1"/>
              </a:solidFill>
              <a:latin typeface="Libre Franklin"/>
              <a:ea typeface="Libre Franklin"/>
              <a:cs typeface="Libre Franklin"/>
              <a:sym typeface="Libre Franklin"/>
            </a:endParaRPr>
          </a:p>
        </p:txBody>
      </p:sp>
      <p:grpSp>
        <p:nvGrpSpPr>
          <p:cNvPr id="176" name="Google Shape;176;p12"/>
          <p:cNvGrpSpPr/>
          <p:nvPr/>
        </p:nvGrpSpPr>
        <p:grpSpPr>
          <a:xfrm>
            <a:off x="1332428" y="2341881"/>
            <a:ext cx="5421336" cy="3505226"/>
            <a:chOff x="1875629" y="2488979"/>
            <a:chExt cx="4667412" cy="3017770"/>
          </a:xfrm>
        </p:grpSpPr>
        <p:sp>
          <p:nvSpPr>
            <p:cNvPr id="177" name="Google Shape;177;p12"/>
            <p:cNvSpPr/>
            <p:nvPr/>
          </p:nvSpPr>
          <p:spPr>
            <a:xfrm>
              <a:off x="2511150" y="3040735"/>
              <a:ext cx="3062989" cy="2426604"/>
            </a:xfrm>
            <a:custGeom>
              <a:avLst/>
              <a:gdLst/>
              <a:ahLst/>
              <a:cxnLst/>
              <a:rect l="l" t="t" r="r" b="b"/>
              <a:pathLst>
                <a:path w="664" h="486" extrusionOk="0">
                  <a:moveTo>
                    <a:pt x="323" y="471"/>
                  </a:moveTo>
                  <a:cubicBezTo>
                    <a:pt x="326" y="467"/>
                    <a:pt x="329" y="462"/>
                    <a:pt x="332" y="458"/>
                  </a:cubicBezTo>
                  <a:cubicBezTo>
                    <a:pt x="352" y="431"/>
                    <a:pt x="338" y="391"/>
                    <a:pt x="302" y="385"/>
                  </a:cubicBezTo>
                  <a:cubicBezTo>
                    <a:pt x="301" y="385"/>
                    <a:pt x="300" y="384"/>
                    <a:pt x="299" y="384"/>
                  </a:cubicBezTo>
                  <a:cubicBezTo>
                    <a:pt x="306" y="366"/>
                    <a:pt x="304" y="349"/>
                    <a:pt x="293" y="334"/>
                  </a:cubicBezTo>
                  <a:cubicBezTo>
                    <a:pt x="282" y="319"/>
                    <a:pt x="267" y="312"/>
                    <a:pt x="248" y="312"/>
                  </a:cubicBezTo>
                  <a:cubicBezTo>
                    <a:pt x="250" y="285"/>
                    <a:pt x="239" y="264"/>
                    <a:pt x="212" y="256"/>
                  </a:cubicBezTo>
                  <a:cubicBezTo>
                    <a:pt x="185" y="247"/>
                    <a:pt x="165" y="258"/>
                    <a:pt x="150" y="282"/>
                  </a:cubicBezTo>
                  <a:cubicBezTo>
                    <a:pt x="132" y="246"/>
                    <a:pt x="87" y="242"/>
                    <a:pt x="63" y="271"/>
                  </a:cubicBezTo>
                  <a:cubicBezTo>
                    <a:pt x="56" y="262"/>
                    <a:pt x="50" y="254"/>
                    <a:pt x="44" y="246"/>
                  </a:cubicBezTo>
                  <a:cubicBezTo>
                    <a:pt x="30" y="227"/>
                    <a:pt x="16" y="209"/>
                    <a:pt x="2" y="191"/>
                  </a:cubicBezTo>
                  <a:cubicBezTo>
                    <a:pt x="0" y="188"/>
                    <a:pt x="0" y="186"/>
                    <a:pt x="2" y="183"/>
                  </a:cubicBezTo>
                  <a:cubicBezTo>
                    <a:pt x="24" y="149"/>
                    <a:pt x="45" y="115"/>
                    <a:pt x="67" y="80"/>
                  </a:cubicBezTo>
                  <a:cubicBezTo>
                    <a:pt x="83" y="54"/>
                    <a:pt x="99" y="29"/>
                    <a:pt x="116" y="3"/>
                  </a:cubicBezTo>
                  <a:cubicBezTo>
                    <a:pt x="118" y="0"/>
                    <a:pt x="120" y="1"/>
                    <a:pt x="122" y="2"/>
                  </a:cubicBezTo>
                  <a:cubicBezTo>
                    <a:pt x="133" y="8"/>
                    <a:pt x="143" y="14"/>
                    <a:pt x="155" y="19"/>
                  </a:cubicBezTo>
                  <a:cubicBezTo>
                    <a:pt x="163" y="22"/>
                    <a:pt x="172" y="24"/>
                    <a:pt x="181" y="26"/>
                  </a:cubicBezTo>
                  <a:cubicBezTo>
                    <a:pt x="193" y="28"/>
                    <a:pt x="205" y="30"/>
                    <a:pt x="217" y="32"/>
                  </a:cubicBezTo>
                  <a:cubicBezTo>
                    <a:pt x="219" y="32"/>
                    <a:pt x="220" y="32"/>
                    <a:pt x="223" y="33"/>
                  </a:cubicBezTo>
                  <a:cubicBezTo>
                    <a:pt x="220" y="37"/>
                    <a:pt x="217" y="41"/>
                    <a:pt x="214" y="44"/>
                  </a:cubicBezTo>
                  <a:cubicBezTo>
                    <a:pt x="199" y="64"/>
                    <a:pt x="184" y="83"/>
                    <a:pt x="170" y="102"/>
                  </a:cubicBezTo>
                  <a:cubicBezTo>
                    <a:pt x="159" y="117"/>
                    <a:pt x="160" y="137"/>
                    <a:pt x="171" y="151"/>
                  </a:cubicBezTo>
                  <a:cubicBezTo>
                    <a:pt x="181" y="165"/>
                    <a:pt x="202" y="172"/>
                    <a:pt x="217" y="166"/>
                  </a:cubicBezTo>
                  <a:cubicBezTo>
                    <a:pt x="226" y="162"/>
                    <a:pt x="236" y="157"/>
                    <a:pt x="245" y="152"/>
                  </a:cubicBezTo>
                  <a:cubicBezTo>
                    <a:pt x="266" y="141"/>
                    <a:pt x="287" y="130"/>
                    <a:pt x="308" y="119"/>
                  </a:cubicBezTo>
                  <a:cubicBezTo>
                    <a:pt x="323" y="111"/>
                    <a:pt x="338" y="104"/>
                    <a:pt x="353" y="96"/>
                  </a:cubicBezTo>
                  <a:cubicBezTo>
                    <a:pt x="360" y="92"/>
                    <a:pt x="366" y="93"/>
                    <a:pt x="372" y="97"/>
                  </a:cubicBezTo>
                  <a:cubicBezTo>
                    <a:pt x="428" y="133"/>
                    <a:pt x="483" y="169"/>
                    <a:pt x="538" y="205"/>
                  </a:cubicBezTo>
                  <a:cubicBezTo>
                    <a:pt x="575" y="228"/>
                    <a:pt x="611" y="252"/>
                    <a:pt x="647" y="275"/>
                  </a:cubicBezTo>
                  <a:cubicBezTo>
                    <a:pt x="659" y="283"/>
                    <a:pt x="664" y="294"/>
                    <a:pt x="663" y="308"/>
                  </a:cubicBezTo>
                  <a:cubicBezTo>
                    <a:pt x="662" y="320"/>
                    <a:pt x="655" y="329"/>
                    <a:pt x="643" y="334"/>
                  </a:cubicBezTo>
                  <a:cubicBezTo>
                    <a:pt x="632" y="339"/>
                    <a:pt x="622" y="337"/>
                    <a:pt x="612" y="331"/>
                  </a:cubicBezTo>
                  <a:cubicBezTo>
                    <a:pt x="569" y="306"/>
                    <a:pt x="526" y="280"/>
                    <a:pt x="483" y="254"/>
                  </a:cubicBezTo>
                  <a:cubicBezTo>
                    <a:pt x="477" y="250"/>
                    <a:pt x="470" y="246"/>
                    <a:pt x="463" y="242"/>
                  </a:cubicBezTo>
                  <a:cubicBezTo>
                    <a:pt x="457" y="239"/>
                    <a:pt x="451" y="241"/>
                    <a:pt x="448" y="247"/>
                  </a:cubicBezTo>
                  <a:cubicBezTo>
                    <a:pt x="445" y="252"/>
                    <a:pt x="446" y="259"/>
                    <a:pt x="451" y="262"/>
                  </a:cubicBezTo>
                  <a:cubicBezTo>
                    <a:pt x="466" y="271"/>
                    <a:pt x="481" y="280"/>
                    <a:pt x="496" y="289"/>
                  </a:cubicBezTo>
                  <a:cubicBezTo>
                    <a:pt x="506" y="295"/>
                    <a:pt x="516" y="301"/>
                    <a:pt x="527" y="307"/>
                  </a:cubicBezTo>
                  <a:cubicBezTo>
                    <a:pt x="541" y="316"/>
                    <a:pt x="556" y="325"/>
                    <a:pt x="571" y="333"/>
                  </a:cubicBezTo>
                  <a:cubicBezTo>
                    <a:pt x="577" y="337"/>
                    <a:pt x="583" y="340"/>
                    <a:pt x="588" y="344"/>
                  </a:cubicBezTo>
                  <a:cubicBezTo>
                    <a:pt x="600" y="354"/>
                    <a:pt x="601" y="372"/>
                    <a:pt x="586" y="384"/>
                  </a:cubicBezTo>
                  <a:cubicBezTo>
                    <a:pt x="573" y="394"/>
                    <a:pt x="559" y="396"/>
                    <a:pt x="544" y="388"/>
                  </a:cubicBezTo>
                  <a:cubicBezTo>
                    <a:pt x="514" y="372"/>
                    <a:pt x="484" y="355"/>
                    <a:pt x="455" y="339"/>
                  </a:cubicBezTo>
                  <a:cubicBezTo>
                    <a:pt x="446" y="334"/>
                    <a:pt x="437" y="329"/>
                    <a:pt x="428" y="325"/>
                  </a:cubicBezTo>
                  <a:cubicBezTo>
                    <a:pt x="421" y="321"/>
                    <a:pt x="414" y="323"/>
                    <a:pt x="411" y="329"/>
                  </a:cubicBezTo>
                  <a:cubicBezTo>
                    <a:pt x="407" y="335"/>
                    <a:pt x="410" y="341"/>
                    <a:pt x="416" y="345"/>
                  </a:cubicBezTo>
                  <a:cubicBezTo>
                    <a:pt x="438" y="357"/>
                    <a:pt x="460" y="369"/>
                    <a:pt x="482" y="381"/>
                  </a:cubicBezTo>
                  <a:cubicBezTo>
                    <a:pt x="496" y="389"/>
                    <a:pt x="509" y="396"/>
                    <a:pt x="522" y="404"/>
                  </a:cubicBezTo>
                  <a:cubicBezTo>
                    <a:pt x="531" y="410"/>
                    <a:pt x="534" y="423"/>
                    <a:pt x="529" y="433"/>
                  </a:cubicBezTo>
                  <a:cubicBezTo>
                    <a:pt x="519" y="449"/>
                    <a:pt x="503" y="456"/>
                    <a:pt x="486" y="450"/>
                  </a:cubicBezTo>
                  <a:cubicBezTo>
                    <a:pt x="478" y="447"/>
                    <a:pt x="469" y="442"/>
                    <a:pt x="461" y="438"/>
                  </a:cubicBezTo>
                  <a:cubicBezTo>
                    <a:pt x="443" y="429"/>
                    <a:pt x="425" y="419"/>
                    <a:pt x="407" y="410"/>
                  </a:cubicBezTo>
                  <a:cubicBezTo>
                    <a:pt x="402" y="408"/>
                    <a:pt x="398" y="406"/>
                    <a:pt x="393" y="403"/>
                  </a:cubicBezTo>
                  <a:cubicBezTo>
                    <a:pt x="386" y="400"/>
                    <a:pt x="379" y="401"/>
                    <a:pt x="376" y="407"/>
                  </a:cubicBezTo>
                  <a:cubicBezTo>
                    <a:pt x="372" y="413"/>
                    <a:pt x="375" y="420"/>
                    <a:pt x="382" y="424"/>
                  </a:cubicBezTo>
                  <a:cubicBezTo>
                    <a:pt x="399" y="433"/>
                    <a:pt x="417" y="442"/>
                    <a:pt x="435" y="451"/>
                  </a:cubicBezTo>
                  <a:cubicBezTo>
                    <a:pt x="445" y="456"/>
                    <a:pt x="454" y="461"/>
                    <a:pt x="464" y="466"/>
                  </a:cubicBezTo>
                  <a:cubicBezTo>
                    <a:pt x="457" y="472"/>
                    <a:pt x="449" y="476"/>
                    <a:pt x="441" y="479"/>
                  </a:cubicBezTo>
                  <a:cubicBezTo>
                    <a:pt x="423" y="486"/>
                    <a:pt x="405" y="484"/>
                    <a:pt x="387" y="481"/>
                  </a:cubicBezTo>
                  <a:cubicBezTo>
                    <a:pt x="370" y="479"/>
                    <a:pt x="352" y="476"/>
                    <a:pt x="335" y="473"/>
                  </a:cubicBezTo>
                  <a:cubicBezTo>
                    <a:pt x="331" y="473"/>
                    <a:pt x="327" y="472"/>
                    <a:pt x="323" y="47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2"/>
            <p:cNvSpPr/>
            <p:nvPr/>
          </p:nvSpPr>
          <p:spPr>
            <a:xfrm>
              <a:off x="3365454" y="2978805"/>
              <a:ext cx="2583746" cy="1373761"/>
            </a:xfrm>
            <a:custGeom>
              <a:avLst/>
              <a:gdLst/>
              <a:ahLst/>
              <a:cxnLst/>
              <a:rect l="l" t="t" r="r" b="b"/>
              <a:pathLst>
                <a:path w="561" h="275" extrusionOk="0">
                  <a:moveTo>
                    <a:pt x="486" y="275"/>
                  </a:moveTo>
                  <a:cubicBezTo>
                    <a:pt x="461" y="259"/>
                    <a:pt x="437" y="244"/>
                    <a:pt x="413" y="228"/>
                  </a:cubicBezTo>
                  <a:cubicBezTo>
                    <a:pt x="385" y="210"/>
                    <a:pt x="357" y="192"/>
                    <a:pt x="330" y="174"/>
                  </a:cubicBezTo>
                  <a:cubicBezTo>
                    <a:pt x="296" y="152"/>
                    <a:pt x="263" y="131"/>
                    <a:pt x="229" y="109"/>
                  </a:cubicBezTo>
                  <a:cubicBezTo>
                    <a:pt x="220" y="103"/>
                    <a:pt x="211" y="98"/>
                    <a:pt x="203" y="92"/>
                  </a:cubicBezTo>
                  <a:cubicBezTo>
                    <a:pt x="187" y="81"/>
                    <a:pt x="171" y="81"/>
                    <a:pt x="154" y="90"/>
                  </a:cubicBezTo>
                  <a:cubicBezTo>
                    <a:pt x="129" y="104"/>
                    <a:pt x="103" y="117"/>
                    <a:pt x="78" y="130"/>
                  </a:cubicBezTo>
                  <a:cubicBezTo>
                    <a:pt x="63" y="138"/>
                    <a:pt x="47" y="146"/>
                    <a:pt x="32" y="154"/>
                  </a:cubicBezTo>
                  <a:cubicBezTo>
                    <a:pt x="23" y="159"/>
                    <a:pt x="13" y="158"/>
                    <a:pt x="7" y="151"/>
                  </a:cubicBezTo>
                  <a:cubicBezTo>
                    <a:pt x="0" y="144"/>
                    <a:pt x="0" y="134"/>
                    <a:pt x="7" y="126"/>
                  </a:cubicBezTo>
                  <a:cubicBezTo>
                    <a:pt x="23" y="104"/>
                    <a:pt x="40" y="83"/>
                    <a:pt x="57" y="61"/>
                  </a:cubicBezTo>
                  <a:cubicBezTo>
                    <a:pt x="64" y="51"/>
                    <a:pt x="72" y="41"/>
                    <a:pt x="82" y="33"/>
                  </a:cubicBezTo>
                  <a:cubicBezTo>
                    <a:pt x="93" y="26"/>
                    <a:pt x="105" y="22"/>
                    <a:pt x="117" y="20"/>
                  </a:cubicBezTo>
                  <a:cubicBezTo>
                    <a:pt x="131" y="18"/>
                    <a:pt x="145" y="15"/>
                    <a:pt x="158" y="12"/>
                  </a:cubicBezTo>
                  <a:cubicBezTo>
                    <a:pt x="192" y="5"/>
                    <a:pt x="225" y="0"/>
                    <a:pt x="260" y="3"/>
                  </a:cubicBezTo>
                  <a:cubicBezTo>
                    <a:pt x="276" y="5"/>
                    <a:pt x="293" y="8"/>
                    <a:pt x="309" y="11"/>
                  </a:cubicBezTo>
                  <a:cubicBezTo>
                    <a:pt x="332" y="15"/>
                    <a:pt x="356" y="21"/>
                    <a:pt x="380" y="25"/>
                  </a:cubicBezTo>
                  <a:cubicBezTo>
                    <a:pt x="388" y="27"/>
                    <a:pt x="397" y="26"/>
                    <a:pt x="405" y="22"/>
                  </a:cubicBezTo>
                  <a:cubicBezTo>
                    <a:pt x="414" y="18"/>
                    <a:pt x="423" y="14"/>
                    <a:pt x="432" y="10"/>
                  </a:cubicBezTo>
                  <a:cubicBezTo>
                    <a:pt x="435" y="8"/>
                    <a:pt x="438" y="9"/>
                    <a:pt x="440" y="12"/>
                  </a:cubicBezTo>
                  <a:cubicBezTo>
                    <a:pt x="454" y="34"/>
                    <a:pt x="468" y="56"/>
                    <a:pt x="481" y="78"/>
                  </a:cubicBezTo>
                  <a:cubicBezTo>
                    <a:pt x="499" y="107"/>
                    <a:pt x="517" y="135"/>
                    <a:pt x="535" y="164"/>
                  </a:cubicBezTo>
                  <a:cubicBezTo>
                    <a:pt x="543" y="176"/>
                    <a:pt x="551" y="188"/>
                    <a:pt x="559" y="201"/>
                  </a:cubicBezTo>
                  <a:cubicBezTo>
                    <a:pt x="560" y="203"/>
                    <a:pt x="561" y="205"/>
                    <a:pt x="559" y="207"/>
                  </a:cubicBezTo>
                  <a:cubicBezTo>
                    <a:pt x="535" y="230"/>
                    <a:pt x="511" y="252"/>
                    <a:pt x="487" y="275"/>
                  </a:cubicBezTo>
                  <a:cubicBezTo>
                    <a:pt x="486" y="275"/>
                    <a:pt x="486" y="275"/>
                    <a:pt x="486" y="27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2"/>
            <p:cNvSpPr/>
            <p:nvPr/>
          </p:nvSpPr>
          <p:spPr>
            <a:xfrm>
              <a:off x="5376188" y="2488979"/>
              <a:ext cx="1166853" cy="1542666"/>
            </a:xfrm>
            <a:custGeom>
              <a:avLst/>
              <a:gdLst/>
              <a:ahLst/>
              <a:cxnLst/>
              <a:rect l="l" t="t" r="r" b="b"/>
              <a:pathLst>
                <a:path w="254" h="309" extrusionOk="0">
                  <a:moveTo>
                    <a:pt x="99" y="0"/>
                  </a:moveTo>
                  <a:cubicBezTo>
                    <a:pt x="151" y="82"/>
                    <a:pt x="203" y="164"/>
                    <a:pt x="254" y="246"/>
                  </a:cubicBezTo>
                  <a:cubicBezTo>
                    <a:pt x="248" y="250"/>
                    <a:pt x="241" y="255"/>
                    <a:pt x="234" y="259"/>
                  </a:cubicBezTo>
                  <a:cubicBezTo>
                    <a:pt x="210" y="275"/>
                    <a:pt x="185" y="291"/>
                    <a:pt x="160" y="307"/>
                  </a:cubicBezTo>
                  <a:cubicBezTo>
                    <a:pt x="157" y="308"/>
                    <a:pt x="156" y="309"/>
                    <a:pt x="154" y="306"/>
                  </a:cubicBezTo>
                  <a:cubicBezTo>
                    <a:pt x="126" y="262"/>
                    <a:pt x="99" y="219"/>
                    <a:pt x="71" y="175"/>
                  </a:cubicBezTo>
                  <a:cubicBezTo>
                    <a:pt x="55" y="149"/>
                    <a:pt x="38" y="123"/>
                    <a:pt x="22" y="96"/>
                  </a:cubicBezTo>
                  <a:cubicBezTo>
                    <a:pt x="15" y="86"/>
                    <a:pt x="9" y="76"/>
                    <a:pt x="2" y="66"/>
                  </a:cubicBezTo>
                  <a:cubicBezTo>
                    <a:pt x="0" y="63"/>
                    <a:pt x="1" y="62"/>
                    <a:pt x="3" y="60"/>
                  </a:cubicBezTo>
                  <a:cubicBezTo>
                    <a:pt x="19" y="50"/>
                    <a:pt x="36" y="39"/>
                    <a:pt x="52" y="29"/>
                  </a:cubicBezTo>
                  <a:cubicBezTo>
                    <a:pt x="65" y="21"/>
                    <a:pt x="77" y="13"/>
                    <a:pt x="90" y="4"/>
                  </a:cubicBezTo>
                  <a:cubicBezTo>
                    <a:pt x="93" y="3"/>
                    <a:pt x="96" y="1"/>
                    <a:pt x="99"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2"/>
            <p:cNvSpPr/>
            <p:nvPr/>
          </p:nvSpPr>
          <p:spPr>
            <a:xfrm>
              <a:off x="1875629" y="2528392"/>
              <a:ext cx="1177275" cy="1542666"/>
            </a:xfrm>
            <a:custGeom>
              <a:avLst/>
              <a:gdLst/>
              <a:ahLst/>
              <a:cxnLst/>
              <a:rect l="l" t="t" r="r" b="b"/>
              <a:pathLst>
                <a:path w="254" h="309" extrusionOk="0">
                  <a:moveTo>
                    <a:pt x="156" y="0"/>
                  </a:moveTo>
                  <a:cubicBezTo>
                    <a:pt x="189" y="21"/>
                    <a:pt x="221" y="41"/>
                    <a:pt x="254" y="62"/>
                  </a:cubicBezTo>
                  <a:cubicBezTo>
                    <a:pt x="202" y="144"/>
                    <a:pt x="150" y="226"/>
                    <a:pt x="98" y="309"/>
                  </a:cubicBezTo>
                  <a:cubicBezTo>
                    <a:pt x="65" y="288"/>
                    <a:pt x="33" y="268"/>
                    <a:pt x="0" y="247"/>
                  </a:cubicBezTo>
                  <a:cubicBezTo>
                    <a:pt x="52" y="165"/>
                    <a:pt x="104" y="83"/>
                    <a:pt x="156"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2"/>
            <p:cNvSpPr/>
            <p:nvPr/>
          </p:nvSpPr>
          <p:spPr>
            <a:xfrm>
              <a:off x="2959135" y="4408868"/>
              <a:ext cx="604263" cy="805116"/>
            </a:xfrm>
            <a:custGeom>
              <a:avLst/>
              <a:gdLst/>
              <a:ahLst/>
              <a:cxnLst/>
              <a:rect l="l" t="t" r="r" b="b"/>
              <a:pathLst>
                <a:path w="132" h="162" extrusionOk="0">
                  <a:moveTo>
                    <a:pt x="30" y="162"/>
                  </a:moveTo>
                  <a:cubicBezTo>
                    <a:pt x="19" y="162"/>
                    <a:pt x="11" y="156"/>
                    <a:pt x="6" y="147"/>
                  </a:cubicBezTo>
                  <a:cubicBezTo>
                    <a:pt x="0" y="138"/>
                    <a:pt x="1" y="128"/>
                    <a:pt x="7" y="119"/>
                  </a:cubicBezTo>
                  <a:cubicBezTo>
                    <a:pt x="31" y="85"/>
                    <a:pt x="54" y="50"/>
                    <a:pt x="78" y="16"/>
                  </a:cubicBezTo>
                  <a:cubicBezTo>
                    <a:pt x="86" y="3"/>
                    <a:pt x="104" y="0"/>
                    <a:pt x="117" y="8"/>
                  </a:cubicBezTo>
                  <a:cubicBezTo>
                    <a:pt x="129" y="17"/>
                    <a:pt x="132" y="34"/>
                    <a:pt x="124" y="46"/>
                  </a:cubicBezTo>
                  <a:cubicBezTo>
                    <a:pt x="106" y="73"/>
                    <a:pt x="88" y="99"/>
                    <a:pt x="70" y="125"/>
                  </a:cubicBezTo>
                  <a:cubicBezTo>
                    <a:pt x="65" y="133"/>
                    <a:pt x="59" y="141"/>
                    <a:pt x="54" y="149"/>
                  </a:cubicBezTo>
                  <a:cubicBezTo>
                    <a:pt x="48" y="157"/>
                    <a:pt x="41" y="162"/>
                    <a:pt x="30"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2"/>
            <p:cNvSpPr/>
            <p:nvPr/>
          </p:nvSpPr>
          <p:spPr>
            <a:xfrm>
              <a:off x="3271685" y="4718525"/>
              <a:ext cx="541753" cy="658731"/>
            </a:xfrm>
            <a:custGeom>
              <a:avLst/>
              <a:gdLst/>
              <a:ahLst/>
              <a:cxnLst/>
              <a:rect l="l" t="t" r="r" b="b"/>
              <a:pathLst>
                <a:path w="118" h="133" extrusionOk="0">
                  <a:moveTo>
                    <a:pt x="36" y="133"/>
                  </a:moveTo>
                  <a:cubicBezTo>
                    <a:pt x="13" y="133"/>
                    <a:pt x="0" y="113"/>
                    <a:pt x="8" y="95"/>
                  </a:cubicBezTo>
                  <a:cubicBezTo>
                    <a:pt x="11" y="88"/>
                    <a:pt x="16" y="83"/>
                    <a:pt x="20" y="77"/>
                  </a:cubicBezTo>
                  <a:cubicBezTo>
                    <a:pt x="35" y="55"/>
                    <a:pt x="50" y="34"/>
                    <a:pt x="65" y="12"/>
                  </a:cubicBezTo>
                  <a:cubicBezTo>
                    <a:pt x="70" y="4"/>
                    <a:pt x="79" y="0"/>
                    <a:pt x="88" y="1"/>
                  </a:cubicBezTo>
                  <a:cubicBezTo>
                    <a:pt x="99" y="2"/>
                    <a:pt x="107" y="8"/>
                    <a:pt x="112" y="18"/>
                  </a:cubicBezTo>
                  <a:cubicBezTo>
                    <a:pt x="118" y="31"/>
                    <a:pt x="112" y="41"/>
                    <a:pt x="105" y="51"/>
                  </a:cubicBezTo>
                  <a:cubicBezTo>
                    <a:pt x="93" y="69"/>
                    <a:pt x="80" y="87"/>
                    <a:pt x="67" y="105"/>
                  </a:cubicBezTo>
                  <a:cubicBezTo>
                    <a:pt x="64" y="110"/>
                    <a:pt x="61" y="116"/>
                    <a:pt x="57" y="121"/>
                  </a:cubicBezTo>
                  <a:cubicBezTo>
                    <a:pt x="51" y="129"/>
                    <a:pt x="44" y="133"/>
                    <a:pt x="36" y="133"/>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2"/>
            <p:cNvSpPr/>
            <p:nvPr/>
          </p:nvSpPr>
          <p:spPr>
            <a:xfrm>
              <a:off x="2698680" y="4408868"/>
              <a:ext cx="416733" cy="534868"/>
            </a:xfrm>
            <a:custGeom>
              <a:avLst/>
              <a:gdLst/>
              <a:ahLst/>
              <a:cxnLst/>
              <a:rect l="l" t="t" r="r" b="b"/>
              <a:pathLst>
                <a:path w="92" h="107" extrusionOk="0">
                  <a:moveTo>
                    <a:pt x="91" y="28"/>
                  </a:moveTo>
                  <a:cubicBezTo>
                    <a:pt x="92" y="35"/>
                    <a:pt x="88" y="41"/>
                    <a:pt x="84" y="47"/>
                  </a:cubicBezTo>
                  <a:cubicBezTo>
                    <a:pt x="74" y="62"/>
                    <a:pt x="64" y="77"/>
                    <a:pt x="53" y="92"/>
                  </a:cubicBezTo>
                  <a:cubicBezTo>
                    <a:pt x="46" y="103"/>
                    <a:pt x="32" y="107"/>
                    <a:pt x="19" y="101"/>
                  </a:cubicBezTo>
                  <a:cubicBezTo>
                    <a:pt x="8" y="96"/>
                    <a:pt x="0" y="82"/>
                    <a:pt x="4" y="70"/>
                  </a:cubicBezTo>
                  <a:cubicBezTo>
                    <a:pt x="7" y="62"/>
                    <a:pt x="12" y="55"/>
                    <a:pt x="17" y="48"/>
                  </a:cubicBezTo>
                  <a:cubicBezTo>
                    <a:pt x="24" y="36"/>
                    <a:pt x="33" y="25"/>
                    <a:pt x="41" y="13"/>
                  </a:cubicBezTo>
                  <a:cubicBezTo>
                    <a:pt x="48" y="4"/>
                    <a:pt x="56" y="0"/>
                    <a:pt x="67" y="1"/>
                  </a:cubicBezTo>
                  <a:cubicBezTo>
                    <a:pt x="79" y="3"/>
                    <a:pt x="87" y="10"/>
                    <a:pt x="90" y="21"/>
                  </a:cubicBezTo>
                  <a:cubicBezTo>
                    <a:pt x="91" y="24"/>
                    <a:pt x="91" y="26"/>
                    <a:pt x="91" y="2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2"/>
            <p:cNvSpPr/>
            <p:nvPr/>
          </p:nvSpPr>
          <p:spPr>
            <a:xfrm>
              <a:off x="3646745" y="5067596"/>
              <a:ext cx="333387" cy="439153"/>
            </a:xfrm>
            <a:custGeom>
              <a:avLst/>
              <a:gdLst/>
              <a:ahLst/>
              <a:cxnLst/>
              <a:rect l="l" t="t" r="r" b="b"/>
              <a:pathLst>
                <a:path w="73" h="88" extrusionOk="0">
                  <a:moveTo>
                    <a:pt x="72" y="26"/>
                  </a:moveTo>
                  <a:cubicBezTo>
                    <a:pt x="73" y="33"/>
                    <a:pt x="67" y="39"/>
                    <a:pt x="63" y="45"/>
                  </a:cubicBezTo>
                  <a:cubicBezTo>
                    <a:pt x="57" y="55"/>
                    <a:pt x="50" y="64"/>
                    <a:pt x="43" y="74"/>
                  </a:cubicBezTo>
                  <a:cubicBezTo>
                    <a:pt x="33" y="88"/>
                    <a:pt x="13" y="87"/>
                    <a:pt x="5" y="72"/>
                  </a:cubicBezTo>
                  <a:cubicBezTo>
                    <a:pt x="0" y="64"/>
                    <a:pt x="1" y="56"/>
                    <a:pt x="6" y="48"/>
                  </a:cubicBezTo>
                  <a:cubicBezTo>
                    <a:pt x="15" y="36"/>
                    <a:pt x="23" y="24"/>
                    <a:pt x="32" y="12"/>
                  </a:cubicBezTo>
                  <a:cubicBezTo>
                    <a:pt x="38" y="3"/>
                    <a:pt x="47" y="0"/>
                    <a:pt x="56" y="3"/>
                  </a:cubicBezTo>
                  <a:cubicBezTo>
                    <a:pt x="67" y="6"/>
                    <a:pt x="72" y="14"/>
                    <a:pt x="72" y="2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5" name="Google Shape;185;p12"/>
          <p:cNvSpPr txBox="1"/>
          <p:nvPr/>
        </p:nvSpPr>
        <p:spPr>
          <a:xfrm>
            <a:off x="7554897" y="1694563"/>
            <a:ext cx="4199138" cy="163004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Calibri"/>
              <a:buNone/>
            </a:pPr>
            <a:r>
              <a:rPr lang="en-US" sz="2000" b="0" i="1" u="none" strike="noStrike" cap="none">
                <a:solidFill>
                  <a:schemeClr val="dk1"/>
                </a:solidFill>
                <a:latin typeface="Calibri"/>
                <a:ea typeface="Calibri"/>
                <a:cs typeface="Calibri"/>
                <a:sym typeface="Calibri"/>
              </a:rPr>
              <a:t>We will provide solution to the ones who have to carry multiple chargers are looking for a desk ,a wireless device to charge there phone, Laptop, Tablet with portability  in our all in one device.</a:t>
            </a:r>
            <a:endParaRPr sz="2000" b="0" i="1" u="none" strike="noStrike" cap="none">
              <a:solidFill>
                <a:schemeClr val="dk1"/>
              </a:solidFill>
              <a:latin typeface="Arial"/>
              <a:ea typeface="Arial"/>
              <a:cs typeface="Arial"/>
              <a:sym typeface="Arial"/>
            </a:endParaRPr>
          </a:p>
        </p:txBody>
      </p:sp>
      <p:sp>
        <p:nvSpPr>
          <p:cNvPr id="186" name="Google Shape;186;p12"/>
          <p:cNvSpPr txBox="1"/>
          <p:nvPr/>
        </p:nvSpPr>
        <p:spPr>
          <a:xfrm>
            <a:off x="7554897" y="1243499"/>
            <a:ext cx="4199138" cy="4603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Product Description</a:t>
            </a:r>
            <a:endParaRPr sz="2400" b="1" i="0" u="none" strike="noStrike" cap="none">
              <a:solidFill>
                <a:schemeClr val="dk1"/>
              </a:solidFill>
              <a:latin typeface="Arial"/>
              <a:ea typeface="Arial"/>
              <a:cs typeface="Arial"/>
              <a:sym typeface="Arial"/>
            </a:endParaRPr>
          </a:p>
        </p:txBody>
      </p:sp>
      <p:sp>
        <p:nvSpPr>
          <p:cNvPr id="187" name="Google Shape;187;p12"/>
          <p:cNvSpPr/>
          <p:nvPr/>
        </p:nvSpPr>
        <p:spPr>
          <a:xfrm>
            <a:off x="7554897" y="1127679"/>
            <a:ext cx="4199138" cy="11582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12"/>
          <p:cNvSpPr txBox="1"/>
          <p:nvPr/>
        </p:nvSpPr>
        <p:spPr>
          <a:xfrm>
            <a:off x="7554897" y="5122416"/>
            <a:ext cx="4199138" cy="13220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2 year warrenty, Home delivery, Convenient app or website, option of modification. Battery Replacement , Online Payment or COD</a:t>
            </a:r>
            <a:endParaRPr sz="1800" b="0" i="0" u="none" strike="noStrike" cap="none">
              <a:solidFill>
                <a:schemeClr val="dk1"/>
              </a:solidFill>
              <a:latin typeface="Arial"/>
              <a:ea typeface="Arial"/>
              <a:cs typeface="Arial"/>
              <a:sym typeface="Arial"/>
            </a:endParaRPr>
          </a:p>
        </p:txBody>
      </p:sp>
      <p:sp>
        <p:nvSpPr>
          <p:cNvPr id="189" name="Google Shape;189;p12"/>
          <p:cNvSpPr txBox="1"/>
          <p:nvPr/>
        </p:nvSpPr>
        <p:spPr>
          <a:xfrm>
            <a:off x="7554897" y="4571887"/>
            <a:ext cx="41991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Intended Benefits</a:t>
            </a:r>
            <a:endParaRPr sz="2400" b="1" i="0" u="none" strike="noStrike" cap="none">
              <a:solidFill>
                <a:schemeClr val="dk1"/>
              </a:solidFill>
              <a:latin typeface="Arial"/>
              <a:ea typeface="Arial"/>
              <a:cs typeface="Arial"/>
              <a:sym typeface="Arial"/>
            </a:endParaRPr>
          </a:p>
        </p:txBody>
      </p:sp>
      <p:sp>
        <p:nvSpPr>
          <p:cNvPr id="190" name="Google Shape;190;p12"/>
          <p:cNvSpPr/>
          <p:nvPr/>
        </p:nvSpPr>
        <p:spPr>
          <a:xfrm>
            <a:off x="7554897" y="4371217"/>
            <a:ext cx="4199138" cy="13527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p:nvPr/>
        </p:nvSpPr>
        <p:spPr>
          <a:xfrm>
            <a:off x="76200" y="457200"/>
            <a:ext cx="11963400"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-Solution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What we wish to do is eliminate the need to carry multiple chargers, or chargers anywhere In 2021 when everything is wireless, why are we not charging our laptops wirelessly, when it is the most practical thing to charge as it is not moved whilst charging. A wireless charging table for your laptops and phone and other devices.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Previously the hardware didn’t allow more that 30 watts to be transferred wirelessly, but today tech to transfer 65watts wirelessly is available and laptops charge at 65 watts.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New laptops charge thru barrel pin chargers or type C charging capabilities, until laptops are built with wireless charge receiver coils. We get wireless charge receivers which connect thru the type C port and can be used to charge laptops.</a:t>
            </a: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pic>
        <p:nvPicPr>
          <p:cNvPr id="196" name="Google Shape;196;p13"/>
          <p:cNvPicPr preferRelativeResize="0"/>
          <p:nvPr/>
        </p:nvPicPr>
        <p:blipFill rotWithShape="1">
          <a:blip r:embed="rId3">
            <a:alphaModFix/>
          </a:blip>
          <a:srcRect t="6780" r="28889" b="10169"/>
          <a:stretch/>
        </p:blipFill>
        <p:spPr>
          <a:xfrm>
            <a:off x="8686800" y="2667000"/>
            <a:ext cx="3197013" cy="3733800"/>
          </a:xfrm>
          <a:prstGeom prst="rect">
            <a:avLst/>
          </a:prstGeom>
          <a:noFill/>
          <a:ln>
            <a:noFill/>
          </a:ln>
        </p:spPr>
      </p:pic>
      <p:sp>
        <p:nvSpPr>
          <p:cNvPr id="197" name="Google Shape;197;p13"/>
          <p:cNvSpPr txBox="1"/>
          <p:nvPr/>
        </p:nvSpPr>
        <p:spPr>
          <a:xfrm>
            <a:off x="76200" y="3124200"/>
            <a:ext cx="8382000"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Value proposition to your client – What is so unique/special about 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Laptops don’t charge wirelessly, the hardware is out there but the compilation of tech isn’t being done on a bigger scale.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The product is unique since it’s a product which is greater than sum of its parts. </a:t>
            </a: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4"/>
          <p:cNvSpPr txBox="1"/>
          <p:nvPr/>
        </p:nvSpPr>
        <p:spPr>
          <a:xfrm>
            <a:off x="2286000" y="258073"/>
            <a:ext cx="640080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FFFFFF"/>
                </a:solidFill>
                <a:latin typeface="Libre Franklin"/>
                <a:ea typeface="Libre Franklin"/>
                <a:cs typeface="Libre Franklin"/>
                <a:sym typeface="Libre Franklin"/>
              </a:rPr>
              <a:t>Solution Prototype / MVP </a:t>
            </a:r>
            <a:endParaRPr sz="4400" b="0" i="0" u="none" strike="noStrike" cap="none">
              <a:solidFill>
                <a:schemeClr val="dk1"/>
              </a:solidFill>
              <a:latin typeface="Libre Franklin"/>
              <a:ea typeface="Libre Franklin"/>
              <a:cs typeface="Libre Franklin"/>
              <a:sym typeface="Libre Franklin"/>
            </a:endParaRPr>
          </a:p>
        </p:txBody>
      </p:sp>
      <p:sp>
        <p:nvSpPr>
          <p:cNvPr id="203" name="Google Shape;203;p14"/>
          <p:cNvSpPr txBox="1"/>
          <p:nvPr/>
        </p:nvSpPr>
        <p:spPr>
          <a:xfrm>
            <a:off x="10332975" y="6499244"/>
            <a:ext cx="151965"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9B9B9B"/>
                </a:solidFill>
                <a:latin typeface="Libre Franklin"/>
                <a:ea typeface="Libre Franklin"/>
                <a:cs typeface="Libre Franklin"/>
                <a:sym typeface="Libre Franklin"/>
              </a:rPr>
              <a:t>6</a:t>
            </a:r>
            <a:endParaRPr sz="2000" b="0" i="0" u="none" strike="noStrike" cap="none">
              <a:solidFill>
                <a:schemeClr val="dk1"/>
              </a:solidFill>
              <a:latin typeface="Libre Franklin"/>
              <a:ea typeface="Libre Franklin"/>
              <a:cs typeface="Libre Franklin"/>
              <a:sym typeface="Libre Franklin"/>
            </a:endParaRPr>
          </a:p>
        </p:txBody>
      </p:sp>
      <p:pic>
        <p:nvPicPr>
          <p:cNvPr id="204" name="Google Shape;204;p14"/>
          <p:cNvPicPr preferRelativeResize="0"/>
          <p:nvPr/>
        </p:nvPicPr>
        <p:blipFill rotWithShape="1">
          <a:blip r:embed="rId3">
            <a:alphaModFix/>
          </a:blip>
          <a:srcRect/>
          <a:stretch/>
        </p:blipFill>
        <p:spPr>
          <a:xfrm>
            <a:off x="3048000" y="61596"/>
            <a:ext cx="8979744" cy="6734808"/>
          </a:xfrm>
          <a:prstGeom prst="rect">
            <a:avLst/>
          </a:prstGeom>
          <a:noFill/>
          <a:ln w="9525" cap="flat" cmpd="sng">
            <a:solidFill>
              <a:schemeClr val="dk1"/>
            </a:solidFill>
            <a:prstDash val="solid"/>
            <a:round/>
            <a:headEnd type="none" w="sm" len="sm"/>
            <a:tailEnd type="none" w="sm" len="sm"/>
          </a:ln>
        </p:spPr>
      </p:pic>
      <p:sp>
        <p:nvSpPr>
          <p:cNvPr id="205" name="Google Shape;205;p14"/>
          <p:cNvSpPr txBox="1"/>
          <p:nvPr/>
        </p:nvSpPr>
        <p:spPr>
          <a:xfrm>
            <a:off x="147150" y="3075057"/>
            <a:ext cx="2819400" cy="70788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Federo"/>
                <a:ea typeface="Federo"/>
                <a:cs typeface="Federo"/>
                <a:sym typeface="Federo"/>
              </a:rPr>
              <a:t>Prototype</a:t>
            </a:r>
            <a:endParaRPr sz="4000" b="1" i="0" u="none" strike="noStrike" cap="none">
              <a:solidFill>
                <a:schemeClr val="dk1"/>
              </a:solidFill>
              <a:latin typeface="Federo"/>
              <a:ea typeface="Federo"/>
              <a:cs typeface="Federo"/>
              <a:sym typeface="Fede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5"/>
          <p:cNvPicPr preferRelativeResize="0"/>
          <p:nvPr/>
        </p:nvPicPr>
        <p:blipFill rotWithShape="1">
          <a:blip r:embed="rId3">
            <a:alphaModFix/>
          </a:blip>
          <a:srcRect/>
          <a:stretch/>
        </p:blipFill>
        <p:spPr>
          <a:xfrm>
            <a:off x="1353640" y="6096"/>
            <a:ext cx="9144000" cy="6857999"/>
          </a:xfrm>
          <a:prstGeom prst="rect">
            <a:avLst/>
          </a:prstGeom>
          <a:noFill/>
          <a:ln>
            <a:noFill/>
          </a:ln>
        </p:spPr>
      </p:pic>
      <p:pic>
        <p:nvPicPr>
          <p:cNvPr id="211" name="Google Shape;211;p15"/>
          <p:cNvPicPr preferRelativeResize="0"/>
          <p:nvPr/>
        </p:nvPicPr>
        <p:blipFill rotWithShape="1">
          <a:blip r:embed="rId4">
            <a:alphaModFix/>
          </a:blip>
          <a:srcRect/>
          <a:stretch/>
        </p:blipFill>
        <p:spPr>
          <a:xfrm>
            <a:off x="0" y="6096"/>
            <a:ext cx="12192000" cy="1114044"/>
          </a:xfrm>
          <a:prstGeom prst="rect">
            <a:avLst/>
          </a:prstGeom>
          <a:noFill/>
          <a:ln>
            <a:noFill/>
          </a:ln>
        </p:spPr>
      </p:pic>
      <p:sp>
        <p:nvSpPr>
          <p:cNvPr id="212" name="Google Shape;212;p15"/>
          <p:cNvSpPr txBox="1"/>
          <p:nvPr/>
        </p:nvSpPr>
        <p:spPr>
          <a:xfrm>
            <a:off x="2209800" y="258073"/>
            <a:ext cx="8982456"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b="0" i="0" u="none" strike="noStrike" cap="none">
                <a:solidFill>
                  <a:srgbClr val="FFFFFF"/>
                </a:solidFill>
                <a:latin typeface="Arial"/>
                <a:ea typeface="Arial"/>
                <a:cs typeface="Arial"/>
                <a:sym typeface="Arial"/>
              </a:rPr>
              <a:t>Market and Product Positioning</a:t>
            </a:r>
            <a:endParaRPr sz="4400" b="0" i="0" u="none" strike="noStrike" cap="none">
              <a:solidFill>
                <a:srgbClr val="000000"/>
              </a:solidFill>
              <a:latin typeface="Arial"/>
              <a:ea typeface="Arial"/>
              <a:cs typeface="Arial"/>
              <a:sym typeface="Arial"/>
            </a:endParaRPr>
          </a:p>
        </p:txBody>
      </p:sp>
      <p:sp>
        <p:nvSpPr>
          <p:cNvPr id="213" name="Google Shape;213;p15"/>
          <p:cNvSpPr txBox="1"/>
          <p:nvPr/>
        </p:nvSpPr>
        <p:spPr>
          <a:xfrm>
            <a:off x="1831631" y="1017998"/>
            <a:ext cx="8577326" cy="161582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200" b="1" i="0" u="none" strike="noStrike" cap="none">
                <a:solidFill>
                  <a:srgbClr val="000000"/>
                </a:solidFill>
                <a:latin typeface="Libre Franklin"/>
                <a:ea typeface="Libre Franklin"/>
                <a:cs typeface="Libre Franklin"/>
                <a:sym typeface="Libre Franklin"/>
              </a:rPr>
              <a:t>            </a:t>
            </a:r>
            <a:r>
              <a:rPr lang="en-US" sz="3200" b="1" i="0" u="none" strike="noStrike" cap="none">
                <a:solidFill>
                  <a:srgbClr val="000000"/>
                </a:solidFill>
                <a:latin typeface="Arial"/>
                <a:ea typeface="Arial"/>
                <a:cs typeface="Arial"/>
                <a:sym typeface="Arial"/>
              </a:rPr>
              <a:t>Target Customer and Market Size</a:t>
            </a:r>
            <a:endParaRPr/>
          </a:p>
          <a:p>
            <a:pPr marL="0" marR="0" lvl="0" indent="0" algn="l" rtl="0">
              <a:lnSpc>
                <a:spcPct val="150000"/>
              </a:lnSpc>
              <a:spcBef>
                <a:spcPts val="0"/>
              </a:spcBef>
              <a:spcAft>
                <a:spcPts val="0"/>
              </a:spcAft>
              <a:buNone/>
            </a:pPr>
            <a:r>
              <a:rPr lang="en-US" sz="2800" b="1" i="0" u="none" strike="noStrike" cap="none">
                <a:solidFill>
                  <a:srgbClr val="000000"/>
                </a:solidFill>
                <a:latin typeface="Arial"/>
                <a:ea typeface="Arial"/>
                <a:cs typeface="Arial"/>
                <a:sym typeface="Arial"/>
              </a:rPr>
              <a:t>                                   The Early Adopters</a:t>
            </a:r>
            <a:endParaRPr/>
          </a:p>
          <a:p>
            <a:pPr marL="0" marR="0" lvl="0" indent="0" algn="l" rtl="0">
              <a:lnSpc>
                <a:spcPct val="150000"/>
              </a:lnSpc>
              <a:spcBef>
                <a:spcPts val="0"/>
              </a:spcBef>
              <a:spcAft>
                <a:spcPts val="0"/>
              </a:spcAft>
              <a:buNone/>
            </a:pPr>
            <a:endParaRPr sz="1000" b="0" i="0" u="none" strike="noStrike" cap="none">
              <a:solidFill>
                <a:srgbClr val="000000"/>
              </a:solidFill>
              <a:latin typeface="Libre Franklin"/>
              <a:ea typeface="Libre Franklin"/>
              <a:cs typeface="Libre Franklin"/>
              <a:sym typeface="Libre Franklin"/>
            </a:endParaRPr>
          </a:p>
        </p:txBody>
      </p:sp>
      <p:sp>
        <p:nvSpPr>
          <p:cNvPr id="214" name="Google Shape;214;p15"/>
          <p:cNvSpPr txBox="1"/>
          <p:nvPr/>
        </p:nvSpPr>
        <p:spPr>
          <a:xfrm>
            <a:off x="10332975" y="6499244"/>
            <a:ext cx="151965"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b="0" i="0" u="none" strike="noStrike" cap="none">
                <a:solidFill>
                  <a:srgbClr val="9B9B9B"/>
                </a:solidFill>
                <a:latin typeface="Libre Franklin"/>
                <a:ea typeface="Libre Franklin"/>
                <a:cs typeface="Libre Franklin"/>
                <a:sym typeface="Libre Franklin"/>
              </a:rPr>
              <a:t>6</a:t>
            </a:r>
            <a:endParaRPr sz="2000" b="0" i="0" u="none" strike="noStrike" cap="none">
              <a:solidFill>
                <a:srgbClr val="000000"/>
              </a:solidFill>
              <a:latin typeface="Libre Franklin"/>
              <a:ea typeface="Libre Franklin"/>
              <a:cs typeface="Libre Franklin"/>
              <a:sym typeface="Libre Franklin"/>
            </a:endParaRPr>
          </a:p>
        </p:txBody>
      </p:sp>
      <p:sp>
        <p:nvSpPr>
          <p:cNvPr id="215" name="Google Shape;215;p15"/>
          <p:cNvSpPr/>
          <p:nvPr/>
        </p:nvSpPr>
        <p:spPr>
          <a:xfrm>
            <a:off x="7290017" y="2927922"/>
            <a:ext cx="3093540" cy="1447800"/>
          </a:xfrm>
          <a:prstGeom prst="rect">
            <a:avLst/>
          </a:prstGeom>
          <a:solidFill>
            <a:schemeClr val="accent1"/>
          </a:solidFill>
          <a:ln w="25400" cap="flat" cmpd="sng">
            <a:solidFill>
              <a:srgbClr val="2B43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000" b="1" i="0" u="none" strike="noStrike" cap="none">
                <a:solidFill>
                  <a:schemeClr val="lt1"/>
                </a:solidFill>
                <a:latin typeface="Arial"/>
                <a:ea typeface="Arial"/>
                <a:cs typeface="Arial"/>
                <a:sym typeface="Arial"/>
              </a:rPr>
              <a:t>Students</a:t>
            </a:r>
            <a:endParaRPr/>
          </a:p>
        </p:txBody>
      </p:sp>
      <p:sp>
        <p:nvSpPr>
          <p:cNvPr id="216" name="Google Shape;216;p15"/>
          <p:cNvSpPr/>
          <p:nvPr/>
        </p:nvSpPr>
        <p:spPr>
          <a:xfrm>
            <a:off x="1831631" y="2921827"/>
            <a:ext cx="3093540" cy="1447800"/>
          </a:xfrm>
          <a:prstGeom prst="rect">
            <a:avLst/>
          </a:prstGeom>
          <a:solidFill>
            <a:schemeClr val="accent1"/>
          </a:solidFill>
          <a:ln w="25400" cap="flat" cmpd="sng">
            <a:solidFill>
              <a:srgbClr val="2B43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000" b="0" i="0" u="none" strike="noStrike" cap="none">
                <a:solidFill>
                  <a:schemeClr val="lt1"/>
                </a:solidFill>
                <a:latin typeface="Arial"/>
                <a:ea typeface="Arial"/>
                <a:cs typeface="Arial"/>
                <a:sym typeface="Arial"/>
              </a:rPr>
              <a:t>Corporate </a:t>
            </a:r>
            <a:r>
              <a:rPr lang="en-US" sz="4000" b="1" i="0" u="none" strike="noStrike" cap="none">
                <a:solidFill>
                  <a:schemeClr val="lt1"/>
                </a:solidFill>
                <a:latin typeface="Arial"/>
                <a:ea typeface="Arial"/>
                <a:cs typeface="Arial"/>
                <a:sym typeface="Arial"/>
              </a:rPr>
              <a:t>jobs</a:t>
            </a:r>
            <a:endParaRPr sz="4000" b="0" i="0" u="none" strike="noStrike" cap="none">
              <a:solidFill>
                <a:schemeClr val="lt1"/>
              </a:solidFill>
              <a:latin typeface="Arial"/>
              <a:ea typeface="Arial"/>
              <a:cs typeface="Arial"/>
              <a:sym typeface="Arial"/>
            </a:endParaRPr>
          </a:p>
        </p:txBody>
      </p:sp>
      <p:sp>
        <p:nvSpPr>
          <p:cNvPr id="217" name="Google Shape;217;p15"/>
          <p:cNvSpPr txBox="1"/>
          <p:nvPr/>
        </p:nvSpPr>
        <p:spPr>
          <a:xfrm>
            <a:off x="1307883" y="4505818"/>
            <a:ext cx="9189757" cy="221599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Bringing new technology and tools into your organization can increase productivity, boost sales, and help you make better, faster decisions.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Having a multiple device charging station (table) will not only help you to charge your smartphones but also likewise devices like tablets, laptops, etc.</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6"/>
          <p:cNvPicPr preferRelativeResize="0"/>
          <p:nvPr/>
        </p:nvPicPr>
        <p:blipFill rotWithShape="1">
          <a:blip r:embed="rId3">
            <a:alphaModFix/>
          </a:blip>
          <a:srcRect/>
          <a:stretch/>
        </p:blipFill>
        <p:spPr>
          <a:xfrm>
            <a:off x="762000" y="-89078"/>
            <a:ext cx="9144000" cy="6857999"/>
          </a:xfrm>
          <a:prstGeom prst="rect">
            <a:avLst/>
          </a:prstGeom>
          <a:noFill/>
          <a:ln>
            <a:noFill/>
          </a:ln>
        </p:spPr>
      </p:pic>
      <p:pic>
        <p:nvPicPr>
          <p:cNvPr id="223" name="Google Shape;223;p16"/>
          <p:cNvPicPr preferRelativeResize="0"/>
          <p:nvPr/>
        </p:nvPicPr>
        <p:blipFill rotWithShape="1">
          <a:blip r:embed="rId4">
            <a:alphaModFix/>
          </a:blip>
          <a:srcRect/>
          <a:stretch/>
        </p:blipFill>
        <p:spPr>
          <a:xfrm>
            <a:off x="0" y="6096"/>
            <a:ext cx="12192000" cy="1114044"/>
          </a:xfrm>
          <a:prstGeom prst="rect">
            <a:avLst/>
          </a:prstGeom>
          <a:noFill/>
          <a:ln>
            <a:noFill/>
          </a:ln>
        </p:spPr>
      </p:pic>
      <p:sp>
        <p:nvSpPr>
          <p:cNvPr id="224" name="Google Shape;224;p16"/>
          <p:cNvSpPr txBox="1"/>
          <p:nvPr/>
        </p:nvSpPr>
        <p:spPr>
          <a:xfrm>
            <a:off x="2209799" y="258073"/>
            <a:ext cx="9143999"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b="0" i="0" u="none" strike="noStrike" cap="none">
                <a:solidFill>
                  <a:srgbClr val="FFFFFF"/>
                </a:solidFill>
                <a:latin typeface="Arial"/>
                <a:ea typeface="Arial"/>
                <a:cs typeface="Arial"/>
                <a:sym typeface="Arial"/>
              </a:rPr>
              <a:t>Market and Product Positioning</a:t>
            </a:r>
            <a:endParaRPr sz="4400" b="0" i="0" u="none" strike="noStrike" cap="none">
              <a:solidFill>
                <a:srgbClr val="000000"/>
              </a:solidFill>
              <a:latin typeface="Arial"/>
              <a:ea typeface="Arial"/>
              <a:cs typeface="Arial"/>
              <a:sym typeface="Arial"/>
            </a:endParaRPr>
          </a:p>
        </p:txBody>
      </p:sp>
      <p:sp>
        <p:nvSpPr>
          <p:cNvPr id="225" name="Google Shape;225;p16"/>
          <p:cNvSpPr txBox="1"/>
          <p:nvPr/>
        </p:nvSpPr>
        <p:spPr>
          <a:xfrm>
            <a:off x="1143000" y="1120140"/>
            <a:ext cx="8577326" cy="201798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endParaRPr sz="1000" b="0" i="0" u="none" strike="noStrike" cap="none">
              <a:solidFill>
                <a:srgbClr val="000000"/>
              </a:solidFill>
              <a:latin typeface="Libre Franklin"/>
              <a:ea typeface="Libre Franklin"/>
              <a:cs typeface="Libre Franklin"/>
              <a:sym typeface="Libre Franklin"/>
            </a:endParaRPr>
          </a:p>
          <a:p>
            <a:pPr marL="0" marR="0" lvl="0" indent="0" algn="l" rtl="0">
              <a:lnSpc>
                <a:spcPct val="150000"/>
              </a:lnSpc>
              <a:spcBef>
                <a:spcPts val="0"/>
              </a:spcBef>
              <a:spcAft>
                <a:spcPts val="0"/>
              </a:spcAft>
              <a:buNone/>
            </a:pPr>
            <a:r>
              <a:rPr lang="en-US" sz="4000" b="1" i="0" u="none" strike="noStrike" cap="none">
                <a:solidFill>
                  <a:srgbClr val="000000"/>
                </a:solidFill>
                <a:latin typeface="Libre Franklin"/>
                <a:ea typeface="Libre Franklin"/>
                <a:cs typeface="Libre Franklin"/>
                <a:sym typeface="Libre Franklin"/>
              </a:rPr>
              <a:t>                      </a:t>
            </a:r>
            <a:r>
              <a:rPr lang="en-US" sz="4000" b="1" i="0" u="none" strike="noStrike" cap="none">
                <a:solidFill>
                  <a:srgbClr val="000000"/>
                </a:solidFill>
                <a:latin typeface="Teko"/>
                <a:ea typeface="Teko"/>
                <a:cs typeface="Teko"/>
                <a:sym typeface="Teko"/>
              </a:rPr>
              <a:t>Market Strategy</a:t>
            </a:r>
            <a:endParaRPr sz="4000" b="1" i="1" u="none" strike="noStrike" cap="none">
              <a:solidFill>
                <a:srgbClr val="000000"/>
              </a:solidFill>
              <a:latin typeface="Teko"/>
              <a:ea typeface="Teko"/>
              <a:cs typeface="Teko"/>
              <a:sym typeface="Teko"/>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342900" marR="0" lvl="0" indent="-139700" algn="l" rtl="0">
              <a:lnSpc>
                <a:spcPct val="150000"/>
              </a:lnSpc>
              <a:spcBef>
                <a:spcPts val="0"/>
              </a:spcBef>
              <a:spcAft>
                <a:spcPts val="0"/>
              </a:spcAft>
              <a:buClr>
                <a:srgbClr val="000000"/>
              </a:buClr>
              <a:buSzPts val="3200"/>
              <a:buFont typeface="Arial"/>
              <a:buNone/>
            </a:pPr>
            <a:endParaRPr sz="3200" b="0" i="0" u="none" strike="noStrike" cap="none">
              <a:solidFill>
                <a:srgbClr val="000000"/>
              </a:solidFill>
              <a:latin typeface="Libre Franklin"/>
              <a:ea typeface="Libre Franklin"/>
              <a:cs typeface="Libre Franklin"/>
              <a:sym typeface="Libre Franklin"/>
            </a:endParaRPr>
          </a:p>
        </p:txBody>
      </p:sp>
      <p:sp>
        <p:nvSpPr>
          <p:cNvPr id="226" name="Google Shape;226;p16"/>
          <p:cNvSpPr txBox="1"/>
          <p:nvPr/>
        </p:nvSpPr>
        <p:spPr>
          <a:xfrm>
            <a:off x="10332975" y="6499244"/>
            <a:ext cx="151965"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b="0" i="0" u="none" strike="noStrike" cap="none">
                <a:solidFill>
                  <a:srgbClr val="9B9B9B"/>
                </a:solidFill>
                <a:latin typeface="Libre Franklin"/>
                <a:ea typeface="Libre Franklin"/>
                <a:cs typeface="Libre Franklin"/>
                <a:sym typeface="Libre Franklin"/>
              </a:rPr>
              <a:t>6</a:t>
            </a:r>
            <a:endParaRPr sz="2000" b="0" i="0" u="none" strike="noStrike" cap="none">
              <a:solidFill>
                <a:srgbClr val="000000"/>
              </a:solidFill>
              <a:latin typeface="Libre Franklin"/>
              <a:ea typeface="Libre Franklin"/>
              <a:cs typeface="Libre Franklin"/>
              <a:sym typeface="Libre Franklin"/>
            </a:endParaRPr>
          </a:p>
        </p:txBody>
      </p:sp>
      <p:sp>
        <p:nvSpPr>
          <p:cNvPr id="227" name="Google Shape;227;p16"/>
          <p:cNvSpPr txBox="1"/>
          <p:nvPr/>
        </p:nvSpPr>
        <p:spPr>
          <a:xfrm>
            <a:off x="1143000" y="3200400"/>
            <a:ext cx="7848600" cy="25853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Provide consistent customer experience. </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Cutomers testimonials. </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Referral program. </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Connected via newsletter. </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Customers feedback. </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Demonstrate your products or services.</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pic>
        <p:nvPicPr>
          <p:cNvPr id="228" name="Google Shape;228;p16"/>
          <p:cNvPicPr preferRelativeResize="0"/>
          <p:nvPr/>
        </p:nvPicPr>
        <p:blipFill rotWithShape="1">
          <a:blip r:embed="rId5">
            <a:alphaModFix/>
          </a:blip>
          <a:srcRect/>
          <a:stretch/>
        </p:blipFill>
        <p:spPr>
          <a:xfrm>
            <a:off x="8751126" y="1212818"/>
            <a:ext cx="2619375" cy="1743075"/>
          </a:xfrm>
          <a:prstGeom prst="rect">
            <a:avLst/>
          </a:prstGeom>
          <a:noFill/>
          <a:ln>
            <a:noFill/>
          </a:ln>
        </p:spPr>
      </p:pic>
      <p:pic>
        <p:nvPicPr>
          <p:cNvPr id="229" name="Google Shape;229;p16"/>
          <p:cNvPicPr preferRelativeResize="0"/>
          <p:nvPr/>
        </p:nvPicPr>
        <p:blipFill rotWithShape="1">
          <a:blip r:embed="rId6">
            <a:alphaModFix/>
          </a:blip>
          <a:srcRect/>
          <a:stretch/>
        </p:blipFill>
        <p:spPr>
          <a:xfrm>
            <a:off x="9298813" y="3551231"/>
            <a:ext cx="1943100" cy="23526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32">
      <a:dk1>
        <a:srgbClr val="000000"/>
      </a:dk1>
      <a:lt1>
        <a:srgbClr val="FFFFFF"/>
      </a:lt1>
      <a:dk2>
        <a:srgbClr val="3F3F3F"/>
      </a:dk2>
      <a:lt2>
        <a:srgbClr val="E7E6E6"/>
      </a:lt2>
      <a:accent1>
        <a:srgbClr val="3C5D7A"/>
      </a:accent1>
      <a:accent2>
        <a:srgbClr val="92667D"/>
      </a:accent2>
      <a:accent3>
        <a:srgbClr val="D17083"/>
      </a:accent3>
      <a:accent4>
        <a:srgbClr val="FF788B"/>
      </a:accent4>
      <a:accent5>
        <a:srgbClr val="3C5D7A"/>
      </a:accent5>
      <a:accent6>
        <a:srgbClr val="92667D"/>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1367</Words>
  <Application>Microsoft Office PowerPoint</Application>
  <PresentationFormat>Widescreen</PresentationFormat>
  <Paragraphs>239</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Calibri</vt:lpstr>
      <vt:lpstr>Federo</vt:lpstr>
      <vt:lpstr>Libre Franklin</vt:lpstr>
      <vt:lpstr>Open Sans</vt:lpstr>
      <vt:lpstr>arial</vt:lpstr>
      <vt:lpstr>arial</vt:lpstr>
      <vt:lpstr>Century Gothic</vt:lpstr>
      <vt:lpstr>Teko</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identity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modified xsi:type="dcterms:W3CDTF">2021-10-19T06:08:20Z</dcterms:modified>
</cp:coreProperties>
</file>