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
      <p:font typeface="Century Gothic" panose="020B0502020202020204" pitchFamily="34" charset="0"/>
      <p:regular r:id="rId25"/>
      <p:bold r:id="rId26"/>
      <p:italic r:id="rId27"/>
      <p:boldItalic r:id="rId28"/>
    </p:embeddedFont>
    <p:embeddedFont>
      <p:font typeface="Libre Franklin" panose="020B0604020202020204"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ajBib9ocVA9DVk1f0aOAVLdeL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4966F6-FE17-4273-8308-28FE504C3FC1}">
  <a:tblStyle styleId="{2F4966F6-FE17-4273-8308-28FE504C3FC1}"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CCCCC"/>
          </a:solidFill>
        </a:fill>
      </a:tcStyle>
    </a:band1H>
    <a:band2H>
      <a:tcTxStyle/>
      <a:tcStyle>
        <a:tcBdr/>
      </a:tcStyle>
    </a:band2H>
    <a:band1V>
      <a:tcTxStyle/>
      <a:tcStyle>
        <a:tcBdr/>
        <a:fill>
          <a:solidFill>
            <a:srgbClr val="CCCCCC"/>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209326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294175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0590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432887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12410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37770016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354890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40507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332658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157559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177533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333991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37406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41718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5824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29202159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IN" smtClean="0"/>
              <a:t>‹#›</a:t>
            </a:fld>
            <a:endParaRPr lang="en-IN"/>
          </a:p>
        </p:txBody>
      </p:sp>
    </p:spTree>
    <p:extLst>
      <p:ext uri="{BB962C8B-B14F-4D97-AF65-F5344CB8AC3E}">
        <p14:creationId xmlns:p14="http://schemas.microsoft.com/office/powerpoint/2010/main" val="81016403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6F6F6"/>
            </a:gs>
          </a:gsLst>
          <a:path path="circle">
            <a:fillToRect r="100000" b="100000"/>
          </a:path>
          <a:tileRect l="-100000" t="-100000"/>
        </a:gradFill>
        <a:effectLst/>
      </p:bgPr>
    </p:bg>
    <p:spTree>
      <p:nvGrpSpPr>
        <p:cNvPr id="1" name="Shape 167"/>
        <p:cNvGrpSpPr/>
        <p:nvPr/>
      </p:nvGrpSpPr>
      <p:grpSpPr>
        <a:xfrm>
          <a:off x="0" y="0"/>
          <a:ext cx="0" cy="0"/>
          <a:chOff x="0" y="0"/>
          <a:chExt cx="0" cy="0"/>
        </a:xfrm>
      </p:grpSpPr>
      <p:sp>
        <p:nvSpPr>
          <p:cNvPr id="168" name="Google Shape;168;p1"/>
          <p:cNvSpPr/>
          <p:nvPr/>
        </p:nvSpPr>
        <p:spPr>
          <a:xfrm>
            <a:off x="0" y="-1"/>
            <a:ext cx="12188952" cy="6858001"/>
          </a:xfrm>
          <a:prstGeom prst="rect">
            <a:avLst/>
          </a:prstGeom>
          <a:gradFill>
            <a:gsLst>
              <a:gs pos="0">
                <a:schemeClr val="lt1"/>
              </a:gs>
              <a:gs pos="100000">
                <a:srgbClr val="F6F6F6"/>
              </a:gs>
            </a:gsLst>
            <a:path path="circle">
              <a:fillToRect r="100000" b="100000"/>
            </a:path>
            <a:tileRect l="-100000" t="-10000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23E4E"/>
              </a:buClr>
              <a:buSzPct val="100000"/>
              <a:buFont typeface="Century Gothic"/>
              <a:buNone/>
            </a:pPr>
            <a:r>
              <a:rPr lang="en-US" sz="1800" dirty="0">
                <a:solidFill>
                  <a:srgbClr val="223E4E"/>
                </a:solidFill>
                <a:latin typeface="Century Gothic"/>
                <a:ea typeface="Century Gothic"/>
                <a:cs typeface="Century Gothic"/>
                <a:sym typeface="Century Gothic"/>
              </a:rPr>
              <a:t/>
            </a:r>
            <a:br>
              <a:rPr lang="en-US" sz="1800" dirty="0">
                <a:solidFill>
                  <a:srgbClr val="223E4E"/>
                </a:solidFill>
                <a:latin typeface="Century Gothic"/>
                <a:ea typeface="Century Gothic"/>
                <a:cs typeface="Century Gothic"/>
                <a:sym typeface="Century Gothic"/>
              </a:rPr>
            </a:br>
            <a:endParaRPr sz="1800" b="0" i="0" u="none" strike="noStrike" cap="none" dirty="0">
              <a:solidFill>
                <a:schemeClr val="lt1"/>
              </a:solidFill>
              <a:latin typeface="Century Gothic"/>
              <a:ea typeface="Century Gothic"/>
              <a:cs typeface="Century Gothic"/>
              <a:sym typeface="Century Gothic"/>
            </a:endParaRPr>
          </a:p>
        </p:txBody>
      </p:sp>
      <p:sp>
        <p:nvSpPr>
          <p:cNvPr id="169" name="Google Shape;169;p1"/>
          <p:cNvSpPr/>
          <p:nvPr/>
        </p:nvSpPr>
        <p:spPr>
          <a:xfrm>
            <a:off x="3278" y="0"/>
            <a:ext cx="4639734" cy="6858000"/>
          </a:xfrm>
          <a:prstGeom prst="rect">
            <a:avLst/>
          </a:prstGeom>
          <a:solidFill>
            <a:srgbClr val="172934">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1"/>
          <p:cNvSpPr txBox="1">
            <a:spLocks noGrp="1"/>
          </p:cNvSpPr>
          <p:nvPr>
            <p:ph type="ctrTitle"/>
          </p:nvPr>
        </p:nvSpPr>
        <p:spPr>
          <a:xfrm>
            <a:off x="540279" y="967417"/>
            <a:ext cx="3778870" cy="39432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EFFFF"/>
              </a:buClr>
              <a:buSzPts val="4000"/>
              <a:buFont typeface="Century Gothic"/>
              <a:buNone/>
            </a:pPr>
            <a:r>
              <a:rPr lang="en-IN" sz="4400" dirty="0"/>
              <a:t>Business Plan </a:t>
            </a:r>
            <a:br>
              <a:rPr lang="en-IN" sz="4400" dirty="0"/>
            </a:br>
            <a:r>
              <a:rPr lang="en-IN" sz="4400" dirty="0"/>
              <a:t>for</a:t>
            </a:r>
            <a:br>
              <a:rPr lang="en-IN" sz="4400" dirty="0"/>
            </a:br>
            <a:r>
              <a:rPr lang="en-IN" sz="4400" dirty="0"/>
              <a:t>OXYGARDEN</a:t>
            </a:r>
            <a:endParaRPr sz="4400" dirty="0"/>
          </a:p>
        </p:txBody>
      </p:sp>
      <p:sp>
        <p:nvSpPr>
          <p:cNvPr id="171" name="Google Shape;171;p1"/>
          <p:cNvSpPr/>
          <p:nvPr/>
        </p:nvSpPr>
        <p:spPr>
          <a:xfrm>
            <a:off x="0" y="5033007"/>
            <a:ext cx="5404022" cy="857047"/>
          </a:xfrm>
          <a:custGeom>
            <a:avLst/>
            <a:gdLst/>
            <a:ahLst/>
            <a:cxnLst/>
            <a:rect l="l" t="t" r="r" b="b"/>
            <a:pathLst>
              <a:path w="1117" h="163" extrusionOk="0">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3" name="Google Shape;173;p1"/>
          <p:cNvSpPr txBox="1"/>
          <p:nvPr/>
        </p:nvSpPr>
        <p:spPr>
          <a:xfrm>
            <a:off x="5557514" y="5654260"/>
            <a:ext cx="2682240"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dk1"/>
                </a:solidFill>
                <a:latin typeface="Century Gothic"/>
                <a:ea typeface="Century Gothic"/>
                <a:cs typeface="Century Gothic"/>
                <a:sym typeface="Century Gothic"/>
              </a:rPr>
              <a:t>Under Guidance of </a:t>
            </a:r>
            <a:r>
              <a:rPr lang="en-IN" sz="1800">
                <a:solidFill>
                  <a:schemeClr val="dk1"/>
                </a:solidFill>
                <a:latin typeface="Century Gothic"/>
                <a:ea typeface="Century Gothic"/>
                <a:cs typeface="Century Gothic"/>
                <a:sym typeface="Century Gothic"/>
              </a:rPr>
              <a:t> </a:t>
            </a:r>
            <a:endParaRPr/>
          </a:p>
          <a:p>
            <a:pPr marL="0" marR="0" lvl="0" indent="0" algn="l" rtl="0">
              <a:spcBef>
                <a:spcPts val="600"/>
              </a:spcBef>
              <a:spcAft>
                <a:spcPts val="0"/>
              </a:spcAft>
              <a:buNone/>
            </a:pPr>
            <a:r>
              <a:rPr lang="en-IN" sz="1800">
                <a:solidFill>
                  <a:schemeClr val="dk1"/>
                </a:solidFill>
                <a:latin typeface="Century Gothic"/>
                <a:ea typeface="Century Gothic"/>
                <a:cs typeface="Century Gothic"/>
                <a:sym typeface="Century Gothic"/>
              </a:rPr>
              <a:t>Prof. Dr. Shalini Singh</a:t>
            </a:r>
            <a:endParaRPr/>
          </a:p>
        </p:txBody>
      </p:sp>
      <p:sp>
        <p:nvSpPr>
          <p:cNvPr id="2" name="TextBox 1">
            <a:extLst>
              <a:ext uri="{FF2B5EF4-FFF2-40B4-BE49-F238E27FC236}">
                <a16:creationId xmlns:a16="http://schemas.microsoft.com/office/drawing/2014/main" id="{00D67A63-A0A1-43ED-B13B-34300D97E13E}"/>
              </a:ext>
            </a:extLst>
          </p:cNvPr>
          <p:cNvSpPr txBox="1"/>
          <p:nvPr/>
        </p:nvSpPr>
        <p:spPr>
          <a:xfrm>
            <a:off x="5557514" y="2733868"/>
            <a:ext cx="4988767" cy="1837426"/>
          </a:xfrm>
          <a:prstGeom prst="rect">
            <a:avLst/>
          </a:prstGeom>
          <a:noFill/>
        </p:spPr>
        <p:txBody>
          <a:bodyPr wrap="square" rtlCol="0">
            <a:spAutoFit/>
          </a:bodyPr>
          <a:lstStyle/>
          <a:p>
            <a:pPr marL="0" lvl="0" indent="0" algn="l" rtl="0">
              <a:lnSpc>
                <a:spcPct val="90000"/>
              </a:lnSpc>
              <a:spcBef>
                <a:spcPts val="0"/>
              </a:spcBef>
              <a:spcAft>
                <a:spcPts val="0"/>
              </a:spcAft>
              <a:buClr>
                <a:srgbClr val="223E4E"/>
              </a:buClr>
              <a:buSzPct val="100000"/>
              <a:buFont typeface="Century Gothic"/>
              <a:buNone/>
            </a:pPr>
            <a:r>
              <a:rPr lang="en-US" sz="1400" b="1" dirty="0">
                <a:solidFill>
                  <a:srgbClr val="223E4E"/>
                </a:solidFill>
                <a:latin typeface="Century Gothic"/>
                <a:ea typeface="Century Gothic"/>
                <a:cs typeface="Century Gothic"/>
                <a:sym typeface="Century Gothic"/>
              </a:rPr>
              <a:t>GROUP 1</a:t>
            </a:r>
          </a:p>
          <a:p>
            <a:pPr marL="0" lvl="0" indent="0" algn="l" rtl="0">
              <a:lnSpc>
                <a:spcPct val="90000"/>
              </a:lnSpc>
              <a:spcBef>
                <a:spcPts val="0"/>
              </a:spcBef>
              <a:spcAft>
                <a:spcPts val="0"/>
              </a:spcAft>
              <a:buClr>
                <a:srgbClr val="223E4E"/>
              </a:buClr>
              <a:buSzPct val="100000"/>
              <a:buFont typeface="Century Gothic"/>
              <a:buNone/>
            </a:pPr>
            <a:endParaRPr lang="en-US" sz="1400" dirty="0">
              <a:solidFill>
                <a:srgbClr val="223E4E"/>
              </a:solidFill>
              <a:latin typeface="Century Gothic"/>
              <a:ea typeface="Century Gothic"/>
              <a:cs typeface="Century Gothic"/>
              <a:sym typeface="Century Gothic"/>
            </a:endParaRPr>
          </a:p>
          <a:p>
            <a:pPr marL="0" lvl="0" indent="0" algn="l" rtl="0">
              <a:lnSpc>
                <a:spcPct val="90000"/>
              </a:lnSpc>
              <a:spcBef>
                <a:spcPts val="0"/>
              </a:spcBef>
              <a:spcAft>
                <a:spcPts val="0"/>
              </a:spcAft>
              <a:buClr>
                <a:srgbClr val="223E4E"/>
              </a:buClr>
              <a:buSzPct val="100000"/>
              <a:buFont typeface="Century Gothic"/>
              <a:buNone/>
            </a:pPr>
            <a:r>
              <a:rPr lang="en-US" sz="1400" dirty="0">
                <a:solidFill>
                  <a:srgbClr val="223E4E"/>
                </a:solidFill>
                <a:latin typeface="Century Gothic"/>
                <a:ea typeface="Century Gothic"/>
                <a:cs typeface="Century Gothic"/>
                <a:sym typeface="Century Gothic"/>
              </a:rPr>
              <a:t>Pranav Kumar Saini (20DM155)</a:t>
            </a:r>
          </a:p>
          <a:p>
            <a:pPr marL="0" lvl="0" indent="0" algn="l" rtl="0">
              <a:lnSpc>
                <a:spcPct val="90000"/>
              </a:lnSpc>
              <a:spcBef>
                <a:spcPts val="0"/>
              </a:spcBef>
              <a:spcAft>
                <a:spcPts val="0"/>
              </a:spcAft>
              <a:buClr>
                <a:srgbClr val="223E4E"/>
              </a:buClr>
              <a:buSzPct val="100000"/>
              <a:buFont typeface="Century Gothic"/>
              <a:buNone/>
            </a:pPr>
            <a:r>
              <a:rPr lang="en-US" sz="1400" dirty="0">
                <a:solidFill>
                  <a:srgbClr val="223E4E"/>
                </a:solidFill>
                <a:latin typeface="Century Gothic"/>
                <a:ea typeface="Century Gothic"/>
                <a:cs typeface="Century Gothic"/>
                <a:sym typeface="Century Gothic"/>
              </a:rPr>
              <a:t>Pranav Verma (20DM156)</a:t>
            </a:r>
          </a:p>
          <a:p>
            <a:pPr marL="0" lvl="0" indent="0" algn="l" rtl="0">
              <a:lnSpc>
                <a:spcPct val="90000"/>
              </a:lnSpc>
              <a:spcBef>
                <a:spcPts val="0"/>
              </a:spcBef>
              <a:spcAft>
                <a:spcPts val="0"/>
              </a:spcAft>
              <a:buClr>
                <a:srgbClr val="223E4E"/>
              </a:buClr>
              <a:buSzPct val="100000"/>
              <a:buFont typeface="Century Gothic"/>
              <a:buNone/>
            </a:pPr>
            <a:r>
              <a:rPr lang="en-US" sz="1400" dirty="0">
                <a:solidFill>
                  <a:srgbClr val="223E4E"/>
                </a:solidFill>
                <a:latin typeface="Century Gothic"/>
                <a:ea typeface="Century Gothic"/>
                <a:cs typeface="Century Gothic"/>
                <a:sym typeface="Century Gothic"/>
              </a:rPr>
              <a:t>Prateek Wadhwa (20DM293)</a:t>
            </a:r>
          </a:p>
          <a:p>
            <a:pPr marL="0" lvl="0" indent="0" algn="l" rtl="0">
              <a:lnSpc>
                <a:spcPct val="90000"/>
              </a:lnSpc>
              <a:spcBef>
                <a:spcPts val="0"/>
              </a:spcBef>
              <a:spcAft>
                <a:spcPts val="0"/>
              </a:spcAft>
              <a:buClr>
                <a:srgbClr val="223E4E"/>
              </a:buClr>
              <a:buSzPct val="100000"/>
              <a:buFont typeface="Century Gothic"/>
              <a:buNone/>
            </a:pPr>
            <a:r>
              <a:rPr lang="en-US" sz="1400" dirty="0">
                <a:solidFill>
                  <a:srgbClr val="223E4E"/>
                </a:solidFill>
                <a:latin typeface="Century Gothic"/>
                <a:ea typeface="Century Gothic"/>
                <a:cs typeface="Century Gothic"/>
                <a:sym typeface="Century Gothic"/>
              </a:rPr>
              <a:t>Mohit Jain (20DM294)</a:t>
            </a:r>
          </a:p>
          <a:p>
            <a:pPr marL="0" lvl="0" indent="0" algn="l" rtl="0">
              <a:lnSpc>
                <a:spcPct val="90000"/>
              </a:lnSpc>
              <a:spcBef>
                <a:spcPts val="0"/>
              </a:spcBef>
              <a:spcAft>
                <a:spcPts val="0"/>
              </a:spcAft>
              <a:buClr>
                <a:srgbClr val="223E4E"/>
              </a:buClr>
              <a:buSzPct val="100000"/>
              <a:buFont typeface="Century Gothic"/>
              <a:buNone/>
            </a:pPr>
            <a:r>
              <a:rPr lang="en-US" sz="1400" dirty="0" err="1">
                <a:solidFill>
                  <a:srgbClr val="223E4E"/>
                </a:solidFill>
                <a:latin typeface="Century Gothic"/>
                <a:ea typeface="Century Gothic"/>
                <a:cs typeface="Century Gothic"/>
                <a:sym typeface="Century Gothic"/>
              </a:rPr>
              <a:t>Shrey</a:t>
            </a:r>
            <a:r>
              <a:rPr lang="en-US" sz="1400" dirty="0">
                <a:solidFill>
                  <a:srgbClr val="223E4E"/>
                </a:solidFill>
                <a:latin typeface="Century Gothic"/>
                <a:ea typeface="Century Gothic"/>
                <a:cs typeface="Century Gothic"/>
                <a:sym typeface="Century Gothic"/>
              </a:rPr>
              <a:t> Sharma (20DM295)</a:t>
            </a:r>
          </a:p>
          <a:p>
            <a:pPr marL="0" lvl="0" indent="0" algn="l" rtl="0">
              <a:lnSpc>
                <a:spcPct val="90000"/>
              </a:lnSpc>
              <a:spcBef>
                <a:spcPts val="0"/>
              </a:spcBef>
              <a:spcAft>
                <a:spcPts val="0"/>
              </a:spcAft>
              <a:buClr>
                <a:srgbClr val="223E4E"/>
              </a:buClr>
              <a:buSzPct val="100000"/>
              <a:buFont typeface="Century Gothic"/>
              <a:buNone/>
            </a:pPr>
            <a:r>
              <a:rPr lang="en-US" sz="1400" dirty="0">
                <a:solidFill>
                  <a:srgbClr val="223E4E"/>
                </a:solidFill>
                <a:latin typeface="Century Gothic"/>
                <a:ea typeface="Century Gothic"/>
                <a:cs typeface="Century Gothic"/>
                <a:sym typeface="Century Gothic"/>
              </a:rPr>
              <a:t>Ankit Goswami (20DM257)</a:t>
            </a:r>
            <a:br>
              <a:rPr lang="en-US" sz="1400" dirty="0">
                <a:solidFill>
                  <a:srgbClr val="223E4E"/>
                </a:solidFill>
                <a:latin typeface="Century Gothic"/>
                <a:ea typeface="Century Gothic"/>
                <a:cs typeface="Century Gothic"/>
                <a:sym typeface="Century Gothic"/>
              </a:rPr>
            </a:br>
            <a:endParaRPr lang="en-IN" dirty="0"/>
          </a:p>
        </p:txBody>
      </p:sp>
      <p:pic>
        <p:nvPicPr>
          <p:cNvPr id="4" name="Picture 3">
            <a:extLst>
              <a:ext uri="{FF2B5EF4-FFF2-40B4-BE49-F238E27FC236}">
                <a16:creationId xmlns:a16="http://schemas.microsoft.com/office/drawing/2014/main" id="{9905426C-FE7E-4D80-9105-C03A38225A19}"/>
              </a:ext>
            </a:extLst>
          </p:cNvPr>
          <p:cNvPicPr>
            <a:picLocks noChangeAspect="1"/>
          </p:cNvPicPr>
          <p:nvPr/>
        </p:nvPicPr>
        <p:blipFill>
          <a:blip r:embed="rId3"/>
          <a:stretch>
            <a:fillRect/>
          </a:stretch>
        </p:blipFill>
        <p:spPr>
          <a:xfrm>
            <a:off x="8393246" y="1218943"/>
            <a:ext cx="3781441" cy="486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309"/>
        <p:cNvGrpSpPr/>
        <p:nvPr/>
      </p:nvGrpSpPr>
      <p:grpSpPr>
        <a:xfrm>
          <a:off x="0" y="0"/>
          <a:ext cx="0" cy="0"/>
          <a:chOff x="0" y="0"/>
          <a:chExt cx="0" cy="0"/>
        </a:xfrm>
      </p:grpSpPr>
      <p:grpSp>
        <p:nvGrpSpPr>
          <p:cNvPr id="310" name="Google Shape;310;p10"/>
          <p:cNvGrpSpPr/>
          <p:nvPr/>
        </p:nvGrpSpPr>
        <p:grpSpPr>
          <a:xfrm>
            <a:off x="9" y="228600"/>
            <a:ext cx="2851523" cy="6638625"/>
            <a:chOff x="2487613" y="285750"/>
            <a:chExt cx="2428875" cy="5654676"/>
          </a:xfrm>
        </p:grpSpPr>
        <p:sp>
          <p:nvSpPr>
            <p:cNvPr id="311" name="Google Shape;311;p10"/>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0"/>
          <p:cNvGrpSpPr/>
          <p:nvPr/>
        </p:nvGrpSpPr>
        <p:grpSpPr>
          <a:xfrm>
            <a:off x="27225" y="157"/>
            <a:ext cx="2356675" cy="6853096"/>
            <a:chOff x="6627813" y="195610"/>
            <a:chExt cx="1952625" cy="5678141"/>
          </a:xfrm>
        </p:grpSpPr>
        <p:sp>
          <p:nvSpPr>
            <p:cNvPr id="324" name="Google Shape;324;p10"/>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0"/>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0"/>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10"/>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9" name="Google Shape;339;p10"/>
          <p:cNvSpPr txBox="1"/>
          <p:nvPr/>
        </p:nvSpPr>
        <p:spPr>
          <a:xfrm>
            <a:off x="1032522" y="3143928"/>
            <a:ext cx="3315854" cy="419984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IN" sz="3200" b="1" dirty="0">
                <a:solidFill>
                  <a:schemeClr val="lt1"/>
                </a:solidFill>
                <a:latin typeface="Century Gothic"/>
                <a:ea typeface="Century Gothic"/>
                <a:cs typeface="Century Gothic"/>
                <a:sym typeface="Century Gothic"/>
              </a:rPr>
              <a:t>Organizational Plan</a:t>
            </a:r>
            <a:endParaRPr sz="3200" b="1" dirty="0">
              <a:solidFill>
                <a:schemeClr val="lt1"/>
              </a:solidFill>
              <a:latin typeface="Century Gothic"/>
              <a:ea typeface="Century Gothic"/>
              <a:cs typeface="Century Gothic"/>
              <a:sym typeface="Century Gothic"/>
            </a:endParaRPr>
          </a:p>
        </p:txBody>
      </p:sp>
      <p:sp>
        <p:nvSpPr>
          <p:cNvPr id="340" name="Google Shape;340;p10"/>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2" name="Google Shape;342;p10"/>
          <p:cNvSpPr/>
          <p:nvPr/>
        </p:nvSpPr>
        <p:spPr>
          <a:xfrm>
            <a:off x="4271175" y="568675"/>
            <a:ext cx="6798033" cy="6002926"/>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endParaRPr sz="1800" dirty="0">
              <a:solidFill>
                <a:srgbClr val="3F3F3F"/>
              </a:solidFill>
              <a:latin typeface="Century Gothic"/>
              <a:ea typeface="Century Gothic"/>
              <a:cs typeface="Century Gothic"/>
              <a:sym typeface="Century Gothic"/>
            </a:endParaRPr>
          </a:p>
          <a:p>
            <a:pPr marR="0" lvl="0" algn="l" rtl="0">
              <a:spcBef>
                <a:spcPts val="1000"/>
              </a:spcBef>
              <a:spcAft>
                <a:spcPts val="0"/>
              </a:spcAft>
              <a:buClr>
                <a:schemeClr val="accent1"/>
              </a:buClr>
              <a:buSzPts val="1800"/>
            </a:pPr>
            <a:r>
              <a:rPr lang="en-IN" sz="1800" b="1" dirty="0">
                <a:solidFill>
                  <a:schemeClr val="dk1"/>
                </a:solidFill>
                <a:latin typeface="Century Gothic"/>
                <a:ea typeface="Century Gothic"/>
                <a:cs typeface="Century Gothic"/>
                <a:sym typeface="Century Gothic"/>
              </a:rPr>
              <a:t>Team Strength and Commitment</a:t>
            </a:r>
            <a:endParaRPr dirty="0"/>
          </a:p>
          <a:p>
            <a:pPr marL="0" marR="0" lvl="0" indent="0" algn="l" rtl="0">
              <a:spcBef>
                <a:spcPts val="1000"/>
              </a:spcBef>
              <a:spcAft>
                <a:spcPts val="0"/>
              </a:spcAft>
              <a:buNone/>
            </a:pPr>
            <a:r>
              <a:rPr lang="en-IN" sz="1800" dirty="0">
                <a:solidFill>
                  <a:schemeClr val="dk1"/>
                </a:solidFill>
                <a:latin typeface="Century Gothic"/>
                <a:ea typeface="Century Gothic"/>
                <a:cs typeface="Century Gothic"/>
                <a:sym typeface="Century Gothic"/>
              </a:rPr>
              <a:t>Fulfilling their bigger dream Happy, Healthy and long life for humanity</a:t>
            </a:r>
            <a:endParaRPr sz="1800" dirty="0">
              <a:solidFill>
                <a:schemeClr val="dk1"/>
              </a:solidFill>
              <a:latin typeface="Century Gothic"/>
              <a:ea typeface="Century Gothic"/>
              <a:cs typeface="Century Gothic"/>
              <a:sym typeface="Century Gothic"/>
            </a:endParaRPr>
          </a:p>
          <a:p>
            <a:pPr marL="457200" marR="0" lvl="0" indent="-342900" algn="l" rtl="0">
              <a:spcBef>
                <a:spcPts val="1000"/>
              </a:spcBef>
              <a:spcAft>
                <a:spcPts val="0"/>
              </a:spcAft>
              <a:buClr>
                <a:schemeClr val="accent1"/>
              </a:buClr>
              <a:buSzPts val="1800"/>
              <a:buFont typeface="Noto Sans Symbols"/>
              <a:buNone/>
            </a:pPr>
            <a:endParaRPr sz="1800" dirty="0">
              <a:solidFill>
                <a:srgbClr val="FF0000"/>
              </a:solidFill>
              <a:latin typeface="Century Gothic"/>
              <a:ea typeface="Century Gothic"/>
              <a:cs typeface="Century Gothic"/>
              <a:sym typeface="Century Gothic"/>
            </a:endParaRPr>
          </a:p>
          <a:p>
            <a:pPr marR="0" lvl="0" algn="l" rtl="0">
              <a:spcBef>
                <a:spcPts val="1000"/>
              </a:spcBef>
              <a:spcAft>
                <a:spcPts val="0"/>
              </a:spcAft>
              <a:buClr>
                <a:schemeClr val="accent1"/>
              </a:buClr>
              <a:buSzPts val="1800"/>
            </a:pPr>
            <a:r>
              <a:rPr lang="en-IN" sz="1800" b="1" dirty="0">
                <a:solidFill>
                  <a:srgbClr val="3F3F3F"/>
                </a:solidFill>
                <a:latin typeface="Century Gothic"/>
                <a:ea typeface="Century Gothic"/>
                <a:cs typeface="Century Gothic"/>
                <a:sym typeface="Century Gothic"/>
              </a:rPr>
              <a:t>Company Structure </a:t>
            </a:r>
            <a:endParaRPr dirty="0"/>
          </a:p>
          <a:p>
            <a:pPr marL="0" marR="0" lvl="0" indent="0" algn="l" rtl="0">
              <a:spcBef>
                <a:spcPts val="1000"/>
              </a:spcBef>
              <a:spcAft>
                <a:spcPts val="0"/>
              </a:spcAft>
              <a:buNone/>
            </a:pPr>
            <a:r>
              <a:rPr lang="en-IN" sz="1800" dirty="0">
                <a:solidFill>
                  <a:srgbClr val="3F3F3F"/>
                </a:solidFill>
                <a:latin typeface="Century Gothic"/>
                <a:ea typeface="Century Gothic"/>
                <a:cs typeface="Century Gothic"/>
                <a:sym typeface="Century Gothic"/>
              </a:rPr>
              <a:t>Franchise Model</a:t>
            </a:r>
            <a:endParaRPr dirty="0"/>
          </a:p>
          <a:p>
            <a:pPr marL="0" marR="0" lvl="0" indent="0" algn="l" rtl="0">
              <a:spcBef>
                <a:spcPts val="1000"/>
              </a:spcBef>
              <a:spcAft>
                <a:spcPts val="0"/>
              </a:spcAft>
              <a:buNone/>
            </a:pPr>
            <a:endParaRPr sz="1800" dirty="0">
              <a:solidFill>
                <a:srgbClr val="3F3F3F"/>
              </a:solidFill>
              <a:latin typeface="Century Gothic"/>
              <a:ea typeface="Century Gothic"/>
              <a:cs typeface="Century Gothic"/>
              <a:sym typeface="Century Gothic"/>
            </a:endParaRPr>
          </a:p>
          <a:p>
            <a:pPr marR="0" lvl="0" algn="l" rtl="0">
              <a:spcBef>
                <a:spcPts val="1000"/>
              </a:spcBef>
              <a:spcAft>
                <a:spcPts val="0"/>
              </a:spcAft>
              <a:buClr>
                <a:schemeClr val="accent1"/>
              </a:buClr>
              <a:buSzPts val="1800"/>
            </a:pPr>
            <a:r>
              <a:rPr lang="en-IN" sz="1800" b="1" dirty="0">
                <a:solidFill>
                  <a:srgbClr val="3F3F3F"/>
                </a:solidFill>
                <a:latin typeface="Century Gothic"/>
                <a:ea typeface="Century Gothic"/>
                <a:cs typeface="Century Gothic"/>
                <a:sym typeface="Century Gothic"/>
              </a:rPr>
              <a:t>Compliances </a:t>
            </a:r>
            <a:endParaRPr dirty="0"/>
          </a:p>
          <a:p>
            <a:pPr marL="285750" marR="0" lvl="0" indent="-285750" algn="l" rtl="0">
              <a:spcBef>
                <a:spcPts val="1000"/>
              </a:spcBef>
              <a:spcAft>
                <a:spcPts val="0"/>
              </a:spcAft>
              <a:buClr>
                <a:schemeClr val="accent1"/>
              </a:buClr>
              <a:buSzPts val="1800"/>
              <a:buFont typeface="Noto Sans Symbols"/>
              <a:buChar char="⮚"/>
            </a:pPr>
            <a:r>
              <a:rPr lang="en-IN" sz="1800" dirty="0">
                <a:solidFill>
                  <a:srgbClr val="3F3F3F"/>
                </a:solidFill>
                <a:latin typeface="Century Gothic"/>
                <a:ea typeface="Century Gothic"/>
                <a:cs typeface="Century Gothic"/>
                <a:sym typeface="Century Gothic"/>
              </a:rPr>
              <a:t>Service Centre</a:t>
            </a:r>
            <a:endParaRPr dirty="0"/>
          </a:p>
          <a:p>
            <a:pPr marL="285750" marR="0" lvl="0" indent="-285750" algn="l" rtl="0">
              <a:spcBef>
                <a:spcPts val="1000"/>
              </a:spcBef>
              <a:spcAft>
                <a:spcPts val="0"/>
              </a:spcAft>
              <a:buClr>
                <a:schemeClr val="accent1"/>
              </a:buClr>
              <a:buSzPts val="1800"/>
              <a:buFont typeface="Noto Sans Symbols"/>
              <a:buChar char="⮚"/>
            </a:pPr>
            <a:r>
              <a:rPr lang="en-IN" sz="1800" dirty="0">
                <a:solidFill>
                  <a:srgbClr val="3F3F3F"/>
                </a:solidFill>
                <a:latin typeface="Century Gothic"/>
                <a:ea typeface="Century Gothic"/>
                <a:cs typeface="Century Gothic"/>
                <a:sym typeface="Century Gothic"/>
              </a:rPr>
              <a:t>Retail Outlets</a:t>
            </a:r>
            <a:endParaRPr dirty="0"/>
          </a:p>
          <a:p>
            <a:pPr marL="285750" marR="0" lvl="0" indent="-285750" algn="l" rtl="0">
              <a:spcBef>
                <a:spcPts val="1000"/>
              </a:spcBef>
              <a:spcAft>
                <a:spcPts val="0"/>
              </a:spcAft>
              <a:buClr>
                <a:schemeClr val="accent1"/>
              </a:buClr>
              <a:buSzPts val="1800"/>
              <a:buFont typeface="Noto Sans Symbols"/>
              <a:buChar char="⮚"/>
            </a:pPr>
            <a:r>
              <a:rPr lang="en-IN" sz="1800" dirty="0">
                <a:solidFill>
                  <a:srgbClr val="3F3F3F"/>
                </a:solidFill>
                <a:latin typeface="Century Gothic"/>
                <a:ea typeface="Century Gothic"/>
                <a:cs typeface="Century Gothic"/>
                <a:sym typeface="Century Gothic"/>
              </a:rPr>
              <a:t>Exclusive Furniture Store</a:t>
            </a:r>
            <a:endParaRPr dirty="0"/>
          </a:p>
          <a:p>
            <a:pPr marL="285750" marR="0" lvl="0" indent="-285750" algn="l" rtl="0">
              <a:spcBef>
                <a:spcPts val="1000"/>
              </a:spcBef>
              <a:spcAft>
                <a:spcPts val="0"/>
              </a:spcAft>
              <a:buClr>
                <a:schemeClr val="accent1"/>
              </a:buClr>
              <a:buSzPts val="1800"/>
              <a:buFont typeface="Noto Sans Symbols"/>
              <a:buChar char="⮚"/>
            </a:pPr>
            <a:r>
              <a:rPr lang="en-IN" sz="1800" dirty="0">
                <a:solidFill>
                  <a:srgbClr val="3F3F3F"/>
                </a:solidFill>
                <a:latin typeface="Century Gothic"/>
                <a:ea typeface="Century Gothic"/>
                <a:cs typeface="Century Gothic"/>
                <a:sym typeface="Century Gothic"/>
              </a:rPr>
              <a:t>Trade Fairs</a:t>
            </a:r>
            <a:endParaRPr dirty="0"/>
          </a:p>
          <a:p>
            <a:pPr marL="285750" marR="0" lvl="0" indent="-285750" algn="l" rtl="0">
              <a:spcBef>
                <a:spcPts val="1000"/>
              </a:spcBef>
              <a:spcAft>
                <a:spcPts val="0"/>
              </a:spcAft>
              <a:buClr>
                <a:schemeClr val="accent1"/>
              </a:buClr>
              <a:buSzPts val="1800"/>
              <a:buFont typeface="Noto Sans Symbols"/>
              <a:buChar char="⮚"/>
            </a:pPr>
            <a:r>
              <a:rPr lang="en-IN" sz="1800" dirty="0">
                <a:solidFill>
                  <a:srgbClr val="3F3F3F"/>
                </a:solidFill>
                <a:latin typeface="Century Gothic"/>
                <a:ea typeface="Century Gothic"/>
                <a:cs typeface="Century Gothic"/>
                <a:sym typeface="Century Gothic"/>
              </a:rPr>
              <a:t>Environmental Shows </a:t>
            </a:r>
            <a:endParaRPr dirty="0"/>
          </a:p>
          <a:p>
            <a:pPr marL="0" marR="0" lvl="0" indent="0" algn="l" rtl="0">
              <a:spcBef>
                <a:spcPts val="1000"/>
              </a:spcBef>
              <a:spcAft>
                <a:spcPts val="0"/>
              </a:spcAft>
              <a:buClr>
                <a:schemeClr val="accent1"/>
              </a:buClr>
              <a:buSzPts val="1800"/>
              <a:buFont typeface="Noto Sans Symbols"/>
              <a:buNone/>
            </a:pPr>
            <a:endParaRPr sz="1800"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dirty="0">
              <a:solidFill>
                <a:srgbClr val="3F3F3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346"/>
        <p:cNvGrpSpPr/>
        <p:nvPr/>
      </p:nvGrpSpPr>
      <p:grpSpPr>
        <a:xfrm>
          <a:off x="0" y="0"/>
          <a:ext cx="0" cy="0"/>
          <a:chOff x="0" y="0"/>
          <a:chExt cx="0" cy="0"/>
        </a:xfrm>
      </p:grpSpPr>
      <p:grpSp>
        <p:nvGrpSpPr>
          <p:cNvPr id="347" name="Google Shape;347;p11"/>
          <p:cNvGrpSpPr/>
          <p:nvPr/>
        </p:nvGrpSpPr>
        <p:grpSpPr>
          <a:xfrm>
            <a:off x="9" y="228600"/>
            <a:ext cx="2851523" cy="6638625"/>
            <a:chOff x="2487613" y="285750"/>
            <a:chExt cx="2428875" cy="5654676"/>
          </a:xfrm>
        </p:grpSpPr>
        <p:sp>
          <p:nvSpPr>
            <p:cNvPr id="348" name="Google Shape;348;p1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1"/>
          <p:cNvGrpSpPr/>
          <p:nvPr/>
        </p:nvGrpSpPr>
        <p:grpSpPr>
          <a:xfrm>
            <a:off x="27225" y="157"/>
            <a:ext cx="2356675" cy="6853096"/>
            <a:chOff x="6627813" y="195610"/>
            <a:chExt cx="1952625" cy="5678141"/>
          </a:xfrm>
        </p:grpSpPr>
        <p:sp>
          <p:nvSpPr>
            <p:cNvPr id="361" name="Google Shape;361;p11"/>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6" name="Google Shape;376;p11"/>
          <p:cNvSpPr txBox="1"/>
          <p:nvPr/>
        </p:nvSpPr>
        <p:spPr>
          <a:xfrm>
            <a:off x="1259892" y="3101093"/>
            <a:ext cx="2799187" cy="302934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IN" sz="3200" b="1">
                <a:solidFill>
                  <a:schemeClr val="lt1"/>
                </a:solidFill>
                <a:latin typeface="Century Gothic"/>
                <a:ea typeface="Century Gothic"/>
                <a:cs typeface="Century Gothic"/>
                <a:sym typeface="Century Gothic"/>
              </a:rPr>
              <a:t>Operational Plan</a:t>
            </a:r>
            <a:endParaRPr sz="3200" b="1">
              <a:solidFill>
                <a:schemeClr val="lt1"/>
              </a:solidFill>
              <a:latin typeface="Century Gothic"/>
              <a:ea typeface="Century Gothic"/>
              <a:cs typeface="Century Gothic"/>
              <a:sym typeface="Century Gothic"/>
            </a:endParaRPr>
          </a:p>
        </p:txBody>
      </p:sp>
      <p:sp>
        <p:nvSpPr>
          <p:cNvPr id="377" name="Google Shape;377;p11"/>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9" name="Google Shape;379;p11"/>
          <p:cNvSpPr/>
          <p:nvPr/>
        </p:nvSpPr>
        <p:spPr>
          <a:xfrm>
            <a:off x="4282289" y="714375"/>
            <a:ext cx="6798033"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endParaRPr sz="1665" dirty="0">
              <a:solidFill>
                <a:srgbClr val="3F3F3F"/>
              </a:solidFill>
              <a:latin typeface="Century Gothic"/>
              <a:ea typeface="Century Gothic"/>
              <a:cs typeface="Century Gothic"/>
              <a:sym typeface="Century Gothic"/>
            </a:endParaRPr>
          </a:p>
          <a:p>
            <a:pPr marR="0" lvl="0" algn="l" rtl="0">
              <a:lnSpc>
                <a:spcPct val="90000"/>
              </a:lnSpc>
              <a:spcBef>
                <a:spcPts val="1000"/>
              </a:spcBef>
              <a:spcAft>
                <a:spcPts val="0"/>
              </a:spcAft>
              <a:buClr>
                <a:schemeClr val="accent1"/>
              </a:buClr>
              <a:buSzPts val="1665"/>
            </a:pPr>
            <a:r>
              <a:rPr lang="en-IN" sz="1665" b="1" dirty="0">
                <a:solidFill>
                  <a:srgbClr val="3F3F3F"/>
                </a:solidFill>
                <a:latin typeface="Century Gothic"/>
                <a:ea typeface="Century Gothic"/>
                <a:cs typeface="Century Gothic"/>
                <a:sym typeface="Century Gothic"/>
              </a:rPr>
              <a:t>Key Resources -  </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chemeClr val="dk1"/>
                </a:solidFill>
                <a:latin typeface="Century Gothic"/>
                <a:ea typeface="Century Gothic"/>
                <a:cs typeface="Century Gothic"/>
                <a:sym typeface="Century Gothic"/>
              </a:rPr>
              <a:t>50 NASA certified smart plants of high purification capacity </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chemeClr val="dk1"/>
                </a:solidFill>
                <a:latin typeface="Century Gothic"/>
                <a:ea typeface="Century Gothic"/>
                <a:cs typeface="Century Gothic"/>
                <a:sym typeface="Century Gothic"/>
              </a:rPr>
              <a:t>HEPA Filter</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chemeClr val="dk1"/>
                </a:solidFill>
                <a:latin typeface="Century Gothic"/>
                <a:ea typeface="Century Gothic"/>
                <a:cs typeface="Century Gothic"/>
                <a:sym typeface="Century Gothic"/>
              </a:rPr>
              <a:t>Carbo Filter</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chemeClr val="dk1"/>
                </a:solidFill>
                <a:latin typeface="Century Gothic"/>
                <a:ea typeface="Century Gothic"/>
                <a:cs typeface="Century Gothic"/>
                <a:sym typeface="Century Gothic"/>
              </a:rPr>
              <a:t>Soil – Compatible with the Plants</a:t>
            </a:r>
            <a:endParaRPr sz="1665"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None/>
            </a:pPr>
            <a:endParaRPr sz="1665"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None/>
            </a:pPr>
            <a:endParaRPr sz="1665" dirty="0">
              <a:solidFill>
                <a:srgbClr val="3F3F3F"/>
              </a:solidFill>
              <a:latin typeface="Century Gothic"/>
              <a:ea typeface="Century Gothic"/>
              <a:cs typeface="Century Gothic"/>
              <a:sym typeface="Century Gothic"/>
            </a:endParaRPr>
          </a:p>
          <a:p>
            <a:pPr marR="0" lvl="0" algn="l" rtl="0">
              <a:lnSpc>
                <a:spcPct val="90000"/>
              </a:lnSpc>
              <a:spcBef>
                <a:spcPts val="1000"/>
              </a:spcBef>
              <a:spcAft>
                <a:spcPts val="0"/>
              </a:spcAft>
              <a:buClr>
                <a:schemeClr val="accent1"/>
              </a:buClr>
              <a:buSzPts val="1665"/>
            </a:pPr>
            <a:r>
              <a:rPr lang="en-IN" sz="1665" b="1" dirty="0">
                <a:solidFill>
                  <a:srgbClr val="3F3F3F"/>
                </a:solidFill>
                <a:latin typeface="Century Gothic"/>
                <a:ea typeface="Century Gothic"/>
                <a:cs typeface="Century Gothic"/>
                <a:sym typeface="Century Gothic"/>
              </a:rPr>
              <a:t>Key Activities – </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Manufacturing of Air Purifier</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Installation of Air Purifier</a:t>
            </a:r>
            <a:endParaRPr dirty="0"/>
          </a:p>
          <a:p>
            <a:pPr marL="0" marR="0" lvl="0" indent="0" algn="l" rtl="0">
              <a:lnSpc>
                <a:spcPct val="90000"/>
              </a:lnSpc>
              <a:spcBef>
                <a:spcPts val="1000"/>
              </a:spcBef>
              <a:spcAft>
                <a:spcPts val="0"/>
              </a:spcAft>
              <a:buNone/>
            </a:pPr>
            <a:endParaRPr sz="1665" dirty="0">
              <a:solidFill>
                <a:srgbClr val="3F3F3F"/>
              </a:solidFill>
              <a:latin typeface="Century Gothic"/>
              <a:ea typeface="Century Gothic"/>
              <a:cs typeface="Century Gothic"/>
              <a:sym typeface="Century Gothic"/>
            </a:endParaRPr>
          </a:p>
          <a:p>
            <a:pPr marR="0" lvl="0" algn="l" rtl="0">
              <a:lnSpc>
                <a:spcPct val="90000"/>
              </a:lnSpc>
              <a:spcBef>
                <a:spcPts val="1000"/>
              </a:spcBef>
              <a:spcAft>
                <a:spcPts val="0"/>
              </a:spcAft>
              <a:buClr>
                <a:schemeClr val="accent1"/>
              </a:buClr>
              <a:buSzPts val="1665"/>
            </a:pPr>
            <a:r>
              <a:rPr lang="en-IN" sz="1665" b="1" dirty="0">
                <a:solidFill>
                  <a:srgbClr val="3F3F3F"/>
                </a:solidFill>
                <a:latin typeface="Century Gothic"/>
                <a:ea typeface="Century Gothic"/>
                <a:cs typeface="Century Gothic"/>
                <a:sym typeface="Century Gothic"/>
              </a:rPr>
              <a:t>Key Partners – </a:t>
            </a:r>
            <a:endParaRPr dirty="0"/>
          </a:p>
          <a:p>
            <a:pPr marL="0" marR="0" lvl="0" indent="0" algn="l" rtl="0">
              <a:lnSpc>
                <a:spcPct val="90000"/>
              </a:lnSpc>
              <a:spcBef>
                <a:spcPts val="1000"/>
              </a:spcBef>
              <a:spcAft>
                <a:spcPts val="0"/>
              </a:spcAft>
              <a:buNone/>
            </a:pPr>
            <a:r>
              <a:rPr lang="en-IN" sz="1665" dirty="0">
                <a:solidFill>
                  <a:srgbClr val="3F3F3F"/>
                </a:solidFill>
                <a:latin typeface="Century Gothic"/>
                <a:ea typeface="Century Gothic"/>
                <a:cs typeface="Century Gothic"/>
                <a:sym typeface="Century Gothic"/>
              </a:rPr>
              <a:t>Selling Channels </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Service Centre,</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Retail Outlets</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Exclusive Furniture Store</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Trade Fairs</a:t>
            </a:r>
            <a:endParaRPr dirty="0"/>
          </a:p>
          <a:p>
            <a:pPr marL="285750" marR="0" lvl="0" indent="-285750" algn="l" rtl="0">
              <a:lnSpc>
                <a:spcPct val="90000"/>
              </a:lnSpc>
              <a:spcBef>
                <a:spcPts val="1000"/>
              </a:spcBef>
              <a:spcAft>
                <a:spcPts val="0"/>
              </a:spcAft>
              <a:buClr>
                <a:schemeClr val="accent1"/>
              </a:buClr>
              <a:buSzPts val="1665"/>
              <a:buFont typeface="Noto Sans Symbols"/>
              <a:buChar char="⮚"/>
            </a:pPr>
            <a:r>
              <a:rPr lang="en-IN" sz="1665" dirty="0">
                <a:solidFill>
                  <a:srgbClr val="3F3F3F"/>
                </a:solidFill>
                <a:latin typeface="Century Gothic"/>
                <a:ea typeface="Century Gothic"/>
                <a:cs typeface="Century Gothic"/>
                <a:sym typeface="Century Gothic"/>
              </a:rPr>
              <a:t>Environmental Shows </a:t>
            </a:r>
            <a:endParaRPr dirty="0"/>
          </a:p>
          <a:p>
            <a:pPr marL="285750" marR="0" lvl="0" indent="-180022" algn="l" rtl="0">
              <a:lnSpc>
                <a:spcPct val="90000"/>
              </a:lnSpc>
              <a:spcBef>
                <a:spcPts val="1000"/>
              </a:spcBef>
              <a:spcAft>
                <a:spcPts val="0"/>
              </a:spcAft>
              <a:buClr>
                <a:schemeClr val="accent1"/>
              </a:buClr>
              <a:buSzPts val="1665"/>
              <a:buFont typeface="Arial"/>
              <a:buNone/>
            </a:pPr>
            <a:endParaRPr sz="1665"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accent1"/>
              </a:buClr>
              <a:buSzPts val="1665"/>
              <a:buFont typeface="Noto Sans Symbols"/>
              <a:buNone/>
            </a:pPr>
            <a:endParaRPr sz="1665"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accent1"/>
              </a:buClr>
              <a:buSzPts val="1665"/>
              <a:buFont typeface="Noto Sans Symbols"/>
              <a:buNone/>
            </a:pPr>
            <a:endParaRPr sz="1665" dirty="0">
              <a:solidFill>
                <a:srgbClr val="3F3F3F"/>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accent1"/>
              </a:buClr>
              <a:buSzPts val="1665"/>
              <a:buFont typeface="Noto Sans Symbols"/>
              <a:buNone/>
            </a:pPr>
            <a:endParaRPr sz="1665" dirty="0">
              <a:solidFill>
                <a:srgbClr val="3F3F3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383"/>
        <p:cNvGrpSpPr/>
        <p:nvPr/>
      </p:nvGrpSpPr>
      <p:grpSpPr>
        <a:xfrm>
          <a:off x="0" y="0"/>
          <a:ext cx="0" cy="0"/>
          <a:chOff x="0" y="0"/>
          <a:chExt cx="0" cy="0"/>
        </a:xfrm>
      </p:grpSpPr>
      <p:grpSp>
        <p:nvGrpSpPr>
          <p:cNvPr id="384" name="Google Shape;384;p12"/>
          <p:cNvGrpSpPr/>
          <p:nvPr/>
        </p:nvGrpSpPr>
        <p:grpSpPr>
          <a:xfrm>
            <a:off x="9" y="228600"/>
            <a:ext cx="2851523" cy="6638625"/>
            <a:chOff x="2487613" y="285750"/>
            <a:chExt cx="2428875" cy="5654676"/>
          </a:xfrm>
        </p:grpSpPr>
        <p:sp>
          <p:nvSpPr>
            <p:cNvPr id="385" name="Google Shape;385;p1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2"/>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2"/>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2"/>
          <p:cNvGrpSpPr/>
          <p:nvPr/>
        </p:nvGrpSpPr>
        <p:grpSpPr>
          <a:xfrm>
            <a:off x="27225" y="157"/>
            <a:ext cx="2356675" cy="6853096"/>
            <a:chOff x="6627813" y="195610"/>
            <a:chExt cx="1952625" cy="5678141"/>
          </a:xfrm>
        </p:grpSpPr>
        <p:sp>
          <p:nvSpPr>
            <p:cNvPr id="398" name="Google Shape;398;p12"/>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2"/>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2"/>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2"/>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2"/>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2"/>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2"/>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2"/>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2"/>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2"/>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2"/>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2"/>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2"/>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3" name="Google Shape;413;p12"/>
          <p:cNvSpPr txBox="1"/>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IN" sz="3200" b="1">
                <a:solidFill>
                  <a:schemeClr val="lt1"/>
                </a:solidFill>
                <a:latin typeface="Century Gothic"/>
                <a:ea typeface="Century Gothic"/>
                <a:cs typeface="Century Gothic"/>
                <a:sym typeface="Century Gothic"/>
              </a:rPr>
              <a:t>Sales &amp; Marketing Plan</a:t>
            </a:r>
            <a:endParaRPr sz="3200" b="1">
              <a:solidFill>
                <a:schemeClr val="lt1"/>
              </a:solidFill>
              <a:latin typeface="Century Gothic"/>
              <a:ea typeface="Century Gothic"/>
              <a:cs typeface="Century Gothic"/>
              <a:sym typeface="Century Gothic"/>
            </a:endParaRPr>
          </a:p>
        </p:txBody>
      </p:sp>
      <p:sp>
        <p:nvSpPr>
          <p:cNvPr id="414" name="Google Shape;414;p12"/>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2"/>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6" name="Google Shape;416;p12"/>
          <p:cNvSpPr/>
          <p:nvPr/>
        </p:nvSpPr>
        <p:spPr>
          <a:xfrm>
            <a:off x="4706578" y="589722"/>
            <a:ext cx="6798033" cy="5321500"/>
          </a:xfrm>
          <a:prstGeom prst="rect">
            <a:avLst/>
          </a:prstGeom>
          <a:noFill/>
          <a:ln>
            <a:noFill/>
          </a:ln>
        </p:spPr>
        <p:txBody>
          <a:bodyPr spcFirstLastPara="1" wrap="square" lIns="91425" tIns="45700" rIns="91425" bIns="45700" anchor="ctr" anchorCtr="0">
            <a:normAutofit/>
          </a:bodyPr>
          <a:lstStyle/>
          <a:p>
            <a:pPr marR="0" lvl="0" algn="l" rtl="0">
              <a:spcBef>
                <a:spcPts val="0"/>
              </a:spcBef>
              <a:spcAft>
                <a:spcPts val="0"/>
              </a:spcAft>
              <a:buClr>
                <a:schemeClr val="accent1"/>
              </a:buClr>
              <a:buSzPts val="1800"/>
            </a:pPr>
            <a:r>
              <a:rPr lang="en-IN" sz="1800" b="1" dirty="0">
                <a:solidFill>
                  <a:srgbClr val="3F3F3F"/>
                </a:solidFill>
                <a:latin typeface="Century Gothic"/>
                <a:ea typeface="Century Gothic"/>
                <a:cs typeface="Century Gothic"/>
                <a:sym typeface="Century Gothic"/>
              </a:rPr>
              <a:t>Market Plan</a:t>
            </a:r>
            <a:r>
              <a:rPr lang="en-IN" sz="1800" dirty="0">
                <a:solidFill>
                  <a:srgbClr val="3F3F3F"/>
                </a:solidFill>
                <a:latin typeface="Century Gothic"/>
                <a:ea typeface="Century Gothic"/>
                <a:cs typeface="Century Gothic"/>
                <a:sym typeface="Century Gothic"/>
              </a:rPr>
              <a:t> – B2B, B2C</a:t>
            </a:r>
            <a:endParaRPr dirty="0"/>
          </a:p>
          <a:p>
            <a:pPr marL="0" marR="0" lvl="0" indent="0" algn="l" rtl="0">
              <a:spcBef>
                <a:spcPts val="1000"/>
              </a:spcBef>
              <a:spcAft>
                <a:spcPts val="0"/>
              </a:spcAft>
              <a:buNone/>
            </a:pPr>
            <a:endParaRPr sz="1800" dirty="0">
              <a:solidFill>
                <a:srgbClr val="3F3F3F"/>
              </a:solidFill>
              <a:latin typeface="Century Gothic"/>
              <a:ea typeface="Century Gothic"/>
              <a:cs typeface="Century Gothic"/>
              <a:sym typeface="Century Gothic"/>
            </a:endParaRPr>
          </a:p>
          <a:p>
            <a:pPr marR="0" lvl="0" algn="l" rtl="0">
              <a:spcBef>
                <a:spcPts val="1000"/>
              </a:spcBef>
              <a:spcAft>
                <a:spcPts val="0"/>
              </a:spcAft>
              <a:buClr>
                <a:schemeClr val="accent1"/>
              </a:buClr>
              <a:buSzPts val="1800"/>
            </a:pPr>
            <a:r>
              <a:rPr lang="en-IN" sz="1800" b="1" dirty="0">
                <a:solidFill>
                  <a:srgbClr val="FF0000"/>
                </a:solidFill>
                <a:latin typeface="Century Gothic"/>
                <a:ea typeface="Century Gothic"/>
                <a:cs typeface="Century Gothic"/>
                <a:sym typeface="Century Gothic"/>
              </a:rPr>
              <a:t>Market Size</a:t>
            </a:r>
            <a:endParaRPr sz="1800" dirty="0">
              <a:solidFill>
                <a:srgbClr val="FF0000"/>
              </a:solidFill>
              <a:latin typeface="Century Gothic"/>
              <a:ea typeface="Century Gothic"/>
              <a:cs typeface="Century Gothic"/>
              <a:sym typeface="Century Gothic"/>
            </a:endParaRPr>
          </a:p>
          <a:p>
            <a:pPr marL="285750" marR="0" lvl="0" indent="-285750" algn="l" rtl="0">
              <a:spcBef>
                <a:spcPts val="1000"/>
              </a:spcBef>
              <a:spcAft>
                <a:spcPts val="0"/>
              </a:spcAft>
              <a:buClr>
                <a:schemeClr val="accent1"/>
              </a:buClr>
              <a:buSzPts val="1800"/>
              <a:buFont typeface="Noto Sans Symbols"/>
              <a:buChar char="⮚"/>
            </a:pPr>
            <a:r>
              <a:rPr lang="en-IN" sz="1800" b="1" dirty="0">
                <a:solidFill>
                  <a:srgbClr val="FF0000"/>
                </a:solidFill>
                <a:latin typeface="Century Gothic"/>
                <a:ea typeface="Century Gothic"/>
                <a:cs typeface="Century Gothic"/>
                <a:sym typeface="Century Gothic"/>
              </a:rPr>
              <a:t>Total Available Market – $ </a:t>
            </a:r>
            <a:r>
              <a:rPr lang="en-IN" sz="1800" dirty="0">
                <a:solidFill>
                  <a:srgbClr val="FF0000"/>
                </a:solidFill>
                <a:latin typeface="Century Gothic"/>
                <a:ea typeface="Century Gothic"/>
                <a:cs typeface="Century Gothic"/>
                <a:sym typeface="Century Gothic"/>
              </a:rPr>
              <a:t>7.8 Billion</a:t>
            </a:r>
            <a:endParaRPr dirty="0"/>
          </a:p>
          <a:p>
            <a:pPr marL="285750" marR="0" lvl="0" indent="-285750" algn="l" rtl="0">
              <a:spcBef>
                <a:spcPts val="1000"/>
              </a:spcBef>
              <a:spcAft>
                <a:spcPts val="0"/>
              </a:spcAft>
              <a:buClr>
                <a:schemeClr val="accent1"/>
              </a:buClr>
              <a:buSzPts val="1800"/>
              <a:buFont typeface="Noto Sans Symbols"/>
              <a:buChar char="⮚"/>
            </a:pPr>
            <a:r>
              <a:rPr lang="en-IN" sz="1800" b="1" dirty="0">
                <a:solidFill>
                  <a:srgbClr val="FF0000"/>
                </a:solidFill>
                <a:latin typeface="Century Gothic"/>
                <a:ea typeface="Century Gothic"/>
                <a:cs typeface="Century Gothic"/>
                <a:sym typeface="Century Gothic"/>
              </a:rPr>
              <a:t>Serviceable Available Market - </a:t>
            </a:r>
            <a:r>
              <a:rPr lang="en-IN" sz="1800" dirty="0">
                <a:solidFill>
                  <a:srgbClr val="FF0000"/>
                </a:solidFill>
                <a:latin typeface="Century Gothic"/>
                <a:ea typeface="Century Gothic"/>
                <a:cs typeface="Century Gothic"/>
                <a:sym typeface="Century Gothic"/>
              </a:rPr>
              <a:t>$ 1.38 Billion</a:t>
            </a:r>
            <a:endParaRPr sz="1800" b="1" dirty="0">
              <a:solidFill>
                <a:srgbClr val="FF0000"/>
              </a:solidFill>
              <a:latin typeface="Century Gothic"/>
              <a:ea typeface="Century Gothic"/>
              <a:cs typeface="Century Gothic"/>
              <a:sym typeface="Century Gothic"/>
            </a:endParaRPr>
          </a:p>
          <a:p>
            <a:pPr marL="285750" marR="0" lvl="0" indent="-285750" algn="l" rtl="0">
              <a:spcBef>
                <a:spcPts val="1000"/>
              </a:spcBef>
              <a:spcAft>
                <a:spcPts val="0"/>
              </a:spcAft>
              <a:buClr>
                <a:schemeClr val="accent1"/>
              </a:buClr>
              <a:buSzPts val="1800"/>
              <a:buFont typeface="Noto Sans Symbols"/>
              <a:buChar char="⮚"/>
            </a:pPr>
            <a:r>
              <a:rPr lang="en-IN" sz="1800" b="1" dirty="0">
                <a:solidFill>
                  <a:srgbClr val="FF0000"/>
                </a:solidFill>
                <a:latin typeface="Century Gothic"/>
                <a:ea typeface="Century Gothic"/>
                <a:cs typeface="Century Gothic"/>
                <a:sym typeface="Century Gothic"/>
              </a:rPr>
              <a:t>Serviceable Obtainable Market - </a:t>
            </a:r>
            <a:r>
              <a:rPr lang="en-IN" sz="1800" dirty="0">
                <a:solidFill>
                  <a:srgbClr val="FF0000"/>
                </a:solidFill>
                <a:latin typeface="Century Gothic"/>
                <a:ea typeface="Century Gothic"/>
                <a:cs typeface="Century Gothic"/>
                <a:sym typeface="Century Gothic"/>
              </a:rPr>
              <a:t>$ 30.29 Million</a:t>
            </a:r>
            <a:endParaRPr dirty="0"/>
          </a:p>
          <a:p>
            <a:pPr marL="0" marR="0" lvl="0" indent="0" algn="l" rtl="0">
              <a:spcBef>
                <a:spcPts val="1000"/>
              </a:spcBef>
              <a:spcAft>
                <a:spcPts val="0"/>
              </a:spcAft>
              <a:buNone/>
            </a:pPr>
            <a:endParaRPr sz="1800" dirty="0">
              <a:solidFill>
                <a:srgbClr val="3F3F3F"/>
              </a:solidFill>
              <a:latin typeface="Century Gothic"/>
              <a:ea typeface="Century Gothic"/>
              <a:cs typeface="Century Gothic"/>
              <a:sym typeface="Century Gothic"/>
            </a:endParaRPr>
          </a:p>
          <a:p>
            <a:pPr marR="0" lvl="0" algn="l" rtl="0">
              <a:spcBef>
                <a:spcPts val="1000"/>
              </a:spcBef>
              <a:spcAft>
                <a:spcPts val="0"/>
              </a:spcAft>
              <a:buClr>
                <a:schemeClr val="accent1"/>
              </a:buClr>
              <a:buSzPts val="1800"/>
            </a:pPr>
            <a:r>
              <a:rPr lang="en-IN" sz="1800" b="1" dirty="0">
                <a:solidFill>
                  <a:srgbClr val="3F3F3F"/>
                </a:solidFill>
                <a:latin typeface="Century Gothic"/>
                <a:ea typeface="Century Gothic"/>
                <a:cs typeface="Century Gothic"/>
                <a:sym typeface="Century Gothic"/>
              </a:rPr>
              <a:t>Outline Go to Market Strategy – </a:t>
            </a:r>
            <a:r>
              <a:rPr lang="en-IN" sz="1800" dirty="0">
                <a:solidFill>
                  <a:schemeClr val="dk1"/>
                </a:solidFill>
                <a:latin typeface="Century Gothic"/>
                <a:ea typeface="Century Gothic"/>
                <a:cs typeface="Century Gothic"/>
                <a:sym typeface="Century Gothic"/>
              </a:rPr>
              <a:t>Franchise Model</a:t>
            </a:r>
            <a:endParaRPr sz="1800" i="1" dirty="0">
              <a:solidFill>
                <a:schemeClr val="dk1"/>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i="1" dirty="0">
              <a:solidFill>
                <a:srgbClr val="3F3F3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420"/>
        <p:cNvGrpSpPr/>
        <p:nvPr/>
      </p:nvGrpSpPr>
      <p:grpSpPr>
        <a:xfrm>
          <a:off x="0" y="0"/>
          <a:ext cx="0" cy="0"/>
          <a:chOff x="0" y="0"/>
          <a:chExt cx="0" cy="0"/>
        </a:xfrm>
      </p:grpSpPr>
      <p:grpSp>
        <p:nvGrpSpPr>
          <p:cNvPr id="421" name="Google Shape;421;p13"/>
          <p:cNvGrpSpPr/>
          <p:nvPr/>
        </p:nvGrpSpPr>
        <p:grpSpPr>
          <a:xfrm>
            <a:off x="9" y="228600"/>
            <a:ext cx="2851523" cy="6638625"/>
            <a:chOff x="2487613" y="285750"/>
            <a:chExt cx="2428875" cy="5654676"/>
          </a:xfrm>
        </p:grpSpPr>
        <p:sp>
          <p:nvSpPr>
            <p:cNvPr id="422" name="Google Shape;422;p13"/>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13"/>
          <p:cNvGrpSpPr/>
          <p:nvPr/>
        </p:nvGrpSpPr>
        <p:grpSpPr>
          <a:xfrm>
            <a:off x="27225" y="157"/>
            <a:ext cx="2356675" cy="6853096"/>
            <a:chOff x="6627813" y="195610"/>
            <a:chExt cx="1952625" cy="5678141"/>
          </a:xfrm>
        </p:grpSpPr>
        <p:sp>
          <p:nvSpPr>
            <p:cNvPr id="435" name="Google Shape;435;p13"/>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3"/>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0" name="Google Shape;450;p13"/>
          <p:cNvSpPr txBox="1"/>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IN" sz="3200">
                <a:solidFill>
                  <a:schemeClr val="lt1"/>
                </a:solidFill>
                <a:latin typeface="Century Gothic"/>
                <a:ea typeface="Century Gothic"/>
                <a:cs typeface="Century Gothic"/>
                <a:sym typeface="Century Gothic"/>
              </a:rPr>
              <a:t>Financial Plan</a:t>
            </a:r>
            <a:endParaRPr/>
          </a:p>
        </p:txBody>
      </p:sp>
      <p:sp>
        <p:nvSpPr>
          <p:cNvPr id="451" name="Google Shape;451;p13"/>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53" name="Google Shape;453;p13"/>
          <p:cNvGrpSpPr/>
          <p:nvPr/>
        </p:nvGrpSpPr>
        <p:grpSpPr>
          <a:xfrm>
            <a:off x="4713144" y="643736"/>
            <a:ext cx="6832212" cy="5260408"/>
            <a:chOff x="0" y="2185"/>
            <a:chExt cx="6832212" cy="5260408"/>
          </a:xfrm>
        </p:grpSpPr>
        <p:sp>
          <p:nvSpPr>
            <p:cNvPr id="454" name="Google Shape;454;p13"/>
            <p:cNvSpPr/>
            <p:nvPr/>
          </p:nvSpPr>
          <p:spPr>
            <a:xfrm>
              <a:off x="0" y="2185"/>
              <a:ext cx="6832212" cy="11074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35004" y="251362"/>
              <a:ext cx="609099" cy="60909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1279109" y="2185"/>
              <a:ext cx="5553102" cy="1107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txBox="1"/>
            <p:nvPr/>
          </p:nvSpPr>
          <p:spPr>
            <a:xfrm>
              <a:off x="1279109" y="2185"/>
              <a:ext cx="5553102" cy="1107454"/>
            </a:xfrm>
            <a:prstGeom prst="rect">
              <a:avLst/>
            </a:prstGeom>
            <a:noFill/>
            <a:ln>
              <a:noFill/>
            </a:ln>
          </p:spPr>
          <p:txBody>
            <a:bodyPr spcFirstLastPara="1" wrap="square" lIns="117200" tIns="117200" rIns="117200" bIns="117200"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IN" sz="2200" dirty="0">
                  <a:solidFill>
                    <a:schemeClr val="dk1"/>
                  </a:solidFill>
                  <a:latin typeface="Century Gothic"/>
                  <a:ea typeface="Century Gothic"/>
                  <a:cs typeface="Century Gothic"/>
                  <a:sym typeface="Century Gothic"/>
                </a:rPr>
                <a:t>Revenue Model </a:t>
              </a:r>
              <a:endParaRPr sz="2200" dirty="0">
                <a:solidFill>
                  <a:schemeClr val="dk1"/>
                </a:solidFill>
                <a:latin typeface="Century Gothic"/>
                <a:ea typeface="Century Gothic"/>
                <a:cs typeface="Century Gothic"/>
                <a:sym typeface="Century Gothic"/>
              </a:endParaRPr>
            </a:p>
          </p:txBody>
        </p:sp>
        <p:sp>
          <p:nvSpPr>
            <p:cNvPr id="458" name="Google Shape;458;p13"/>
            <p:cNvSpPr/>
            <p:nvPr/>
          </p:nvSpPr>
          <p:spPr>
            <a:xfrm>
              <a:off x="0" y="1386503"/>
              <a:ext cx="6832212" cy="11074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335004" y="1635680"/>
              <a:ext cx="609099" cy="60909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1279109" y="1386503"/>
              <a:ext cx="5553102" cy="1107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txBox="1"/>
            <p:nvPr/>
          </p:nvSpPr>
          <p:spPr>
            <a:xfrm>
              <a:off x="1279109" y="1386503"/>
              <a:ext cx="5553102" cy="1107454"/>
            </a:xfrm>
            <a:prstGeom prst="rect">
              <a:avLst/>
            </a:prstGeom>
            <a:noFill/>
            <a:ln>
              <a:noFill/>
            </a:ln>
          </p:spPr>
          <p:txBody>
            <a:bodyPr spcFirstLastPara="1" wrap="square" lIns="117200" tIns="117200" rIns="117200" bIns="117200"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IN" sz="2200" dirty="0">
                  <a:solidFill>
                    <a:schemeClr val="dk1"/>
                  </a:solidFill>
                  <a:latin typeface="Century Gothic"/>
                  <a:ea typeface="Century Gothic"/>
                  <a:cs typeface="Century Gothic"/>
                  <a:sym typeface="Century Gothic"/>
                </a:rPr>
                <a:t>Pricing – Rs 80,000 per set up</a:t>
              </a:r>
              <a:endParaRPr sz="2200" dirty="0">
                <a:solidFill>
                  <a:schemeClr val="dk1"/>
                </a:solidFill>
                <a:latin typeface="Century Gothic"/>
                <a:ea typeface="Century Gothic"/>
                <a:cs typeface="Century Gothic"/>
                <a:sym typeface="Century Gothic"/>
              </a:endParaRPr>
            </a:p>
          </p:txBody>
        </p:sp>
        <p:sp>
          <p:nvSpPr>
            <p:cNvPr id="462" name="Google Shape;462;p13"/>
            <p:cNvSpPr/>
            <p:nvPr/>
          </p:nvSpPr>
          <p:spPr>
            <a:xfrm>
              <a:off x="0" y="2770821"/>
              <a:ext cx="6832212" cy="11074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35004" y="3019998"/>
              <a:ext cx="609099" cy="60909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1279109" y="2770821"/>
              <a:ext cx="5553102" cy="1107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txBox="1"/>
            <p:nvPr/>
          </p:nvSpPr>
          <p:spPr>
            <a:xfrm>
              <a:off x="1279109" y="2770821"/>
              <a:ext cx="5553102" cy="1107454"/>
            </a:xfrm>
            <a:prstGeom prst="rect">
              <a:avLst/>
            </a:prstGeom>
            <a:noFill/>
            <a:ln>
              <a:noFill/>
            </a:ln>
          </p:spPr>
          <p:txBody>
            <a:bodyPr spcFirstLastPara="1" wrap="square" lIns="117200" tIns="117200" rIns="117200" bIns="117200"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IN" sz="2200" dirty="0">
                  <a:solidFill>
                    <a:schemeClr val="dk1"/>
                  </a:solidFill>
                  <a:latin typeface="Century Gothic"/>
                  <a:ea typeface="Century Gothic"/>
                  <a:cs typeface="Century Gothic"/>
                  <a:sym typeface="Century Gothic"/>
                </a:rPr>
                <a:t>Break Even – Approximately 4 years</a:t>
              </a:r>
              <a:endParaRPr sz="2200" dirty="0">
                <a:solidFill>
                  <a:schemeClr val="dk1"/>
                </a:solidFill>
                <a:latin typeface="Century Gothic"/>
                <a:ea typeface="Century Gothic"/>
                <a:cs typeface="Century Gothic"/>
                <a:sym typeface="Century Gothic"/>
              </a:endParaRPr>
            </a:p>
          </p:txBody>
        </p:sp>
        <p:sp>
          <p:nvSpPr>
            <p:cNvPr id="466" name="Google Shape;466;p13"/>
            <p:cNvSpPr/>
            <p:nvPr/>
          </p:nvSpPr>
          <p:spPr>
            <a:xfrm>
              <a:off x="0" y="4155139"/>
              <a:ext cx="6832212" cy="1107454"/>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335004" y="4404316"/>
              <a:ext cx="609099" cy="60909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1279109" y="4155139"/>
              <a:ext cx="5553102" cy="1107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txBox="1"/>
            <p:nvPr/>
          </p:nvSpPr>
          <p:spPr>
            <a:xfrm>
              <a:off x="1279109" y="4155139"/>
              <a:ext cx="5553102" cy="1107454"/>
            </a:xfrm>
            <a:prstGeom prst="rect">
              <a:avLst/>
            </a:prstGeom>
            <a:noFill/>
            <a:ln>
              <a:noFill/>
            </a:ln>
          </p:spPr>
          <p:txBody>
            <a:bodyPr spcFirstLastPara="1" wrap="square" lIns="117200" tIns="117200" rIns="117200" bIns="117200" anchor="ctr" anchorCtr="0">
              <a:noAutofit/>
            </a:bodyPr>
            <a:lstStyle/>
            <a:p>
              <a:pPr marL="0" marR="0" lvl="0" indent="0" algn="l" rtl="0">
                <a:lnSpc>
                  <a:spcPct val="100000"/>
                </a:lnSpc>
                <a:spcBef>
                  <a:spcPts val="0"/>
                </a:spcBef>
                <a:spcAft>
                  <a:spcPts val="0"/>
                </a:spcAft>
                <a:buClr>
                  <a:schemeClr val="dk1"/>
                </a:buClr>
                <a:buSzPts val="2200"/>
                <a:buFont typeface="Century Gothic"/>
                <a:buNone/>
              </a:pPr>
              <a:r>
                <a:rPr lang="en-IN" sz="2200" dirty="0">
                  <a:solidFill>
                    <a:schemeClr val="dk1"/>
                  </a:solidFill>
                  <a:latin typeface="Century Gothic"/>
                  <a:ea typeface="Century Gothic"/>
                  <a:cs typeface="Century Gothic"/>
                  <a:sym typeface="Century Gothic"/>
                </a:rPr>
                <a:t>Payback Period - ^ years </a:t>
              </a:r>
              <a:endParaRPr sz="2200" dirty="0">
                <a:solidFill>
                  <a:schemeClr val="dk1"/>
                </a:solidFill>
                <a:latin typeface="Century Gothic"/>
                <a:ea typeface="Century Gothic"/>
                <a:cs typeface="Century Gothic"/>
                <a:sym typeface="Century Goth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4"/>
          <p:cNvSpPr txBox="1"/>
          <p:nvPr/>
        </p:nvSpPr>
        <p:spPr>
          <a:xfrm>
            <a:off x="1598814" y="645508"/>
            <a:ext cx="89943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dirty="0">
                <a:latin typeface="Century Gothic"/>
                <a:ea typeface="Century Gothic"/>
                <a:cs typeface="Century Gothic"/>
                <a:sym typeface="Century Gothic"/>
              </a:rPr>
              <a:t>Risk Evaluation &amp; Coping Strategies</a:t>
            </a:r>
            <a:endParaRPr dirty="0"/>
          </a:p>
        </p:txBody>
      </p:sp>
      <p:sp>
        <p:nvSpPr>
          <p:cNvPr id="475" name="Google Shape;475;p14"/>
          <p:cNvSpPr txBox="1"/>
          <p:nvPr/>
        </p:nvSpPr>
        <p:spPr>
          <a:xfrm>
            <a:off x="1645920" y="1961804"/>
            <a:ext cx="859536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dirty="0">
                <a:latin typeface="Century Gothic"/>
                <a:ea typeface="Century Gothic"/>
                <a:cs typeface="Century Gothic"/>
                <a:sym typeface="Century Gothic"/>
              </a:rPr>
              <a:t>Technical Risks</a:t>
            </a:r>
            <a:endParaRPr dirty="0"/>
          </a:p>
          <a:p>
            <a:pPr marL="0" marR="0" lvl="0" indent="0" algn="l" rtl="0">
              <a:spcBef>
                <a:spcPts val="0"/>
              </a:spcBef>
              <a:spcAft>
                <a:spcPts val="0"/>
              </a:spcAft>
              <a:buNone/>
            </a:pPr>
            <a:endParaRPr sz="1800" dirty="0">
              <a:latin typeface="Century Gothic"/>
              <a:ea typeface="Century Gothic"/>
              <a:cs typeface="Century Gothic"/>
              <a:sym typeface="Century Gothic"/>
            </a:endParaRPr>
          </a:p>
          <a:p>
            <a:pPr marL="0" marR="0" lvl="0" indent="0" algn="l" rtl="0">
              <a:spcBef>
                <a:spcPts val="0"/>
              </a:spcBef>
              <a:spcAft>
                <a:spcPts val="0"/>
              </a:spcAft>
              <a:buNone/>
            </a:pPr>
            <a:r>
              <a:rPr lang="en-IN" sz="1800" dirty="0">
                <a:latin typeface="Century Gothic"/>
                <a:ea typeface="Century Gothic"/>
                <a:cs typeface="Century Gothic"/>
                <a:sym typeface="Century Gothic"/>
              </a:rPr>
              <a:t>Market Risk</a:t>
            </a:r>
            <a:endParaRPr dirty="0"/>
          </a:p>
          <a:p>
            <a:pPr marL="0" marR="0" lvl="0" indent="0" algn="l" rtl="0">
              <a:spcBef>
                <a:spcPts val="0"/>
              </a:spcBef>
              <a:spcAft>
                <a:spcPts val="0"/>
              </a:spcAft>
              <a:buNone/>
            </a:pPr>
            <a:endParaRPr sz="1800" dirty="0">
              <a:latin typeface="Century Gothic"/>
              <a:ea typeface="Century Gothic"/>
              <a:cs typeface="Century Gothic"/>
              <a:sym typeface="Century Gothic"/>
            </a:endParaRPr>
          </a:p>
          <a:p>
            <a:pPr marL="0" marR="0" lvl="0" indent="0" algn="l" rtl="0">
              <a:spcBef>
                <a:spcPts val="0"/>
              </a:spcBef>
              <a:spcAft>
                <a:spcPts val="0"/>
              </a:spcAft>
              <a:buNone/>
            </a:pPr>
            <a:r>
              <a:rPr lang="en-IN" sz="1800" dirty="0">
                <a:latin typeface="Century Gothic"/>
                <a:ea typeface="Century Gothic"/>
                <a:cs typeface="Century Gothic"/>
                <a:sym typeface="Century Gothic"/>
              </a:rPr>
              <a:t>Operational Risk</a:t>
            </a:r>
            <a:endParaRPr dirty="0"/>
          </a:p>
          <a:p>
            <a:pPr marL="0" marR="0" lvl="0" indent="0" algn="l" rtl="0">
              <a:spcBef>
                <a:spcPts val="0"/>
              </a:spcBef>
              <a:spcAft>
                <a:spcPts val="0"/>
              </a:spcAft>
              <a:buNone/>
            </a:pPr>
            <a:endParaRPr sz="1800" dirty="0">
              <a:latin typeface="Century Gothic"/>
              <a:ea typeface="Century Gothic"/>
              <a:cs typeface="Century Gothic"/>
              <a:sym typeface="Century Gothic"/>
            </a:endParaRPr>
          </a:p>
          <a:p>
            <a:pPr marL="0" marR="0" lvl="0" indent="0" algn="l" rtl="0">
              <a:spcBef>
                <a:spcPts val="0"/>
              </a:spcBef>
              <a:spcAft>
                <a:spcPts val="0"/>
              </a:spcAft>
              <a:buNone/>
            </a:pPr>
            <a:r>
              <a:rPr lang="en-IN" sz="1800" dirty="0">
                <a:latin typeface="Century Gothic"/>
                <a:ea typeface="Century Gothic"/>
                <a:cs typeface="Century Gothic"/>
                <a:sym typeface="Century Gothic"/>
              </a:rPr>
              <a:t>Others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5"/>
          <p:cNvSpPr txBox="1"/>
          <p:nvPr/>
        </p:nvSpPr>
        <p:spPr>
          <a:xfrm>
            <a:off x="177338" y="0"/>
            <a:ext cx="59186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entury Gothic"/>
                <a:ea typeface="Century Gothic"/>
                <a:cs typeface="Century Gothic"/>
                <a:sym typeface="Century Gothic"/>
              </a:rPr>
              <a:t>Roadmap for next 12 months</a:t>
            </a:r>
            <a:endParaRPr/>
          </a:p>
        </p:txBody>
      </p:sp>
      <p:pic>
        <p:nvPicPr>
          <p:cNvPr id="481" name="Google Shape;481;p15"/>
          <p:cNvPicPr preferRelativeResize="0"/>
          <p:nvPr/>
        </p:nvPicPr>
        <p:blipFill rotWithShape="1">
          <a:blip r:embed="rId3">
            <a:alphaModFix/>
          </a:blip>
          <a:srcRect l="2325" t="16800" r="2649" b="31067"/>
          <a:stretch/>
        </p:blipFill>
        <p:spPr>
          <a:xfrm>
            <a:off x="0" y="369332"/>
            <a:ext cx="12192000" cy="64886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17" descr="Table&#10;&#10;Description automatically generated"/>
          <p:cNvPicPr preferRelativeResize="0"/>
          <p:nvPr/>
        </p:nvPicPr>
        <p:blipFill rotWithShape="1">
          <a:blip r:embed="rId3">
            <a:alphaModFix/>
          </a:blip>
          <a:srcRect l="5356" t="32549" r="19144" b="11858"/>
          <a:stretch/>
        </p:blipFill>
        <p:spPr>
          <a:xfrm>
            <a:off x="11652" y="413657"/>
            <a:ext cx="12180348" cy="6444343"/>
          </a:xfrm>
          <a:prstGeom prst="rect">
            <a:avLst/>
          </a:prstGeom>
          <a:noFill/>
          <a:ln>
            <a:noFill/>
          </a:ln>
        </p:spPr>
      </p:pic>
      <p:sp>
        <p:nvSpPr>
          <p:cNvPr id="493" name="Google Shape;493;p17"/>
          <p:cNvSpPr txBox="1"/>
          <p:nvPr/>
        </p:nvSpPr>
        <p:spPr>
          <a:xfrm>
            <a:off x="4925291" y="0"/>
            <a:ext cx="60932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a:solidFill>
                  <a:schemeClr val="dk1"/>
                </a:solidFill>
                <a:latin typeface="Century Gothic"/>
                <a:ea typeface="Century Gothic"/>
                <a:cs typeface="Century Gothic"/>
                <a:sym typeface="Century Gothic"/>
              </a:rPr>
              <a:t>Lean Canvas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2B37A-0011-4E24-A1E2-781A59230EEC}"/>
              </a:ext>
            </a:extLst>
          </p:cNvPr>
          <p:cNvSpPr txBox="1"/>
          <p:nvPr/>
        </p:nvSpPr>
        <p:spPr>
          <a:xfrm>
            <a:off x="4525347" y="2693141"/>
            <a:ext cx="3769567" cy="646331"/>
          </a:xfrm>
          <a:prstGeom prst="rect">
            <a:avLst/>
          </a:prstGeom>
          <a:noFill/>
        </p:spPr>
        <p:txBody>
          <a:bodyPr wrap="square" rtlCol="0">
            <a:spAutoFit/>
          </a:bodyPr>
          <a:lstStyle/>
          <a:p>
            <a:r>
              <a:rPr lang="en-IN" sz="3600" dirty="0"/>
              <a:t>THANK YOU!</a:t>
            </a:r>
          </a:p>
        </p:txBody>
      </p:sp>
    </p:spTree>
    <p:extLst>
      <p:ext uri="{BB962C8B-B14F-4D97-AF65-F5344CB8AC3E}">
        <p14:creationId xmlns:p14="http://schemas.microsoft.com/office/powerpoint/2010/main" val="159960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6F6F6"/>
            </a:gs>
          </a:gsLst>
          <a:path path="circle">
            <a:fillToRect r="100000" b="100000"/>
          </a:path>
          <a:tileRect l="-100000" t="-100000"/>
        </a:gradFill>
        <a:effectLst/>
      </p:bgPr>
    </p:bg>
    <p:spTree>
      <p:nvGrpSpPr>
        <p:cNvPr id="1" name="Shape 178"/>
        <p:cNvGrpSpPr/>
        <p:nvPr/>
      </p:nvGrpSpPr>
      <p:grpSpPr>
        <a:xfrm>
          <a:off x="0" y="0"/>
          <a:ext cx="0" cy="0"/>
          <a:chOff x="0" y="0"/>
          <a:chExt cx="0" cy="0"/>
        </a:xfrm>
      </p:grpSpPr>
      <p:grpSp>
        <p:nvGrpSpPr>
          <p:cNvPr id="179" name="Google Shape;179;p2"/>
          <p:cNvGrpSpPr/>
          <p:nvPr/>
        </p:nvGrpSpPr>
        <p:grpSpPr>
          <a:xfrm>
            <a:off x="9" y="228600"/>
            <a:ext cx="2851523" cy="6638625"/>
            <a:chOff x="2487613" y="285750"/>
            <a:chExt cx="2428875" cy="5654676"/>
          </a:xfrm>
        </p:grpSpPr>
        <p:sp>
          <p:nvSpPr>
            <p:cNvPr id="180" name="Google Shape;180;p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27225" y="157"/>
            <a:ext cx="2356675" cy="6853096"/>
            <a:chOff x="6627813" y="195610"/>
            <a:chExt cx="1952625" cy="5678141"/>
          </a:xfrm>
        </p:grpSpPr>
        <p:sp>
          <p:nvSpPr>
            <p:cNvPr id="193" name="Google Shape;193;p2"/>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0" y="-786"/>
            <a:ext cx="12192000" cy="6854038"/>
          </a:xfrm>
          <a:prstGeom prst="rect">
            <a:avLst/>
          </a:prstGeom>
          <a:gradFill>
            <a:gsLst>
              <a:gs pos="0">
                <a:schemeClr val="lt1"/>
              </a:gs>
              <a:gs pos="100000">
                <a:srgbClr val="F6F6F6"/>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8" name="Google Shape;208;p2"/>
          <p:cNvSpPr/>
          <p:nvPr/>
        </p:nvSpPr>
        <p:spPr>
          <a:xfrm>
            <a:off x="-2" y="0"/>
            <a:ext cx="6111243" cy="6858000"/>
          </a:xfrm>
          <a:prstGeom prst="rect">
            <a:avLst/>
          </a:prstGeom>
          <a:solidFill>
            <a:srgbClr val="383B51">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title"/>
          </p:nvPr>
        </p:nvSpPr>
        <p:spPr>
          <a:xfrm>
            <a:off x="337495" y="497139"/>
            <a:ext cx="5280460" cy="264729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FFF"/>
              </a:buClr>
              <a:buSzPts val="2000"/>
              <a:buFont typeface="Century Gothic"/>
              <a:buNone/>
            </a:pPr>
            <a:r>
              <a:rPr lang="en-IN" sz="2000" b="1">
                <a:solidFill>
                  <a:srgbClr val="FEFFFF"/>
                </a:solidFill>
              </a:rPr>
              <a:t>Vision</a:t>
            </a:r>
            <a:br>
              <a:rPr lang="en-IN" sz="2000" b="1">
                <a:solidFill>
                  <a:srgbClr val="FEFFFF"/>
                </a:solidFill>
              </a:rPr>
            </a:br>
            <a:r>
              <a:rPr lang="en-IN" sz="2000">
                <a:solidFill>
                  <a:srgbClr val="FEFFFF"/>
                </a:solidFill>
              </a:rPr>
              <a:t/>
            </a:r>
            <a:br>
              <a:rPr lang="en-IN" sz="2000">
                <a:solidFill>
                  <a:srgbClr val="FEFFFF"/>
                </a:solidFill>
              </a:rPr>
            </a:br>
            <a:r>
              <a:rPr lang="en-IN" sz="2000">
                <a:solidFill>
                  <a:srgbClr val="FEFFFF"/>
                </a:solidFill>
              </a:rPr>
              <a:t>In The years to come, Oxygarden will enhance the quality pf indoor air, raised the health and happiness index and increase the life span of people who homed “Forest” into their living spaces. Our vision is that people across the country share the power of Oxygarden.</a:t>
            </a:r>
            <a:endParaRPr/>
          </a:p>
        </p:txBody>
      </p:sp>
      <p:pic>
        <p:nvPicPr>
          <p:cNvPr id="210" name="Google Shape;210;p2" descr="OxyGarden India Pvt. Ltd | Empower Youth"/>
          <p:cNvPicPr preferRelativeResize="0"/>
          <p:nvPr/>
        </p:nvPicPr>
        <p:blipFill rotWithShape="1">
          <a:blip r:embed="rId3">
            <a:alphaModFix/>
          </a:blip>
          <a:srcRect t="25389" r="4495" b="34858"/>
          <a:stretch/>
        </p:blipFill>
        <p:spPr>
          <a:xfrm>
            <a:off x="7074745" y="1733399"/>
            <a:ext cx="1996441" cy="830999"/>
          </a:xfrm>
          <a:prstGeom prst="rect">
            <a:avLst/>
          </a:prstGeom>
          <a:noFill/>
          <a:ln>
            <a:noFill/>
          </a:ln>
        </p:spPr>
      </p:pic>
      <p:pic>
        <p:nvPicPr>
          <p:cNvPr id="211" name="Google Shape;211;p2" descr="Diagram&#10;&#10;Description automatically generated"/>
          <p:cNvPicPr preferRelativeResize="0"/>
          <p:nvPr/>
        </p:nvPicPr>
        <p:blipFill rotWithShape="1">
          <a:blip r:embed="rId4">
            <a:alphaModFix/>
          </a:blip>
          <a:srcRect/>
          <a:stretch/>
        </p:blipFill>
        <p:spPr>
          <a:xfrm>
            <a:off x="9232053" y="1407624"/>
            <a:ext cx="2708413" cy="2021376"/>
          </a:xfrm>
          <a:prstGeom prst="rect">
            <a:avLst/>
          </a:prstGeom>
          <a:noFill/>
          <a:ln>
            <a:noFill/>
          </a:ln>
        </p:spPr>
      </p:pic>
      <p:sp>
        <p:nvSpPr>
          <p:cNvPr id="212" name="Google Shape;212;p2"/>
          <p:cNvSpPr/>
          <p:nvPr/>
        </p:nvSpPr>
        <p:spPr>
          <a:xfrm>
            <a:off x="0" y="5033007"/>
            <a:ext cx="6881206" cy="857047"/>
          </a:xfrm>
          <a:custGeom>
            <a:avLst/>
            <a:gdLst/>
            <a:ahLst/>
            <a:cxnLst/>
            <a:rect l="l" t="t" r="r" b="b"/>
            <a:pathLst>
              <a:path w="6881206" h="857047" extrusionOk="0">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13" name="Google Shape;213;p2" descr="Graphical user interface, application, Teams&#10;&#10;Description automatically generated"/>
          <p:cNvPicPr preferRelativeResize="0"/>
          <p:nvPr/>
        </p:nvPicPr>
        <p:blipFill rotWithShape="1">
          <a:blip r:embed="rId5">
            <a:alphaModFix/>
          </a:blip>
          <a:srcRect/>
          <a:stretch/>
        </p:blipFill>
        <p:spPr>
          <a:xfrm>
            <a:off x="7074744" y="3876621"/>
            <a:ext cx="4714801" cy="1896010"/>
          </a:xfrm>
          <a:prstGeom prst="rect">
            <a:avLst/>
          </a:prstGeom>
          <a:noFill/>
          <a:ln>
            <a:noFill/>
          </a:ln>
        </p:spPr>
      </p:pic>
      <p:sp>
        <p:nvSpPr>
          <p:cNvPr id="214" name="Google Shape;214;p2"/>
          <p:cNvSpPr txBox="1"/>
          <p:nvPr/>
        </p:nvSpPr>
        <p:spPr>
          <a:xfrm>
            <a:off x="264468" y="5196919"/>
            <a:ext cx="657699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dirty="0">
                <a:solidFill>
                  <a:schemeClr val="lt1"/>
                </a:solidFill>
                <a:latin typeface="Arial"/>
                <a:ea typeface="Arial"/>
                <a:cs typeface="Arial"/>
                <a:sym typeface="Arial"/>
              </a:rPr>
              <a:t>To Purify and humidify air naturally</a:t>
            </a:r>
            <a:endParaRPr sz="2800" dirty="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6F6F6"/>
            </a:gs>
          </a:gsLst>
          <a:path path="circle">
            <a:fillToRect r="100000" b="100000"/>
          </a:path>
          <a:tileRect l="-100000" t="-100000"/>
        </a:gradFill>
        <a:effectLst/>
      </p:bgPr>
    </p:bg>
    <p:spTree>
      <p:nvGrpSpPr>
        <p:cNvPr id="1" name="Shape 218"/>
        <p:cNvGrpSpPr/>
        <p:nvPr/>
      </p:nvGrpSpPr>
      <p:grpSpPr>
        <a:xfrm>
          <a:off x="0" y="0"/>
          <a:ext cx="0" cy="0"/>
          <a:chOff x="0" y="0"/>
          <a:chExt cx="0" cy="0"/>
        </a:xfrm>
      </p:grpSpPr>
      <p:sp>
        <p:nvSpPr>
          <p:cNvPr id="219" name="Google Shape;219;p3"/>
          <p:cNvSpPr/>
          <p:nvPr/>
        </p:nvSpPr>
        <p:spPr>
          <a:xfrm>
            <a:off x="0" y="-1"/>
            <a:ext cx="12188952" cy="6858001"/>
          </a:xfrm>
          <a:prstGeom prst="rect">
            <a:avLst/>
          </a:prstGeom>
          <a:gradFill>
            <a:gsLst>
              <a:gs pos="0">
                <a:schemeClr val="lt1"/>
              </a:gs>
              <a:gs pos="100000">
                <a:srgbClr val="F6F6F6"/>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0" name="Google Shape;220;p3"/>
          <p:cNvSpPr/>
          <p:nvPr/>
        </p:nvSpPr>
        <p:spPr>
          <a:xfrm>
            <a:off x="-1" y="0"/>
            <a:ext cx="8229600" cy="6858000"/>
          </a:xfrm>
          <a:prstGeom prst="rect">
            <a:avLst/>
          </a:prstGeom>
          <a:solidFill>
            <a:srgbClr val="172934">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 y="659027"/>
            <a:ext cx="9042690" cy="1035152"/>
          </a:xfrm>
          <a:custGeom>
            <a:avLst/>
            <a:gdLst/>
            <a:ahLst/>
            <a:cxnLst/>
            <a:rect l="l" t="t" r="r" b="b"/>
            <a:pathLst>
              <a:path w="1902" h="163" extrusionOk="0">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22" name="Google Shape;222;p3"/>
          <p:cNvSpPr txBox="1">
            <a:spLocks noGrp="1"/>
          </p:cNvSpPr>
          <p:nvPr>
            <p:ph type="title"/>
          </p:nvPr>
        </p:nvSpPr>
        <p:spPr>
          <a:xfrm>
            <a:off x="586179" y="820678"/>
            <a:ext cx="7145866" cy="77893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EFFFF"/>
              </a:buClr>
              <a:buSzPts val="3200"/>
              <a:buFont typeface="Century Gothic"/>
              <a:buNone/>
            </a:pPr>
            <a:r>
              <a:rPr lang="en-IN" sz="3200" b="1">
                <a:solidFill>
                  <a:srgbClr val="FEFFFF"/>
                </a:solidFill>
              </a:rPr>
              <a:t>Problem Statement</a:t>
            </a:r>
            <a:endParaRPr/>
          </a:p>
        </p:txBody>
      </p:sp>
      <p:sp>
        <p:nvSpPr>
          <p:cNvPr id="223" name="Google Shape;223;p3"/>
          <p:cNvSpPr txBox="1">
            <a:spLocks noGrp="1"/>
          </p:cNvSpPr>
          <p:nvPr>
            <p:ph idx="1"/>
          </p:nvPr>
        </p:nvSpPr>
        <p:spPr>
          <a:xfrm>
            <a:off x="541865" y="4525068"/>
            <a:ext cx="7145867" cy="125429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IN" sz="1800">
                <a:solidFill>
                  <a:schemeClr val="lt1"/>
                </a:solidFill>
              </a:rPr>
              <a:t>The indoor polluted air is one of the biggest environmental health risks of our generation, so providing fresh oxygen in their living spaces is our first step towards our bigger dream Happy, Healthy and long life for humanity.</a:t>
            </a:r>
            <a:endParaRPr>
              <a:solidFill>
                <a:schemeClr val="lt1"/>
              </a:solidFill>
            </a:endParaRPr>
          </a:p>
        </p:txBody>
      </p:sp>
      <p:pic>
        <p:nvPicPr>
          <p:cNvPr id="224" name="Google Shape;224;p3" descr="Lungs"/>
          <p:cNvPicPr preferRelativeResize="0"/>
          <p:nvPr/>
        </p:nvPicPr>
        <p:blipFill rotWithShape="1">
          <a:blip r:embed="rId3">
            <a:alphaModFix/>
          </a:blip>
          <a:srcRect/>
          <a:stretch/>
        </p:blipFill>
        <p:spPr>
          <a:xfrm>
            <a:off x="8713057" y="2462282"/>
            <a:ext cx="3001931" cy="3001931"/>
          </a:xfrm>
          <a:prstGeom prst="rect">
            <a:avLst/>
          </a:prstGeom>
          <a:noFill/>
          <a:ln>
            <a:noFill/>
          </a:ln>
        </p:spPr>
      </p:pic>
      <p:sp>
        <p:nvSpPr>
          <p:cNvPr id="225" name="Google Shape;225;p3"/>
          <p:cNvSpPr txBox="1"/>
          <p:nvPr/>
        </p:nvSpPr>
        <p:spPr>
          <a:xfrm>
            <a:off x="586179" y="1991622"/>
            <a:ext cx="6675215" cy="2141435"/>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Clr>
                <a:schemeClr val="lt1"/>
              </a:buClr>
              <a:buSzPct val="100000"/>
              <a:buFont typeface="Century Gothic"/>
              <a:buNone/>
            </a:pPr>
            <a:r>
              <a:rPr lang="en-IN" sz="4000" b="1" dirty="0">
                <a:solidFill>
                  <a:schemeClr val="lt1"/>
                </a:solidFill>
                <a:latin typeface="Century Gothic"/>
                <a:ea typeface="Century Gothic"/>
                <a:cs typeface="Century Gothic"/>
                <a:sym typeface="Century Gothic"/>
              </a:rPr>
              <a:t>Problem</a:t>
            </a:r>
            <a:r>
              <a:rPr lang="en-IN" sz="4000" dirty="0">
                <a:solidFill>
                  <a:schemeClr val="lt1"/>
                </a:solidFill>
                <a:latin typeface="Century Gothic"/>
                <a:ea typeface="Century Gothic"/>
                <a:cs typeface="Century Gothic"/>
                <a:sym typeface="Century Gothic"/>
              </a:rPr>
              <a:t> – Air Pollution</a:t>
            </a:r>
            <a:endParaRPr dirty="0"/>
          </a:p>
          <a:p>
            <a:pPr marL="0" marR="0" lvl="0" indent="0" algn="l" rtl="0">
              <a:spcBef>
                <a:spcPts val="600"/>
              </a:spcBef>
              <a:spcAft>
                <a:spcPts val="0"/>
              </a:spcAft>
              <a:buClr>
                <a:schemeClr val="lt1"/>
              </a:buClr>
              <a:buSzPct val="100000"/>
              <a:buFont typeface="Century Gothic"/>
              <a:buNone/>
            </a:pPr>
            <a:r>
              <a:rPr lang="en-IN" sz="4000" dirty="0">
                <a:solidFill>
                  <a:schemeClr val="lt1"/>
                </a:solidFill>
                <a:latin typeface="Century Gothic"/>
                <a:ea typeface="Century Gothic"/>
                <a:cs typeface="Century Gothic"/>
                <a:sym typeface="Century Gothic"/>
              </a:rPr>
              <a:t/>
            </a:r>
            <a:br>
              <a:rPr lang="en-IN" sz="4000" dirty="0">
                <a:solidFill>
                  <a:schemeClr val="lt1"/>
                </a:solidFill>
                <a:latin typeface="Century Gothic"/>
                <a:ea typeface="Century Gothic"/>
                <a:cs typeface="Century Gothic"/>
                <a:sym typeface="Century Gothic"/>
              </a:rPr>
            </a:br>
            <a:r>
              <a:rPr lang="en-IN" sz="4000" dirty="0">
                <a:solidFill>
                  <a:schemeClr val="lt1"/>
                </a:solidFill>
                <a:latin typeface="Century Gothic"/>
                <a:ea typeface="Century Gothic"/>
                <a:cs typeface="Century Gothic"/>
                <a:sym typeface="Century Gothic"/>
              </a:rPr>
              <a:t/>
            </a:r>
            <a:br>
              <a:rPr lang="en-IN" sz="4000" dirty="0">
                <a:solidFill>
                  <a:schemeClr val="lt1"/>
                </a:solidFill>
                <a:latin typeface="Century Gothic"/>
                <a:ea typeface="Century Gothic"/>
                <a:cs typeface="Century Gothic"/>
                <a:sym typeface="Century Gothic"/>
              </a:rPr>
            </a:br>
            <a:r>
              <a:rPr lang="en-IN" sz="4000" b="1" dirty="0">
                <a:solidFill>
                  <a:schemeClr val="lt1"/>
                </a:solidFill>
                <a:latin typeface="Century Gothic"/>
                <a:ea typeface="Century Gothic"/>
                <a:cs typeface="Century Gothic"/>
                <a:sym typeface="Century Gothic"/>
              </a:rPr>
              <a:t>What are you solving and why?</a:t>
            </a:r>
            <a:r>
              <a:rPr lang="en-IN" sz="4000" dirty="0">
                <a:solidFill>
                  <a:schemeClr val="lt1"/>
                </a:solidFill>
                <a:latin typeface="Century Gothic"/>
                <a:ea typeface="Century Gothic"/>
                <a:cs typeface="Century Gothic"/>
                <a:sym typeface="Century Gothic"/>
              </a:rPr>
              <a:t/>
            </a:r>
            <a:br>
              <a:rPr lang="en-IN" sz="4000" dirty="0">
                <a:solidFill>
                  <a:schemeClr val="lt1"/>
                </a:solidFill>
                <a:latin typeface="Century Gothic"/>
                <a:ea typeface="Century Gothic"/>
                <a:cs typeface="Century Gothic"/>
                <a:sym typeface="Century Gothic"/>
              </a:rPr>
            </a:br>
            <a:endParaRPr sz="4000" dirty="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229"/>
        <p:cNvGrpSpPr/>
        <p:nvPr/>
      </p:nvGrpSpPr>
      <p:grpSpPr>
        <a:xfrm>
          <a:off x="0" y="0"/>
          <a:ext cx="0" cy="0"/>
          <a:chOff x="0" y="0"/>
          <a:chExt cx="0" cy="0"/>
        </a:xfrm>
      </p:grpSpPr>
      <p:sp>
        <p:nvSpPr>
          <p:cNvPr id="230" name="Google Shape;230;p4"/>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1" name="Google Shape;231;p4"/>
          <p:cNvSpPr txBox="1">
            <a:spLocks noGrp="1"/>
          </p:cNvSpPr>
          <p:nvPr>
            <p:ph type="title"/>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Font typeface="Century Gothic"/>
              <a:buNone/>
            </a:pPr>
            <a:r>
              <a:rPr lang="en-IN" sz="3200" b="1">
                <a:solidFill>
                  <a:schemeClr val="lt1"/>
                </a:solidFill>
              </a:rPr>
              <a:t>Solution</a:t>
            </a:r>
            <a:endParaRPr/>
          </a:p>
        </p:txBody>
      </p:sp>
      <p:sp>
        <p:nvSpPr>
          <p:cNvPr id="232" name="Google Shape;232;p4"/>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34" name="Google Shape;234;p4"/>
          <p:cNvGrpSpPr/>
          <p:nvPr/>
        </p:nvGrpSpPr>
        <p:grpSpPr>
          <a:xfrm>
            <a:off x="4713144" y="642193"/>
            <a:ext cx="6832212" cy="5263493"/>
            <a:chOff x="0" y="642"/>
            <a:chExt cx="6832212" cy="5263493"/>
          </a:xfrm>
        </p:grpSpPr>
        <p:sp>
          <p:nvSpPr>
            <p:cNvPr id="235" name="Google Shape;235;p4"/>
            <p:cNvSpPr/>
            <p:nvPr/>
          </p:nvSpPr>
          <p:spPr>
            <a:xfrm>
              <a:off x="0" y="642"/>
              <a:ext cx="6832212" cy="150385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54916" y="339010"/>
              <a:ext cx="827120" cy="8271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1736952" y="642"/>
              <a:ext cx="5095259" cy="15038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txBox="1"/>
            <p:nvPr/>
          </p:nvSpPr>
          <p:spPr>
            <a:xfrm>
              <a:off x="1736952" y="642"/>
              <a:ext cx="5095259" cy="1503855"/>
            </a:xfrm>
            <a:prstGeom prst="rect">
              <a:avLst/>
            </a:prstGeom>
            <a:noFill/>
            <a:ln>
              <a:noFill/>
            </a:ln>
          </p:spPr>
          <p:txBody>
            <a:bodyPr spcFirstLastPara="1" wrap="square" lIns="159150" tIns="159150" rIns="159150" bIns="159150" anchor="ctr" anchorCtr="0">
              <a:noAutofit/>
            </a:bodyPr>
            <a:lstStyle/>
            <a:p>
              <a:pPr marL="0" marR="0" lvl="0" indent="0" algn="l" rtl="0">
                <a:lnSpc>
                  <a:spcPct val="100000"/>
                </a:lnSpc>
                <a:spcBef>
                  <a:spcPts val="0"/>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Providing a plant-based purifier,</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Carbon Filter, HEPA Filter</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Microbes in roots of Plant</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Aerated growing media with activated Charcoal</a:t>
              </a:r>
              <a:endParaRPr/>
            </a:p>
          </p:txBody>
        </p:sp>
        <p:sp>
          <p:nvSpPr>
            <p:cNvPr id="239" name="Google Shape;239;p4"/>
            <p:cNvSpPr/>
            <p:nvPr/>
          </p:nvSpPr>
          <p:spPr>
            <a:xfrm>
              <a:off x="0" y="1880461"/>
              <a:ext cx="6832212" cy="150385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454916" y="2218829"/>
              <a:ext cx="827120" cy="8271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736952" y="1880461"/>
              <a:ext cx="5095259" cy="15038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txBox="1"/>
            <p:nvPr/>
          </p:nvSpPr>
          <p:spPr>
            <a:xfrm>
              <a:off x="1736952" y="1880461"/>
              <a:ext cx="5095259" cy="1503855"/>
            </a:xfrm>
            <a:prstGeom prst="rect">
              <a:avLst/>
            </a:prstGeom>
            <a:noFill/>
            <a:ln>
              <a:noFill/>
            </a:ln>
          </p:spPr>
          <p:txBody>
            <a:bodyPr spcFirstLastPara="1" wrap="square" lIns="159150" tIns="159150" rIns="159150" bIns="159150" anchor="ctr" anchorCtr="0">
              <a:noAutofit/>
            </a:bodyPr>
            <a:lstStyle/>
            <a:p>
              <a:pPr marL="0" marR="0" lvl="0" indent="0" algn="l" rtl="0">
                <a:lnSpc>
                  <a:spcPct val="100000"/>
                </a:lnSpc>
                <a:spcBef>
                  <a:spcPts val="0"/>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Pumps Fresh Oxygen to breathe in</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Purifies indoor air by removing pollutants</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Naturally Humidifies the environment</a:t>
              </a:r>
              <a:endParaRPr/>
            </a:p>
          </p:txBody>
        </p:sp>
        <p:sp>
          <p:nvSpPr>
            <p:cNvPr id="243" name="Google Shape;243;p4"/>
            <p:cNvSpPr/>
            <p:nvPr/>
          </p:nvSpPr>
          <p:spPr>
            <a:xfrm>
              <a:off x="0" y="3760280"/>
              <a:ext cx="6832212" cy="1503855"/>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54916" y="4098648"/>
              <a:ext cx="827120" cy="8271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1736952" y="3794929"/>
              <a:ext cx="5095259" cy="14345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txBox="1"/>
            <p:nvPr/>
          </p:nvSpPr>
          <p:spPr>
            <a:xfrm>
              <a:off x="1736952" y="3794929"/>
              <a:ext cx="5095259" cy="1434557"/>
            </a:xfrm>
            <a:prstGeom prst="rect">
              <a:avLst/>
            </a:prstGeom>
            <a:noFill/>
            <a:ln>
              <a:noFill/>
            </a:ln>
          </p:spPr>
          <p:txBody>
            <a:bodyPr spcFirstLastPara="1" wrap="square" lIns="159150" tIns="159150" rIns="159150" bIns="159150" anchor="ctr" anchorCtr="0">
              <a:noAutofit/>
            </a:bodyPr>
            <a:lstStyle/>
            <a:p>
              <a:pPr marL="0" marR="0" lvl="0" indent="0" algn="l" rtl="0">
                <a:lnSpc>
                  <a:spcPct val="100000"/>
                </a:lnSpc>
                <a:spcBef>
                  <a:spcPts val="0"/>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Mobile App</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Live Demo</a:t>
              </a:r>
              <a:endParaRPr/>
            </a:p>
            <a:p>
              <a:pPr marL="0" marR="0" lvl="0" indent="0" algn="l" rtl="0">
                <a:lnSpc>
                  <a:spcPct val="100000"/>
                </a:lnSpc>
                <a:spcBef>
                  <a:spcPts val="525"/>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Reduction in Manufacturing Costs</a:t>
              </a:r>
              <a:endParaRPr/>
            </a:p>
          </p:txBody>
        </p:sp>
      </p:grpSp>
      <p:sp>
        <p:nvSpPr>
          <p:cNvPr id="247" name="Google Shape;247;p4"/>
          <p:cNvSpPr txBox="1"/>
          <p:nvPr/>
        </p:nvSpPr>
        <p:spPr>
          <a:xfrm>
            <a:off x="4713144" y="2539014"/>
            <a:ext cx="21466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dk1"/>
                </a:solidFill>
                <a:latin typeface="Century Gothic"/>
                <a:ea typeface="Century Gothic"/>
                <a:cs typeface="Century Gothic"/>
                <a:sym typeface="Century Gothic"/>
              </a:rPr>
              <a:t>Value Proposition</a:t>
            </a:r>
            <a:endParaRPr/>
          </a:p>
        </p:txBody>
      </p:sp>
      <p:sp>
        <p:nvSpPr>
          <p:cNvPr id="248" name="Google Shape;248;p4"/>
          <p:cNvSpPr txBox="1"/>
          <p:nvPr/>
        </p:nvSpPr>
        <p:spPr>
          <a:xfrm>
            <a:off x="4713144" y="641551"/>
            <a:ext cx="16778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dk1"/>
                </a:solidFill>
                <a:latin typeface="Century Gothic"/>
                <a:ea typeface="Century Gothic"/>
                <a:cs typeface="Century Gothic"/>
                <a:sym typeface="Century Gothic"/>
              </a:rPr>
              <a:t>Solutions</a:t>
            </a:r>
            <a:endParaRPr/>
          </a:p>
        </p:txBody>
      </p:sp>
      <p:sp>
        <p:nvSpPr>
          <p:cNvPr id="249" name="Google Shape;249;p4"/>
          <p:cNvSpPr txBox="1"/>
          <p:nvPr/>
        </p:nvSpPr>
        <p:spPr>
          <a:xfrm>
            <a:off x="4713144" y="4436477"/>
            <a:ext cx="3169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dk1"/>
                </a:solidFill>
                <a:latin typeface="Century Gothic"/>
                <a:ea typeface="Century Gothic"/>
                <a:cs typeface="Century Gothic"/>
                <a:sym typeface="Century Gothic"/>
              </a:rPr>
              <a:t>Minimum Viable Product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253"/>
        <p:cNvGrpSpPr/>
        <p:nvPr/>
      </p:nvGrpSpPr>
      <p:grpSpPr>
        <a:xfrm>
          <a:off x="0" y="0"/>
          <a:ext cx="0" cy="0"/>
          <a:chOff x="0" y="0"/>
          <a:chExt cx="0" cy="0"/>
        </a:xfrm>
      </p:grpSpPr>
      <p:sp>
        <p:nvSpPr>
          <p:cNvPr id="254" name="Google Shape;254;p5"/>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5" name="Google Shape;255;p5"/>
          <p:cNvSpPr txBox="1">
            <a:spLocks noGrp="1"/>
          </p:cNvSpPr>
          <p:nvPr>
            <p:ph type="title"/>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Font typeface="Century Gothic"/>
              <a:buNone/>
            </a:pPr>
            <a:r>
              <a:rPr lang="en-IN" sz="2400" b="1" dirty="0">
                <a:solidFill>
                  <a:schemeClr val="lt1"/>
                </a:solidFill>
              </a:rPr>
              <a:t>Pictorial Demonstration</a:t>
            </a:r>
            <a:endParaRPr sz="2400" b="1" dirty="0">
              <a:solidFill>
                <a:schemeClr val="lt1"/>
              </a:solidFill>
            </a:endParaRPr>
          </a:p>
        </p:txBody>
      </p:sp>
      <p:sp>
        <p:nvSpPr>
          <p:cNvPr id="258" name="Google Shape;258;p5"/>
          <p:cNvSpPr txBox="1">
            <a:spLocks noGrp="1"/>
          </p:cNvSpPr>
          <p:nvPr>
            <p:ph idx="1"/>
          </p:nvPr>
        </p:nvSpPr>
        <p:spPr>
          <a:xfrm>
            <a:off x="4706578" y="589722"/>
            <a:ext cx="6798033" cy="5321500"/>
          </a:xfrm>
          <a:prstGeom prst="rect">
            <a:avLst/>
          </a:prstGeom>
          <a:noFill/>
          <a:ln>
            <a:noFill/>
          </a:ln>
        </p:spPr>
        <p:txBody>
          <a:bodyPr spcFirstLastPara="1" wrap="square" lIns="91425" tIns="45700" rIns="91425" bIns="45700" anchor="ctr" anchorCtr="0">
            <a:normAutofit/>
          </a:bodyPr>
          <a:lstStyle/>
          <a:p>
            <a:pPr marL="342900" lvl="0" indent="-228600" algn="l" rtl="0">
              <a:spcBef>
                <a:spcPts val="0"/>
              </a:spcBef>
              <a:spcAft>
                <a:spcPts val="0"/>
              </a:spcAft>
              <a:buSzPts val="1800"/>
              <a:buNone/>
            </a:pPr>
            <a:endParaRPr/>
          </a:p>
        </p:txBody>
      </p:sp>
      <p:sp>
        <p:nvSpPr>
          <p:cNvPr id="256" name="Google Shape;256;p5"/>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9" name="Google Shape;259;p5" descr="Partner With Oxygarden - Choose a lifestyle that let's you breathe"/>
          <p:cNvPicPr preferRelativeResize="0"/>
          <p:nvPr/>
        </p:nvPicPr>
        <p:blipFill rotWithShape="1">
          <a:blip r:embed="rId3">
            <a:alphaModFix/>
          </a:blip>
          <a:srcRect/>
          <a:stretch/>
        </p:blipFill>
        <p:spPr>
          <a:xfrm>
            <a:off x="4059081" y="18662"/>
            <a:ext cx="813292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263"/>
        <p:cNvGrpSpPr/>
        <p:nvPr/>
      </p:nvGrpSpPr>
      <p:grpSpPr>
        <a:xfrm>
          <a:off x="0" y="0"/>
          <a:ext cx="0" cy="0"/>
          <a:chOff x="0" y="0"/>
          <a:chExt cx="0" cy="0"/>
        </a:xfrm>
      </p:grpSpPr>
      <p:sp>
        <p:nvSpPr>
          <p:cNvPr id="264" name="Google Shape;264;p6"/>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entury Gothic"/>
              <a:ea typeface="Century Gothic"/>
              <a:cs typeface="Century Gothic"/>
              <a:sym typeface="Century Gothic"/>
            </a:endParaRPr>
          </a:p>
        </p:txBody>
      </p:sp>
      <p:sp>
        <p:nvSpPr>
          <p:cNvPr id="265" name="Google Shape;265;p6"/>
          <p:cNvSpPr txBox="1">
            <a:spLocks noGrp="1"/>
          </p:cNvSpPr>
          <p:nvPr>
            <p:ph type="title"/>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Font typeface="Century Gothic"/>
              <a:buNone/>
            </a:pPr>
            <a:r>
              <a:rPr lang="en-IN" sz="3200" b="1">
                <a:solidFill>
                  <a:schemeClr val="bg1"/>
                </a:solidFill>
              </a:rPr>
              <a:t>Industry Analysis</a:t>
            </a:r>
            <a:br>
              <a:rPr lang="en-IN" sz="3200" b="1">
                <a:solidFill>
                  <a:schemeClr val="bg1"/>
                </a:solidFill>
              </a:rPr>
            </a:br>
            <a:endParaRPr sz="3200" b="1">
              <a:solidFill>
                <a:schemeClr val="bg1"/>
              </a:solidFill>
            </a:endParaRPr>
          </a:p>
        </p:txBody>
      </p:sp>
      <p:sp>
        <p:nvSpPr>
          <p:cNvPr id="268" name="Google Shape;268;p6"/>
          <p:cNvSpPr txBox="1">
            <a:spLocks noGrp="1"/>
          </p:cNvSpPr>
          <p:nvPr>
            <p:ph idx="1"/>
          </p:nvPr>
        </p:nvSpPr>
        <p:spPr>
          <a:xfrm>
            <a:off x="4450601" y="559293"/>
            <a:ext cx="6798033" cy="5715913"/>
          </a:xfrm>
          <a:prstGeom prst="rect">
            <a:avLst/>
          </a:prstGeom>
          <a:noFill/>
          <a:ln>
            <a:noFill/>
          </a:ln>
        </p:spPr>
        <p:txBody>
          <a:bodyPr spcFirstLastPara="1" wrap="square" lIns="91425" tIns="45700" rIns="91425" bIns="45700" anchor="ctr" anchorCtr="0">
            <a:normAutofit/>
          </a:bodyPr>
          <a:lstStyle/>
          <a:p>
            <a:pPr marL="342900" lvl="0" indent="-342900" algn="l" rtl="0">
              <a:lnSpc>
                <a:spcPct val="107000"/>
              </a:lnSpc>
              <a:spcBef>
                <a:spcPts val="0"/>
              </a:spcBef>
              <a:spcAft>
                <a:spcPts val="0"/>
              </a:spcAft>
              <a:buSzPts val="1800"/>
              <a:buFont typeface="Noto Sans Symbols"/>
              <a:buChar char="⮚"/>
            </a:pPr>
            <a:r>
              <a:rPr lang="en-IN" sz="1800">
                <a:solidFill>
                  <a:schemeClr val="bg1"/>
                </a:solidFill>
              </a:rPr>
              <a:t>The global air purifier market is expected to expand at a compound annual growth rate (CAGR) of 12.6% from 2020 to 2027</a:t>
            </a:r>
            <a:endParaRPr sz="1800">
              <a:solidFill>
                <a:schemeClr val="bg1"/>
              </a:solidFill>
            </a:endParaRPr>
          </a:p>
          <a:p>
            <a:pPr marL="342900" lvl="0" indent="-342900" algn="l" rtl="0">
              <a:lnSpc>
                <a:spcPct val="107000"/>
              </a:lnSpc>
              <a:spcBef>
                <a:spcPts val="1000"/>
              </a:spcBef>
              <a:spcAft>
                <a:spcPts val="0"/>
              </a:spcAft>
              <a:buSzPts val="1800"/>
              <a:buFont typeface="Noto Sans Symbols"/>
              <a:buChar char="⮚"/>
            </a:pPr>
            <a:r>
              <a:rPr lang="en-IN" sz="1800">
                <a:solidFill>
                  <a:schemeClr val="bg1"/>
                </a:solidFill>
              </a:rPr>
              <a:t>Rising air pollution levels, increasing disposable income, and growing health awareness regarding the harmful effects of air pollution on human health are expected to boost market growth over the forecast period.</a:t>
            </a:r>
            <a:endParaRPr sz="1800">
              <a:solidFill>
                <a:schemeClr val="bg1"/>
              </a:solidFill>
            </a:endParaRPr>
          </a:p>
          <a:p>
            <a:pPr marL="342900" lvl="0" indent="-342900" algn="l" rtl="0">
              <a:lnSpc>
                <a:spcPct val="107000"/>
              </a:lnSpc>
              <a:spcBef>
                <a:spcPts val="1000"/>
              </a:spcBef>
              <a:spcAft>
                <a:spcPts val="0"/>
              </a:spcAft>
              <a:buSzPts val="1800"/>
              <a:buFont typeface="Noto Sans Symbols"/>
              <a:buChar char="⮚"/>
            </a:pPr>
            <a:r>
              <a:rPr lang="en-IN" sz="1800">
                <a:solidFill>
                  <a:schemeClr val="bg1"/>
                </a:solidFill>
              </a:rPr>
              <a:t>The High-efficiency Particulate Air (HEPA) technology segment led the market and accounted for 40.0% share of the global revenue in 2019</a:t>
            </a:r>
            <a:endParaRPr sz="1800">
              <a:solidFill>
                <a:schemeClr val="bg1"/>
              </a:solidFill>
            </a:endParaRPr>
          </a:p>
          <a:p>
            <a:pPr marL="342900" lvl="0" indent="-342900" algn="l" rtl="0">
              <a:lnSpc>
                <a:spcPct val="107000"/>
              </a:lnSpc>
              <a:spcBef>
                <a:spcPts val="1000"/>
              </a:spcBef>
              <a:spcAft>
                <a:spcPts val="0"/>
              </a:spcAft>
              <a:buSzPts val="1800"/>
              <a:buFont typeface="Noto Sans Symbols"/>
              <a:buChar char="⮚"/>
            </a:pPr>
            <a:r>
              <a:rPr lang="en-IN" sz="1800">
                <a:solidFill>
                  <a:schemeClr val="bg1"/>
                </a:solidFill>
              </a:rPr>
              <a:t>Air purifiers are used in educational institutes, research and development laboratories, and pre-school and secondary educational facilities </a:t>
            </a:r>
            <a:endParaRPr>
              <a:solidFill>
                <a:schemeClr val="bg1"/>
              </a:solidFill>
            </a:endParaRPr>
          </a:p>
          <a:p>
            <a:pPr marL="342900" lvl="0" indent="-342900" algn="l" rtl="0">
              <a:lnSpc>
                <a:spcPct val="107000"/>
              </a:lnSpc>
              <a:spcBef>
                <a:spcPts val="1000"/>
              </a:spcBef>
              <a:spcAft>
                <a:spcPts val="0"/>
              </a:spcAft>
              <a:buSzPts val="1800"/>
              <a:buFont typeface="Noto Sans Symbols"/>
              <a:buChar char="⮚"/>
            </a:pPr>
            <a:r>
              <a:rPr lang="en-IN" sz="1800">
                <a:solidFill>
                  <a:schemeClr val="bg1"/>
                </a:solidFill>
              </a:rPr>
              <a:t>Key factors driving market growth </a:t>
            </a:r>
            <a:r>
              <a:rPr lang="en-IN">
                <a:solidFill>
                  <a:schemeClr val="bg1"/>
                </a:solidFill>
              </a:rPr>
              <a:t>-</a:t>
            </a:r>
            <a:r>
              <a:rPr lang="en-IN" sz="1800">
                <a:solidFill>
                  <a:schemeClr val="bg1"/>
                </a:solidFill>
              </a:rPr>
              <a:t> improved standard of living, increasing disposable income, and growing health consciousness.</a:t>
            </a:r>
            <a:endParaRPr sz="1800">
              <a:solidFill>
                <a:schemeClr val="bg1"/>
              </a:solidFill>
            </a:endParaRPr>
          </a:p>
          <a:p>
            <a:pPr marL="342900" lvl="0" indent="-228600" algn="l" rtl="0">
              <a:spcBef>
                <a:spcPts val="1000"/>
              </a:spcBef>
              <a:spcAft>
                <a:spcPts val="0"/>
              </a:spcAft>
              <a:buSzPts val="1800"/>
              <a:buNone/>
            </a:pPr>
            <a:endParaRPr>
              <a:solidFill>
                <a:schemeClr val="bg1"/>
              </a:solidFill>
            </a:endParaRPr>
          </a:p>
        </p:txBody>
      </p:sp>
      <p:sp>
        <p:nvSpPr>
          <p:cNvPr id="266" name="Google Shape;266;p6"/>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272"/>
        <p:cNvGrpSpPr/>
        <p:nvPr/>
      </p:nvGrpSpPr>
      <p:grpSpPr>
        <a:xfrm>
          <a:off x="0" y="0"/>
          <a:ext cx="0" cy="0"/>
          <a:chOff x="0" y="0"/>
          <a:chExt cx="0" cy="0"/>
        </a:xfrm>
      </p:grpSpPr>
      <p:sp>
        <p:nvSpPr>
          <p:cNvPr id="273" name="Google Shape;273;p7"/>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4" name="Google Shape;274;p7"/>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aphicFrame>
        <p:nvGraphicFramePr>
          <p:cNvPr id="276" name="Google Shape;276;p7"/>
          <p:cNvGraphicFramePr/>
          <p:nvPr>
            <p:extLst>
              <p:ext uri="{D42A27DB-BD31-4B8C-83A1-F6EECF244321}">
                <p14:modId xmlns:p14="http://schemas.microsoft.com/office/powerpoint/2010/main" val="382494706"/>
              </p:ext>
            </p:extLst>
          </p:nvPr>
        </p:nvGraphicFramePr>
        <p:xfrm>
          <a:off x="1" y="-78987"/>
          <a:ext cx="12192025" cy="6936975"/>
        </p:xfrm>
        <a:graphic>
          <a:graphicData uri="http://schemas.openxmlformats.org/drawingml/2006/table">
            <a:tbl>
              <a:tblPr firstRow="1" bandRow="1">
                <a:noFill/>
                <a:tableStyleId>{2F4966F6-FE17-4273-8308-28FE504C3FC1}</a:tableStyleId>
              </a:tblPr>
              <a:tblGrid>
                <a:gridCol w="1900925">
                  <a:extLst>
                    <a:ext uri="{9D8B030D-6E8A-4147-A177-3AD203B41FA5}">
                      <a16:colId xmlns:a16="http://schemas.microsoft.com/office/drawing/2014/main" val="20000"/>
                    </a:ext>
                  </a:extLst>
                </a:gridCol>
                <a:gridCol w="1889075">
                  <a:extLst>
                    <a:ext uri="{9D8B030D-6E8A-4147-A177-3AD203B41FA5}">
                      <a16:colId xmlns:a16="http://schemas.microsoft.com/office/drawing/2014/main" val="20001"/>
                    </a:ext>
                  </a:extLst>
                </a:gridCol>
                <a:gridCol w="1998875">
                  <a:extLst>
                    <a:ext uri="{9D8B030D-6E8A-4147-A177-3AD203B41FA5}">
                      <a16:colId xmlns:a16="http://schemas.microsoft.com/office/drawing/2014/main" val="20002"/>
                    </a:ext>
                  </a:extLst>
                </a:gridCol>
                <a:gridCol w="2214400">
                  <a:extLst>
                    <a:ext uri="{9D8B030D-6E8A-4147-A177-3AD203B41FA5}">
                      <a16:colId xmlns:a16="http://schemas.microsoft.com/office/drawing/2014/main" val="20003"/>
                    </a:ext>
                  </a:extLst>
                </a:gridCol>
                <a:gridCol w="2203100">
                  <a:extLst>
                    <a:ext uri="{9D8B030D-6E8A-4147-A177-3AD203B41FA5}">
                      <a16:colId xmlns:a16="http://schemas.microsoft.com/office/drawing/2014/main" val="20004"/>
                    </a:ext>
                  </a:extLst>
                </a:gridCol>
                <a:gridCol w="1985650">
                  <a:extLst>
                    <a:ext uri="{9D8B030D-6E8A-4147-A177-3AD203B41FA5}">
                      <a16:colId xmlns:a16="http://schemas.microsoft.com/office/drawing/2014/main" val="20005"/>
                    </a:ext>
                  </a:extLst>
                </a:gridCol>
              </a:tblGrid>
              <a:tr h="657675">
                <a:tc>
                  <a:txBody>
                    <a:bodyPr/>
                    <a:lstStyle/>
                    <a:p>
                      <a:pPr marL="0" marR="0" lvl="0" indent="0" algn="ctr" rtl="0">
                        <a:spcBef>
                          <a:spcPts val="0"/>
                        </a:spcBef>
                        <a:spcAft>
                          <a:spcPts val="0"/>
                        </a:spcAft>
                        <a:buNone/>
                      </a:pPr>
                      <a:r>
                        <a:rPr lang="en-IN" sz="1600" b="1" i="0" u="none" strike="noStrike" dirty="0">
                          <a:latin typeface="Century Gothic"/>
                          <a:ea typeface="Century Gothic"/>
                          <a:cs typeface="Century Gothic"/>
                          <a:sym typeface="Century Gothic"/>
                        </a:rPr>
                        <a:t>Industry Analysis</a:t>
                      </a:r>
                      <a:endParaRPr dirty="0"/>
                    </a:p>
                  </a:txBody>
                  <a:tcPr marL="62700" marR="62700" marT="31350" marB="31350"/>
                </a:tc>
                <a:tc>
                  <a:txBody>
                    <a:bodyPr/>
                    <a:lstStyle/>
                    <a:p>
                      <a:pPr marL="0" marR="0" lvl="0" indent="0" algn="ctr" rtl="0">
                        <a:spcBef>
                          <a:spcPts val="0"/>
                        </a:spcBef>
                        <a:spcAft>
                          <a:spcPts val="0"/>
                        </a:spcAft>
                        <a:buNone/>
                      </a:pPr>
                      <a:r>
                        <a:rPr lang="en-IN" sz="1600" b="1" u="none" strike="noStrike" dirty="0"/>
                        <a:t>POLITICAL</a:t>
                      </a:r>
                      <a:endParaRPr sz="1600" b="1" i="0" u="none" strike="noStrike" dirty="0">
                        <a:latin typeface="Arial"/>
                        <a:ea typeface="Arial"/>
                        <a:cs typeface="Arial"/>
                        <a:sym typeface="Arial"/>
                      </a:endParaRPr>
                    </a:p>
                  </a:txBody>
                  <a:tcPr marL="62700" marR="62700" marT="31350" marB="31350"/>
                </a:tc>
                <a:tc>
                  <a:txBody>
                    <a:bodyPr/>
                    <a:lstStyle/>
                    <a:p>
                      <a:pPr marL="0" marR="0" lvl="0" indent="0" algn="ctr" rtl="0">
                        <a:spcBef>
                          <a:spcPts val="0"/>
                        </a:spcBef>
                        <a:spcAft>
                          <a:spcPts val="0"/>
                        </a:spcAft>
                        <a:buNone/>
                      </a:pPr>
                      <a:r>
                        <a:rPr lang="en-IN" sz="1600" b="1" u="none" strike="noStrike" dirty="0"/>
                        <a:t>ECONOMIC</a:t>
                      </a:r>
                      <a:endParaRPr sz="1600" b="1" i="0" u="none" strike="noStrike" dirty="0">
                        <a:latin typeface="Arial"/>
                        <a:ea typeface="Arial"/>
                        <a:cs typeface="Arial"/>
                        <a:sym typeface="Arial"/>
                      </a:endParaRPr>
                    </a:p>
                  </a:txBody>
                  <a:tcPr marL="62700" marR="62700" marT="31350" marB="31350"/>
                </a:tc>
                <a:tc>
                  <a:txBody>
                    <a:bodyPr/>
                    <a:lstStyle/>
                    <a:p>
                      <a:pPr marL="0" marR="0" lvl="0" indent="0" algn="ctr" rtl="0">
                        <a:spcBef>
                          <a:spcPts val="0"/>
                        </a:spcBef>
                        <a:spcAft>
                          <a:spcPts val="0"/>
                        </a:spcAft>
                        <a:buNone/>
                      </a:pPr>
                      <a:r>
                        <a:rPr lang="en-IN" sz="1600" b="1" u="none" strike="noStrike" dirty="0"/>
                        <a:t>SOCIAL</a:t>
                      </a:r>
                      <a:endParaRPr sz="1600" b="1" i="0" u="none" strike="noStrike" dirty="0">
                        <a:latin typeface="Arial"/>
                        <a:ea typeface="Arial"/>
                        <a:cs typeface="Arial"/>
                        <a:sym typeface="Arial"/>
                      </a:endParaRPr>
                    </a:p>
                  </a:txBody>
                  <a:tcPr marL="62700" marR="62700" marT="31350" marB="31350"/>
                </a:tc>
                <a:tc>
                  <a:txBody>
                    <a:bodyPr/>
                    <a:lstStyle/>
                    <a:p>
                      <a:pPr marL="0" marR="0" lvl="0" indent="0" algn="ctr" rtl="0">
                        <a:spcBef>
                          <a:spcPts val="0"/>
                        </a:spcBef>
                        <a:spcAft>
                          <a:spcPts val="0"/>
                        </a:spcAft>
                        <a:buNone/>
                      </a:pPr>
                      <a:r>
                        <a:rPr lang="en-IN" sz="1600" b="1" u="none" strike="noStrike" dirty="0"/>
                        <a:t>TECHNICAL</a:t>
                      </a:r>
                      <a:endParaRPr sz="1600" b="1" i="0" u="none" strike="noStrike" dirty="0">
                        <a:latin typeface="Arial"/>
                        <a:ea typeface="Arial"/>
                        <a:cs typeface="Arial"/>
                        <a:sym typeface="Arial"/>
                      </a:endParaRPr>
                    </a:p>
                  </a:txBody>
                  <a:tcPr marL="62700" marR="62700" marT="31350" marB="31350"/>
                </a:tc>
                <a:tc>
                  <a:txBody>
                    <a:bodyPr/>
                    <a:lstStyle/>
                    <a:p>
                      <a:pPr marL="0" marR="0" lvl="0" indent="0" algn="ctr" rtl="0">
                        <a:spcBef>
                          <a:spcPts val="0"/>
                        </a:spcBef>
                        <a:spcAft>
                          <a:spcPts val="0"/>
                        </a:spcAft>
                        <a:buNone/>
                      </a:pPr>
                      <a:r>
                        <a:rPr lang="en-IN" sz="1600" b="1" u="none" strike="noStrike" dirty="0"/>
                        <a:t>ENVIRONMENTAL</a:t>
                      </a:r>
                      <a:endParaRPr sz="1600" b="1" i="0" u="none" strike="noStrike" dirty="0">
                        <a:latin typeface="Arial"/>
                        <a:ea typeface="Arial"/>
                        <a:cs typeface="Arial"/>
                        <a:sym typeface="Arial"/>
                      </a:endParaRPr>
                    </a:p>
                  </a:txBody>
                  <a:tcPr marL="62700" marR="62700" marT="31350" marB="31350"/>
                </a:tc>
                <a:extLst>
                  <a:ext uri="{0D108BD9-81ED-4DB2-BD59-A6C34878D82A}">
                    <a16:rowId xmlns:a16="http://schemas.microsoft.com/office/drawing/2014/main" val="10000"/>
                  </a:ext>
                </a:extLst>
              </a:tr>
              <a:tr h="3509100">
                <a:tc>
                  <a:txBody>
                    <a:bodyPr/>
                    <a:lstStyle/>
                    <a:p>
                      <a:pPr marL="0" marR="0" lvl="0" indent="0" algn="l" rtl="0">
                        <a:spcBef>
                          <a:spcPts val="0"/>
                        </a:spcBef>
                        <a:spcAft>
                          <a:spcPts val="0"/>
                        </a:spcAft>
                        <a:buNone/>
                      </a:pPr>
                      <a:r>
                        <a:rPr lang="en-IN" sz="1400" b="1" u="none" strike="noStrike">
                          <a:latin typeface="Century Gothic"/>
                          <a:ea typeface="Century Gothic"/>
                          <a:cs typeface="Century Gothic"/>
                          <a:sym typeface="Century Gothic"/>
                        </a:rPr>
                        <a:t>Opportunity</a:t>
                      </a:r>
                      <a:endParaRPr sz="1400" b="1"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a:latin typeface="Century Gothic"/>
                          <a:ea typeface="Century Gothic"/>
                          <a:cs typeface="Century Gothic"/>
                          <a:sym typeface="Century Gothic"/>
                        </a:rPr>
                        <a:t>The government is announcing lockdowns since April 2020 due to Covid-19.  This leads people to stay in a home which will give rise to plant-based purifiers</a:t>
                      </a:r>
                      <a:endParaRPr sz="1300" b="0" i="0" u="none" strike="noStrike">
                        <a:solidFill>
                          <a:srgbClr val="FF0000"/>
                        </a:solidFill>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a:solidFill>
                            <a:srgbClr val="153043"/>
                          </a:solidFill>
                          <a:latin typeface="Century Gothic"/>
                          <a:ea typeface="Century Gothic"/>
                          <a:cs typeface="Century Gothic"/>
                          <a:sym typeface="Century Gothic"/>
                        </a:rPr>
                        <a:t>Emerging markets such as China, India, Brazil, and Russia are expected to offer significant opportunities to the manufacturers and distributors of residential air purifiers in the coming years</a:t>
                      </a:r>
                      <a:endParaRPr sz="1300" b="0"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i="0" u="none" strike="noStrike">
                          <a:latin typeface="Century Gothic"/>
                          <a:ea typeface="Century Gothic"/>
                          <a:cs typeface="Century Gothic"/>
                          <a:sym typeface="Century Gothic"/>
                        </a:rPr>
                        <a:t>With the increasing air pollution levels in Delhi NCR region, a lot of people would develop a need of a air purifier.</a:t>
                      </a:r>
                      <a:endParaRPr/>
                    </a:p>
                  </a:txBody>
                  <a:tcPr marL="62700" marR="62700" marT="31350" marB="31350"/>
                </a:tc>
                <a:tc>
                  <a:txBody>
                    <a:bodyPr/>
                    <a:lstStyle/>
                    <a:p>
                      <a:pPr marL="0" marR="0" lvl="0" indent="0" algn="l" rtl="0">
                        <a:spcBef>
                          <a:spcPts val="0"/>
                        </a:spcBef>
                        <a:spcAft>
                          <a:spcPts val="0"/>
                        </a:spcAft>
                        <a:buNone/>
                      </a:pPr>
                      <a:r>
                        <a:rPr lang="en-IN" sz="1300" b="0">
                          <a:solidFill>
                            <a:srgbClr val="153043"/>
                          </a:solidFill>
                          <a:latin typeface="Century Gothic"/>
                          <a:ea typeface="Century Gothic"/>
                          <a:cs typeface="Century Gothic"/>
                          <a:sym typeface="Century Gothic"/>
                        </a:rPr>
                        <a:t>Based on technology, the residential air purifiers market is segmented into HEPA filters (high-efficiency particulate assistance or high-efficiency particulate air) and other technologies. The other technologies segment comprises electrostatic precipitators, activated carbon, UV filters, and ionic filters.</a:t>
                      </a:r>
                      <a:endParaRPr sz="1300" b="0"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lnSpc>
                          <a:spcPct val="107000"/>
                        </a:lnSpc>
                        <a:spcBef>
                          <a:spcPts val="0"/>
                        </a:spcBef>
                        <a:spcAft>
                          <a:spcPts val="0"/>
                        </a:spcAft>
                        <a:buNone/>
                      </a:pPr>
                      <a:r>
                        <a:rPr lang="en-IN" sz="1300" b="0">
                          <a:solidFill>
                            <a:srgbClr val="153043"/>
                          </a:solidFill>
                          <a:latin typeface="Century Gothic"/>
                          <a:ea typeface="Century Gothic"/>
                          <a:cs typeface="Century Gothic"/>
                          <a:sym typeface="Century Gothic"/>
                        </a:rPr>
                        <a:t>The growing awareness among consumers regarding air purification and the increasing importance of natural and purified air( plants and trees) in the wake of increasing air pollution in Delhi NCR provides an opportunity for air purifier retailers to scale up their sales. Some companies are.</a:t>
                      </a:r>
                      <a:endParaRPr sz="1300" b="0">
                        <a:latin typeface="Century Gothic"/>
                        <a:ea typeface="Century Gothic"/>
                        <a:cs typeface="Century Gothic"/>
                        <a:sym typeface="Century Gothic"/>
                      </a:endParaRPr>
                    </a:p>
                  </a:txBody>
                  <a:tcPr marL="68575" marR="68575" marT="0" marB="0"/>
                </a:tc>
                <a:extLst>
                  <a:ext uri="{0D108BD9-81ED-4DB2-BD59-A6C34878D82A}">
                    <a16:rowId xmlns:a16="http://schemas.microsoft.com/office/drawing/2014/main" val="10001"/>
                  </a:ext>
                </a:extLst>
              </a:tr>
              <a:tr h="2770200">
                <a:tc>
                  <a:txBody>
                    <a:bodyPr/>
                    <a:lstStyle/>
                    <a:p>
                      <a:pPr marL="0" marR="0" lvl="0" indent="0" algn="l" rtl="0">
                        <a:spcBef>
                          <a:spcPts val="0"/>
                        </a:spcBef>
                        <a:spcAft>
                          <a:spcPts val="0"/>
                        </a:spcAft>
                        <a:buNone/>
                      </a:pPr>
                      <a:r>
                        <a:rPr lang="en-IN" sz="1400" b="1" u="none" strike="noStrike">
                          <a:latin typeface="Century Gothic"/>
                          <a:ea typeface="Century Gothic"/>
                          <a:cs typeface="Century Gothic"/>
                          <a:sym typeface="Century Gothic"/>
                        </a:rPr>
                        <a:t>Threats</a:t>
                      </a:r>
                      <a:endParaRPr sz="1400" b="1"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a:latin typeface="Century Gothic"/>
                          <a:ea typeface="Century Gothic"/>
                          <a:cs typeface="Century Gothic"/>
                          <a:sym typeface="Century Gothic"/>
                        </a:rPr>
                        <a:t>Government regulations in the time of COVID-19 scenario.</a:t>
                      </a:r>
                      <a:endParaRPr sz="1300" b="0"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a:latin typeface="Century Gothic"/>
                          <a:ea typeface="Century Gothic"/>
                          <a:cs typeface="Century Gothic"/>
                          <a:sym typeface="Century Gothic"/>
                        </a:rPr>
                        <a:t>Oxygarden is quite an expensive purifier which costs around 80k and target the upper-middle class.</a:t>
                      </a:r>
                      <a:endParaRPr sz="1300" b="0"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i="0" u="none" strike="noStrike">
                          <a:latin typeface="Century Gothic"/>
                          <a:ea typeface="Century Gothic"/>
                          <a:cs typeface="Century Gothic"/>
                          <a:sym typeface="Century Gothic"/>
                        </a:rPr>
                        <a:t>An air purifier is a perception product, a lot of people in a market may not want to buy it.</a:t>
                      </a:r>
                      <a:endParaRPr/>
                    </a:p>
                  </a:txBody>
                  <a:tcPr marL="62700" marR="62700" marT="31350" marB="31350"/>
                </a:tc>
                <a:tc>
                  <a:txBody>
                    <a:bodyPr/>
                    <a:lstStyle/>
                    <a:p>
                      <a:pPr marL="0" marR="0" lvl="0" indent="0" algn="l" rtl="0">
                        <a:spcBef>
                          <a:spcPts val="0"/>
                        </a:spcBef>
                        <a:spcAft>
                          <a:spcPts val="0"/>
                        </a:spcAft>
                        <a:buNone/>
                      </a:pPr>
                      <a:r>
                        <a:rPr lang="en-IN" sz="1300" b="0" i="0" u="none" strike="noStrike">
                          <a:latin typeface="Century Gothic"/>
                          <a:ea typeface="Century Gothic"/>
                          <a:cs typeface="Century Gothic"/>
                          <a:sym typeface="Century Gothic"/>
                        </a:rPr>
                        <a:t>Technologies which provide  maintaining of room temp., Bluetooth facility, Wi-Fi facility, Google voice, screening of air pollutants on app, etc can be the threats for our product. These are the extra facilities which are provided by the competitors at very low cost.</a:t>
                      </a:r>
                      <a:endParaRPr sz="1300" b="0" i="0" u="none" strike="noStrike">
                        <a:latin typeface="Century Gothic"/>
                        <a:ea typeface="Century Gothic"/>
                        <a:cs typeface="Century Gothic"/>
                        <a:sym typeface="Century Gothic"/>
                      </a:endParaRPr>
                    </a:p>
                  </a:txBody>
                  <a:tcPr marL="62700" marR="62700" marT="31350" marB="31350"/>
                </a:tc>
                <a:tc>
                  <a:txBody>
                    <a:bodyPr/>
                    <a:lstStyle/>
                    <a:p>
                      <a:pPr marL="0" marR="0" lvl="0" indent="0" algn="l" rtl="0">
                        <a:spcBef>
                          <a:spcPts val="0"/>
                        </a:spcBef>
                        <a:spcAft>
                          <a:spcPts val="0"/>
                        </a:spcAft>
                        <a:buNone/>
                      </a:pPr>
                      <a:r>
                        <a:rPr lang="en-IN" sz="1300" b="0" dirty="0">
                          <a:solidFill>
                            <a:srgbClr val="153043"/>
                          </a:solidFill>
                          <a:latin typeface="Century Gothic"/>
                          <a:ea typeface="Century Gothic"/>
                          <a:cs typeface="Century Gothic"/>
                          <a:sym typeface="Century Gothic"/>
                        </a:rPr>
                        <a:t>Indoor air pollution is one of the most serious environmental threats to human health. These indoor pollutants can release gases like carbon monoxide and nitrogen dioxide, which are difficult to break down with conventional air filters.</a:t>
                      </a:r>
                      <a:endParaRPr sz="1300" b="0" i="0" u="none" strike="noStrike" dirty="0">
                        <a:latin typeface="Century Gothic"/>
                        <a:ea typeface="Century Gothic"/>
                        <a:cs typeface="Century Gothic"/>
                        <a:sym typeface="Century Gothic"/>
                      </a:endParaRPr>
                    </a:p>
                  </a:txBody>
                  <a:tcPr marL="62700" marR="62700" marT="31350" marB="31350"/>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280"/>
        <p:cNvGrpSpPr/>
        <p:nvPr/>
      </p:nvGrpSpPr>
      <p:grpSpPr>
        <a:xfrm>
          <a:off x="0" y="0"/>
          <a:ext cx="0" cy="0"/>
          <a:chOff x="0" y="0"/>
          <a:chExt cx="0" cy="0"/>
        </a:xfrm>
      </p:grpSpPr>
      <p:sp>
        <p:nvSpPr>
          <p:cNvPr id="281" name="Google Shape;281;p8"/>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2" name="Google Shape;282;p8"/>
          <p:cNvSpPr txBox="1">
            <a:spLocks noGrp="1"/>
          </p:cNvSpPr>
          <p:nvPr>
            <p:ph type="title"/>
          </p:nvPr>
        </p:nvSpPr>
        <p:spPr>
          <a:xfrm>
            <a:off x="1098035" y="2779851"/>
            <a:ext cx="3100963" cy="30293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Font typeface="Century Gothic"/>
              <a:buNone/>
            </a:pPr>
            <a:r>
              <a:rPr lang="en-IN" sz="3200" b="1">
                <a:solidFill>
                  <a:schemeClr val="lt1"/>
                </a:solidFill>
              </a:rPr>
              <a:t>Customer Market &amp; Analysis</a:t>
            </a:r>
            <a:br>
              <a:rPr lang="en-IN" sz="3200" b="1">
                <a:solidFill>
                  <a:schemeClr val="lt1"/>
                </a:solidFill>
              </a:rPr>
            </a:br>
            <a:endParaRPr sz="3200" b="1">
              <a:solidFill>
                <a:schemeClr val="lt1"/>
              </a:solidFill>
            </a:endParaRPr>
          </a:p>
        </p:txBody>
      </p:sp>
      <p:sp>
        <p:nvSpPr>
          <p:cNvPr id="283" name="Google Shape;283;p8"/>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795736" y="0"/>
            <a:ext cx="7396264" cy="6858000"/>
          </a:xfrm>
          <a:prstGeom prst="rect">
            <a:avLst/>
          </a:prstGeom>
          <a:gradFill>
            <a:gsLst>
              <a:gs pos="0">
                <a:srgbClr val="FFFFFF"/>
              </a:gs>
              <a:gs pos="100000">
                <a:srgbClr val="C4DCE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85" name="Google Shape;285;p8"/>
          <p:cNvGrpSpPr/>
          <p:nvPr/>
        </p:nvGrpSpPr>
        <p:grpSpPr>
          <a:xfrm>
            <a:off x="4352457" y="249003"/>
            <a:ext cx="7844701" cy="6244904"/>
            <a:chOff x="-224219" y="11365"/>
            <a:chExt cx="7844701" cy="6244904"/>
          </a:xfrm>
        </p:grpSpPr>
        <p:sp>
          <p:nvSpPr>
            <p:cNvPr id="286" name="Google Shape;286;p8"/>
            <p:cNvSpPr/>
            <p:nvPr/>
          </p:nvSpPr>
          <p:spPr>
            <a:xfrm>
              <a:off x="-224219" y="11365"/>
              <a:ext cx="7396264" cy="1797622"/>
            </a:xfrm>
            <a:prstGeom prst="roundRect">
              <a:avLst>
                <a:gd name="adj" fmla="val 10000"/>
              </a:avLst>
            </a:prstGeom>
            <a:solidFill>
              <a:srgbClr val="31B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19561" y="415830"/>
              <a:ext cx="990625" cy="98869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1294167" y="11365"/>
              <a:ext cx="6326315" cy="17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txBox="1"/>
            <p:nvPr/>
          </p:nvSpPr>
          <p:spPr>
            <a:xfrm>
              <a:off x="1294167" y="11365"/>
              <a:ext cx="6326315" cy="1799379"/>
            </a:xfrm>
            <a:prstGeom prst="rect">
              <a:avLst/>
            </a:prstGeom>
            <a:noFill/>
            <a:ln>
              <a:noFill/>
            </a:ln>
          </p:spPr>
          <p:txBody>
            <a:bodyPr spcFirstLastPara="1" wrap="square" lIns="190425" tIns="190425" rIns="190425" bIns="190425"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IN" sz="1400" b="1" dirty="0">
                  <a:solidFill>
                    <a:schemeClr val="dk1"/>
                  </a:solidFill>
                  <a:latin typeface="Century Gothic"/>
                  <a:ea typeface="Century Gothic"/>
                  <a:cs typeface="Century Gothic"/>
                  <a:sym typeface="Century Gothic"/>
                </a:rPr>
                <a:t>Demographic</a:t>
              </a:r>
              <a:r>
                <a:rPr lang="en-IN" sz="1400" dirty="0">
                  <a:solidFill>
                    <a:schemeClr val="dk1"/>
                  </a:solidFill>
                  <a:latin typeface="Century Gothic"/>
                  <a:ea typeface="Century Gothic"/>
                  <a:cs typeface="Century Gothic"/>
                  <a:sym typeface="Century Gothic"/>
                </a:rPr>
                <a:t> –</a:t>
              </a:r>
              <a:endParaRPr dirty="0"/>
            </a:p>
            <a:p>
              <a:pPr marL="0" marR="0" lvl="0" indent="0" algn="l" rtl="0">
                <a:lnSpc>
                  <a:spcPct val="90000"/>
                </a:lnSpc>
                <a:spcBef>
                  <a:spcPts val="490"/>
                </a:spcBef>
                <a:spcAft>
                  <a:spcPts val="0"/>
                </a:spcAft>
                <a:buClr>
                  <a:schemeClr val="dk1"/>
                </a:buClr>
                <a:buSzPts val="1400"/>
                <a:buFont typeface="Century Gothic"/>
                <a:buNone/>
              </a:pPr>
              <a:r>
                <a:rPr lang="en-IN" sz="1400" dirty="0">
                  <a:solidFill>
                    <a:schemeClr val="dk1"/>
                  </a:solidFill>
                  <a:latin typeface="Century Gothic"/>
                  <a:ea typeface="Century Gothic"/>
                  <a:cs typeface="Century Gothic"/>
                  <a:sym typeface="Century Gothic"/>
                </a:rPr>
                <a:t> 1. Office &amp; Workplace  2. Home 3. Yoga Clubs 4. Meditation Halls</a:t>
              </a:r>
              <a:endParaRPr dirty="0"/>
            </a:p>
            <a:p>
              <a:pPr marL="0" marR="0" lvl="0" indent="0" algn="l" rtl="0">
                <a:lnSpc>
                  <a:spcPct val="90000"/>
                </a:lnSpc>
                <a:spcBef>
                  <a:spcPts val="490"/>
                </a:spcBef>
                <a:spcAft>
                  <a:spcPts val="0"/>
                </a:spcAft>
                <a:buClr>
                  <a:schemeClr val="dk1"/>
                </a:buClr>
                <a:buSzPts val="1400"/>
                <a:buFont typeface="Century Gothic"/>
                <a:buNone/>
              </a:pPr>
              <a:r>
                <a:rPr lang="en-IN" sz="1400" b="1" dirty="0">
                  <a:solidFill>
                    <a:schemeClr val="dk1"/>
                  </a:solidFill>
                  <a:latin typeface="Century Gothic"/>
                  <a:ea typeface="Century Gothic"/>
                  <a:cs typeface="Century Gothic"/>
                  <a:sym typeface="Century Gothic"/>
                </a:rPr>
                <a:t>Geographic</a:t>
              </a:r>
              <a:r>
                <a:rPr lang="en-IN" sz="1400" dirty="0">
                  <a:solidFill>
                    <a:schemeClr val="dk1"/>
                  </a:solidFill>
                  <a:latin typeface="Century Gothic"/>
                  <a:ea typeface="Century Gothic"/>
                  <a:cs typeface="Century Gothic"/>
                  <a:sym typeface="Century Gothic"/>
                </a:rPr>
                <a:t> –</a:t>
              </a:r>
              <a:endParaRPr dirty="0"/>
            </a:p>
            <a:p>
              <a:pPr marL="0" marR="0" lvl="0" indent="0" algn="l" rtl="0">
                <a:lnSpc>
                  <a:spcPct val="90000"/>
                </a:lnSpc>
                <a:spcBef>
                  <a:spcPts val="490"/>
                </a:spcBef>
                <a:spcAft>
                  <a:spcPts val="0"/>
                </a:spcAft>
                <a:buClr>
                  <a:schemeClr val="dk1"/>
                </a:buClr>
                <a:buSzPts val="1400"/>
                <a:buFont typeface="Century Gothic"/>
                <a:buNone/>
              </a:pPr>
              <a:r>
                <a:rPr lang="en-IN" sz="1400" dirty="0">
                  <a:solidFill>
                    <a:schemeClr val="dk1"/>
                  </a:solidFill>
                  <a:latin typeface="Century Gothic"/>
                  <a:ea typeface="Century Gothic"/>
                  <a:cs typeface="Century Gothic"/>
                  <a:sym typeface="Century Gothic"/>
                </a:rPr>
                <a:t>1. North  2. South  3. East  4. West  5. Central  6. Union Territories</a:t>
              </a:r>
              <a:endParaRPr dirty="0"/>
            </a:p>
            <a:p>
              <a:pPr marL="0" marR="0" lvl="0" indent="0" algn="l" rtl="0">
                <a:lnSpc>
                  <a:spcPct val="90000"/>
                </a:lnSpc>
                <a:spcBef>
                  <a:spcPts val="490"/>
                </a:spcBef>
                <a:spcAft>
                  <a:spcPts val="0"/>
                </a:spcAft>
                <a:buClr>
                  <a:schemeClr val="dk1"/>
                </a:buClr>
                <a:buSzPts val="1400"/>
                <a:buFont typeface="Century Gothic"/>
                <a:buNone/>
              </a:pPr>
              <a:r>
                <a:rPr lang="en-IN" sz="1400" dirty="0">
                  <a:solidFill>
                    <a:schemeClr val="dk1"/>
                  </a:solidFill>
                  <a:latin typeface="Century Gothic"/>
                  <a:ea typeface="Century Gothic"/>
                  <a:cs typeface="Century Gothic"/>
                  <a:sym typeface="Century Gothic"/>
                </a:rPr>
                <a:t> </a:t>
              </a:r>
              <a:r>
                <a:rPr lang="en-IN" sz="1400" b="1" dirty="0">
                  <a:solidFill>
                    <a:schemeClr val="dk1"/>
                  </a:solidFill>
                  <a:latin typeface="Century Gothic"/>
                  <a:ea typeface="Century Gothic"/>
                  <a:cs typeface="Century Gothic"/>
                  <a:sym typeface="Century Gothic"/>
                </a:rPr>
                <a:t>Psychographic/</a:t>
              </a:r>
              <a:r>
                <a:rPr lang="en-IN" sz="1400" b="1" dirty="0" err="1">
                  <a:solidFill>
                    <a:schemeClr val="dk1"/>
                  </a:solidFill>
                  <a:latin typeface="Century Gothic"/>
                  <a:ea typeface="Century Gothic"/>
                  <a:cs typeface="Century Gothic"/>
                  <a:sym typeface="Century Gothic"/>
                </a:rPr>
                <a:t>Behavioral</a:t>
              </a:r>
              <a:r>
                <a:rPr lang="en-IN" sz="1400" b="1" dirty="0">
                  <a:solidFill>
                    <a:schemeClr val="dk1"/>
                  </a:solidFill>
                  <a:latin typeface="Century Gothic"/>
                  <a:ea typeface="Century Gothic"/>
                  <a:cs typeface="Century Gothic"/>
                  <a:sym typeface="Century Gothic"/>
                </a:rPr>
                <a:t> </a:t>
              </a:r>
              <a:r>
                <a:rPr lang="en-IN" sz="1400" dirty="0">
                  <a:solidFill>
                    <a:schemeClr val="dk1"/>
                  </a:solidFill>
                  <a:latin typeface="Century Gothic"/>
                  <a:ea typeface="Century Gothic"/>
                  <a:cs typeface="Century Gothic"/>
                  <a:sym typeface="Century Gothic"/>
                </a:rPr>
                <a:t>-</a:t>
              </a:r>
              <a:endParaRPr dirty="0"/>
            </a:p>
            <a:p>
              <a:pPr marL="0" marR="0" lvl="0" indent="0" algn="l" rtl="0">
                <a:lnSpc>
                  <a:spcPct val="90000"/>
                </a:lnSpc>
                <a:spcBef>
                  <a:spcPts val="490"/>
                </a:spcBef>
                <a:spcAft>
                  <a:spcPts val="0"/>
                </a:spcAft>
                <a:buClr>
                  <a:schemeClr val="dk1"/>
                </a:buClr>
                <a:buSzPts val="1400"/>
                <a:buFont typeface="Century Gothic"/>
                <a:buNone/>
              </a:pPr>
              <a:r>
                <a:rPr lang="en-IN" sz="1400" dirty="0">
                  <a:solidFill>
                    <a:schemeClr val="dk1"/>
                  </a:solidFill>
                  <a:latin typeface="Century Gothic"/>
                  <a:ea typeface="Century Gothic"/>
                  <a:cs typeface="Century Gothic"/>
                  <a:sym typeface="Century Gothic"/>
                </a:rPr>
                <a:t>1. Children's Health   2. Adult Mental Health</a:t>
              </a:r>
              <a:endParaRPr dirty="0"/>
            </a:p>
          </p:txBody>
        </p:sp>
        <p:sp>
          <p:nvSpPr>
            <p:cNvPr id="290" name="Google Shape;290;p8"/>
            <p:cNvSpPr/>
            <p:nvPr/>
          </p:nvSpPr>
          <p:spPr>
            <a:xfrm>
              <a:off x="-224219" y="2234127"/>
              <a:ext cx="7396264" cy="1797622"/>
            </a:xfrm>
            <a:prstGeom prst="roundRect">
              <a:avLst>
                <a:gd name="adj" fmla="val 10000"/>
              </a:avLst>
            </a:prstGeom>
            <a:solidFill>
              <a:srgbClr val="235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319561" y="2638592"/>
              <a:ext cx="990625" cy="98869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1853967" y="2234127"/>
              <a:ext cx="5206715" cy="17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txBox="1"/>
            <p:nvPr/>
          </p:nvSpPr>
          <p:spPr>
            <a:xfrm>
              <a:off x="1853967" y="2234127"/>
              <a:ext cx="5206715" cy="1799379"/>
            </a:xfrm>
            <a:prstGeom prst="rect">
              <a:avLst/>
            </a:prstGeom>
            <a:noFill/>
            <a:ln>
              <a:noFill/>
            </a:ln>
          </p:spPr>
          <p:txBody>
            <a:bodyPr spcFirstLastPara="1" wrap="square" lIns="190425" tIns="190425" rIns="190425" bIns="190425" anchor="ctr" anchorCtr="0">
              <a:noAutofit/>
            </a:bodyPr>
            <a:lstStyle/>
            <a:p>
              <a:pPr marL="0" marR="0" lvl="0" indent="0" algn="l" rtl="0">
                <a:lnSpc>
                  <a:spcPct val="90000"/>
                </a:lnSpc>
                <a:spcBef>
                  <a:spcPts val="0"/>
                </a:spcBef>
                <a:spcAft>
                  <a:spcPts val="0"/>
                </a:spcAft>
                <a:buClr>
                  <a:schemeClr val="dk1"/>
                </a:buClr>
                <a:buSzPts val="2500"/>
                <a:buFont typeface="Century Gothic"/>
                <a:buNone/>
              </a:pPr>
              <a:r>
                <a:rPr lang="en-IN" sz="2500" b="1">
                  <a:solidFill>
                    <a:schemeClr val="dk1"/>
                  </a:solidFill>
                  <a:latin typeface="Century Gothic"/>
                  <a:ea typeface="Century Gothic"/>
                  <a:cs typeface="Century Gothic"/>
                  <a:sym typeface="Century Gothic"/>
                </a:rPr>
                <a:t>Market Type </a:t>
              </a:r>
              <a:r>
                <a:rPr lang="en-IN" sz="2500">
                  <a:solidFill>
                    <a:schemeClr val="dk1"/>
                  </a:solidFill>
                  <a:latin typeface="Century Gothic"/>
                  <a:ea typeface="Century Gothic"/>
                  <a:cs typeface="Century Gothic"/>
                  <a:sym typeface="Century Gothic"/>
                </a:rPr>
                <a:t>–</a:t>
              </a:r>
              <a:endParaRPr/>
            </a:p>
            <a:p>
              <a:pPr marL="0" marR="0" lvl="0" indent="0" algn="l" rtl="0">
                <a:lnSpc>
                  <a:spcPct val="90000"/>
                </a:lnSpc>
                <a:spcBef>
                  <a:spcPts val="875"/>
                </a:spcBef>
                <a:spcAft>
                  <a:spcPts val="0"/>
                </a:spcAft>
                <a:buClr>
                  <a:schemeClr val="dk1"/>
                </a:buClr>
                <a:buSzPts val="2500"/>
                <a:buFont typeface="Century Gothic"/>
                <a:buNone/>
              </a:pPr>
              <a:r>
                <a:rPr lang="en-IN" sz="2500">
                  <a:solidFill>
                    <a:schemeClr val="dk1"/>
                  </a:solidFill>
                  <a:latin typeface="Century Gothic"/>
                  <a:ea typeface="Century Gothic"/>
                  <a:cs typeface="Century Gothic"/>
                  <a:sym typeface="Century Gothic"/>
                </a:rPr>
                <a:t>New Market</a:t>
              </a:r>
              <a:endParaRPr/>
            </a:p>
          </p:txBody>
        </p:sp>
        <p:sp>
          <p:nvSpPr>
            <p:cNvPr id="294" name="Google Shape;294;p8"/>
            <p:cNvSpPr/>
            <p:nvPr/>
          </p:nvSpPr>
          <p:spPr>
            <a:xfrm>
              <a:off x="-224219" y="4456890"/>
              <a:ext cx="7396264" cy="1797622"/>
            </a:xfrm>
            <a:prstGeom prst="roundRect">
              <a:avLst>
                <a:gd name="adj" fmla="val 10000"/>
              </a:avLst>
            </a:prstGeom>
            <a:solidFill>
              <a:srgbClr val="7C3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319561" y="4861355"/>
              <a:ext cx="990625" cy="98869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1853967" y="4456890"/>
              <a:ext cx="5206715" cy="1799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txBox="1"/>
            <p:nvPr/>
          </p:nvSpPr>
          <p:spPr>
            <a:xfrm>
              <a:off x="1853967" y="4456890"/>
              <a:ext cx="5206715" cy="1799379"/>
            </a:xfrm>
            <a:prstGeom prst="rect">
              <a:avLst/>
            </a:prstGeom>
            <a:noFill/>
            <a:ln>
              <a:noFill/>
            </a:ln>
          </p:spPr>
          <p:txBody>
            <a:bodyPr spcFirstLastPara="1" wrap="square" lIns="190425" tIns="190425" rIns="190425" bIns="190425" anchor="ctr" anchorCtr="0">
              <a:noAutofit/>
            </a:bodyPr>
            <a:lstStyle/>
            <a:p>
              <a:pPr marL="0" marR="0" lvl="0" indent="0" algn="l" rtl="0">
                <a:lnSpc>
                  <a:spcPct val="90000"/>
                </a:lnSpc>
                <a:spcBef>
                  <a:spcPts val="0"/>
                </a:spcBef>
                <a:spcAft>
                  <a:spcPts val="0"/>
                </a:spcAft>
                <a:buClr>
                  <a:schemeClr val="dk1"/>
                </a:buClr>
                <a:buSzPts val="2500"/>
                <a:buFont typeface="Century Gothic"/>
                <a:buNone/>
              </a:pPr>
              <a:r>
                <a:rPr lang="en-IN" sz="2500">
                  <a:solidFill>
                    <a:schemeClr val="dk1"/>
                  </a:solidFill>
                  <a:latin typeface="Century Gothic"/>
                  <a:ea typeface="Century Gothic"/>
                  <a:cs typeface="Century Gothic"/>
                  <a:sym typeface="Century Gothic"/>
                </a:rPr>
                <a:t>Jobs to be done – Functional</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9"/>
          <p:cNvPicPr preferRelativeResize="0"/>
          <p:nvPr/>
        </p:nvPicPr>
        <p:blipFill rotWithShape="1">
          <a:blip r:embed="rId3">
            <a:alphaModFix/>
          </a:blip>
          <a:srcRect/>
          <a:stretch/>
        </p:blipFill>
        <p:spPr>
          <a:xfrm>
            <a:off x="1524000" y="1"/>
            <a:ext cx="9144000" cy="6857999"/>
          </a:xfrm>
          <a:prstGeom prst="rect">
            <a:avLst/>
          </a:prstGeom>
          <a:noFill/>
          <a:ln>
            <a:noFill/>
          </a:ln>
        </p:spPr>
      </p:pic>
      <p:sp>
        <p:nvSpPr>
          <p:cNvPr id="303" name="Google Shape;303;p9"/>
          <p:cNvSpPr txBox="1"/>
          <p:nvPr/>
        </p:nvSpPr>
        <p:spPr>
          <a:xfrm>
            <a:off x="3843271" y="152401"/>
            <a:ext cx="4505465"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IN" sz="4000">
                <a:solidFill>
                  <a:srgbClr val="FFFFFF"/>
                </a:solidFill>
                <a:latin typeface="Libre Franklin"/>
                <a:ea typeface="Libre Franklin"/>
                <a:cs typeface="Libre Franklin"/>
                <a:sym typeface="Libre Franklin"/>
              </a:rPr>
              <a:t>Competition Analysis</a:t>
            </a:r>
            <a:endParaRPr sz="4000">
              <a:solidFill>
                <a:schemeClr val="dk1"/>
              </a:solidFill>
              <a:latin typeface="Libre Franklin"/>
              <a:ea typeface="Libre Franklin"/>
              <a:cs typeface="Libre Franklin"/>
              <a:sym typeface="Libre Franklin"/>
            </a:endParaRPr>
          </a:p>
        </p:txBody>
      </p:sp>
      <p:graphicFrame>
        <p:nvGraphicFramePr>
          <p:cNvPr id="304" name="Google Shape;304;p9"/>
          <p:cNvGraphicFramePr/>
          <p:nvPr/>
        </p:nvGraphicFramePr>
        <p:xfrm>
          <a:off x="0" y="11551"/>
          <a:ext cx="12230100" cy="7022965"/>
        </p:xfrm>
        <a:graphic>
          <a:graphicData uri="http://schemas.openxmlformats.org/drawingml/2006/table">
            <a:tbl>
              <a:tblPr firstRow="1" firstCol="1" bandRow="1">
                <a:noFill/>
                <a:tableStyleId>{2F4966F6-FE17-4273-8308-28FE504C3FC1}</a:tableStyleId>
              </a:tblPr>
              <a:tblGrid>
                <a:gridCol w="1440475">
                  <a:extLst>
                    <a:ext uri="{9D8B030D-6E8A-4147-A177-3AD203B41FA5}">
                      <a16:colId xmlns:a16="http://schemas.microsoft.com/office/drawing/2014/main" val="20000"/>
                    </a:ext>
                  </a:extLst>
                </a:gridCol>
                <a:gridCol w="2831425">
                  <a:extLst>
                    <a:ext uri="{9D8B030D-6E8A-4147-A177-3AD203B41FA5}">
                      <a16:colId xmlns:a16="http://schemas.microsoft.com/office/drawing/2014/main" val="20001"/>
                    </a:ext>
                  </a:extLst>
                </a:gridCol>
                <a:gridCol w="2586100">
                  <a:extLst>
                    <a:ext uri="{9D8B030D-6E8A-4147-A177-3AD203B41FA5}">
                      <a16:colId xmlns:a16="http://schemas.microsoft.com/office/drawing/2014/main" val="20002"/>
                    </a:ext>
                  </a:extLst>
                </a:gridCol>
                <a:gridCol w="2686050">
                  <a:extLst>
                    <a:ext uri="{9D8B030D-6E8A-4147-A177-3AD203B41FA5}">
                      <a16:colId xmlns:a16="http://schemas.microsoft.com/office/drawing/2014/main" val="20003"/>
                    </a:ext>
                  </a:extLst>
                </a:gridCol>
                <a:gridCol w="2686050">
                  <a:extLst>
                    <a:ext uri="{9D8B030D-6E8A-4147-A177-3AD203B41FA5}">
                      <a16:colId xmlns:a16="http://schemas.microsoft.com/office/drawing/2014/main" val="20004"/>
                    </a:ext>
                  </a:extLst>
                </a:gridCol>
              </a:tblGrid>
              <a:tr h="409650">
                <a:tc>
                  <a:txBody>
                    <a:bodyPr/>
                    <a:lstStyle/>
                    <a:p>
                      <a:pPr marL="0" marR="0" lvl="0" indent="0" algn="ctr" rtl="0">
                        <a:lnSpc>
                          <a:spcPct val="107000"/>
                        </a:lnSpc>
                        <a:spcBef>
                          <a:spcPts val="0"/>
                        </a:spcBef>
                        <a:spcAft>
                          <a:spcPts val="0"/>
                        </a:spcAft>
                        <a:buNone/>
                      </a:pPr>
                      <a:endParaRPr sz="1800">
                        <a:latin typeface="Century Gothic"/>
                        <a:ea typeface="Century Gothic"/>
                        <a:cs typeface="Century Gothic"/>
                        <a:sym typeface="Century Gothic"/>
                      </a:endParaRPr>
                    </a:p>
                  </a:txBody>
                  <a:tcPr marL="51425" marR="51425" marT="0" marB="0" anchor="ctr">
                    <a:solidFill>
                      <a:srgbClr val="272727"/>
                    </a:solidFill>
                  </a:tcPr>
                </a:tc>
                <a:tc>
                  <a:txBody>
                    <a:bodyPr/>
                    <a:lstStyle/>
                    <a:p>
                      <a:pPr marL="0" marR="0" lvl="0" indent="0" algn="ctr" rtl="0">
                        <a:lnSpc>
                          <a:spcPct val="107000"/>
                        </a:lnSpc>
                        <a:spcBef>
                          <a:spcPts val="0"/>
                        </a:spcBef>
                        <a:spcAft>
                          <a:spcPts val="0"/>
                        </a:spcAft>
                        <a:buNone/>
                      </a:pPr>
                      <a:r>
                        <a:rPr lang="en-IN" sz="1500"/>
                        <a:t>Dyson</a:t>
                      </a:r>
                      <a:endParaRPr sz="1500">
                        <a:latin typeface="Century Gothic"/>
                        <a:ea typeface="Century Gothic"/>
                        <a:cs typeface="Century Gothic"/>
                        <a:sym typeface="Century Gothic"/>
                      </a:endParaRPr>
                    </a:p>
                  </a:txBody>
                  <a:tcPr marL="51425" marR="51425" marT="0" marB="0" anchor="ctr">
                    <a:solidFill>
                      <a:srgbClr val="272727"/>
                    </a:solidFill>
                  </a:tcPr>
                </a:tc>
                <a:tc>
                  <a:txBody>
                    <a:bodyPr/>
                    <a:lstStyle/>
                    <a:p>
                      <a:pPr marL="0" marR="0" lvl="0" indent="0" algn="l" rtl="0">
                        <a:spcBef>
                          <a:spcPts val="0"/>
                        </a:spcBef>
                        <a:spcAft>
                          <a:spcPts val="0"/>
                        </a:spcAft>
                        <a:buNone/>
                      </a:pPr>
                      <a:r>
                        <a:rPr lang="en-IN" sz="1500"/>
                        <a:t>MI</a:t>
                      </a:r>
                      <a:endParaRPr sz="1500">
                        <a:latin typeface="Century Gothic"/>
                        <a:ea typeface="Century Gothic"/>
                        <a:cs typeface="Century Gothic"/>
                        <a:sym typeface="Century Gothic"/>
                      </a:endParaRPr>
                    </a:p>
                  </a:txBody>
                  <a:tcPr marL="51425" marR="51425" marT="0" marB="0" anchor="ctr">
                    <a:solidFill>
                      <a:srgbClr val="272727"/>
                    </a:solidFill>
                  </a:tcPr>
                </a:tc>
                <a:tc>
                  <a:txBody>
                    <a:bodyPr/>
                    <a:lstStyle/>
                    <a:p>
                      <a:pPr marL="0" marR="0" lvl="0" indent="0" algn="l" rtl="0">
                        <a:spcBef>
                          <a:spcPts val="0"/>
                        </a:spcBef>
                        <a:spcAft>
                          <a:spcPts val="0"/>
                        </a:spcAft>
                        <a:buNone/>
                      </a:pPr>
                      <a:r>
                        <a:rPr lang="en-IN" sz="1500" b="1" u="none">
                          <a:solidFill>
                            <a:schemeClr val="lt1"/>
                          </a:solidFill>
                          <a:latin typeface="Century Gothic"/>
                          <a:ea typeface="Century Gothic"/>
                          <a:cs typeface="Century Gothic"/>
                          <a:sym typeface="Century Gothic"/>
                        </a:rPr>
                        <a:t>Philips</a:t>
                      </a:r>
                      <a:endParaRPr/>
                    </a:p>
                  </a:txBody>
                  <a:tcPr marL="51425" marR="51425" marT="0" marB="0" anchor="ctr">
                    <a:solidFill>
                      <a:srgbClr val="272727"/>
                    </a:solidFill>
                  </a:tcPr>
                </a:tc>
                <a:tc>
                  <a:txBody>
                    <a:bodyPr/>
                    <a:lstStyle/>
                    <a:p>
                      <a:pPr marL="0" marR="0" lvl="0" indent="0" algn="ctr" rtl="0">
                        <a:lnSpc>
                          <a:spcPct val="107000"/>
                        </a:lnSpc>
                        <a:spcBef>
                          <a:spcPts val="0"/>
                        </a:spcBef>
                        <a:spcAft>
                          <a:spcPts val="0"/>
                        </a:spcAft>
                        <a:buNone/>
                      </a:pPr>
                      <a:r>
                        <a:rPr lang="en-IN" sz="1500" u="none">
                          <a:latin typeface="Century Gothic"/>
                          <a:ea typeface="Century Gothic"/>
                          <a:cs typeface="Century Gothic"/>
                          <a:sym typeface="Century Gothic"/>
                        </a:rPr>
                        <a:t>OxyGarden</a:t>
                      </a:r>
                      <a:endParaRPr/>
                    </a:p>
                  </a:txBody>
                  <a:tcPr marL="51425" marR="51425" marT="0" marB="0" anchor="ctr">
                    <a:solidFill>
                      <a:srgbClr val="272727"/>
                    </a:solidFill>
                  </a:tcPr>
                </a:tc>
                <a:extLst>
                  <a:ext uri="{0D108BD9-81ED-4DB2-BD59-A6C34878D82A}">
                    <a16:rowId xmlns:a16="http://schemas.microsoft.com/office/drawing/2014/main" val="10000"/>
                  </a:ext>
                </a:extLst>
              </a:tr>
              <a:tr h="550875">
                <a:tc>
                  <a:txBody>
                    <a:bodyPr/>
                    <a:lstStyle/>
                    <a:p>
                      <a:pPr marL="0" marR="0" lvl="0" indent="0" algn="ctr" rtl="0">
                        <a:lnSpc>
                          <a:spcPct val="107000"/>
                        </a:lnSpc>
                        <a:spcBef>
                          <a:spcPts val="0"/>
                        </a:spcBef>
                        <a:spcAft>
                          <a:spcPts val="0"/>
                        </a:spcAft>
                        <a:buNone/>
                      </a:pPr>
                      <a:r>
                        <a:rPr lang="en-IN" sz="1800"/>
                        <a:t>Product / Offering</a:t>
                      </a:r>
                      <a:endParaRPr sz="1800">
                        <a:latin typeface="Calibri"/>
                        <a:ea typeface="Calibri"/>
                        <a:cs typeface="Calibri"/>
                        <a:sym typeface="Calibri"/>
                      </a:endParaRPr>
                    </a:p>
                  </a:txBody>
                  <a:tcPr marL="51425" marR="51425" marT="0" marB="0" anchor="ctr">
                    <a:solidFill>
                      <a:srgbClr val="272727"/>
                    </a:solidFill>
                  </a:tcPr>
                </a:tc>
                <a:tc>
                  <a:txBody>
                    <a:bodyPr/>
                    <a:lstStyle/>
                    <a:p>
                      <a:pPr marL="0" marR="0" lvl="0" indent="0" algn="just" rtl="0">
                        <a:lnSpc>
                          <a:spcPct val="107000"/>
                        </a:lnSpc>
                        <a:spcBef>
                          <a:spcPts val="0"/>
                        </a:spcBef>
                        <a:spcAft>
                          <a:spcPts val="0"/>
                        </a:spcAft>
                        <a:buClr>
                          <a:schemeClr val="dk1"/>
                        </a:buClr>
                        <a:buSzPts val="1500"/>
                        <a:buFont typeface="Century Gothic"/>
                        <a:buNone/>
                      </a:pPr>
                      <a:r>
                        <a:rPr lang="en-IN" sz="1500">
                          <a:solidFill>
                            <a:schemeClr val="dk1"/>
                          </a:solidFill>
                          <a:latin typeface="Century Gothic"/>
                          <a:ea typeface="Century Gothic"/>
                          <a:cs typeface="Century Gothic"/>
                          <a:sym typeface="Century Gothic"/>
                        </a:rPr>
                        <a:t>Pure Hot &amp; Cool-Air Purifier</a:t>
                      </a:r>
                      <a:endParaRPr/>
                    </a:p>
                    <a:p>
                      <a:pPr marL="0" marR="0" lvl="0" indent="0" algn="just" rtl="0">
                        <a:lnSpc>
                          <a:spcPct val="107000"/>
                        </a:lnSpc>
                        <a:spcBef>
                          <a:spcPts val="0"/>
                        </a:spcBef>
                        <a:spcAft>
                          <a:spcPts val="0"/>
                        </a:spcAft>
                        <a:buNone/>
                      </a:pPr>
                      <a:endParaRPr sz="1500">
                        <a:latin typeface="Century Gothic"/>
                        <a:ea typeface="Century Gothic"/>
                        <a:cs typeface="Century Gothic"/>
                        <a:sym typeface="Century Gothic"/>
                      </a:endParaRPr>
                    </a:p>
                  </a:txBody>
                  <a:tcPr marL="51425" marR="51425" marT="0" marB="0"/>
                </a:tc>
                <a:tc>
                  <a:txBody>
                    <a:bodyPr/>
                    <a:lstStyle/>
                    <a:p>
                      <a:pPr marL="0" marR="0" lvl="0" indent="0" algn="just" rtl="0">
                        <a:lnSpc>
                          <a:spcPct val="107000"/>
                        </a:lnSpc>
                        <a:spcBef>
                          <a:spcPts val="0"/>
                        </a:spcBef>
                        <a:spcAft>
                          <a:spcPts val="0"/>
                        </a:spcAft>
                        <a:buNone/>
                      </a:pPr>
                      <a:r>
                        <a:rPr lang="en-IN" sz="1500">
                          <a:solidFill>
                            <a:schemeClr val="dk1"/>
                          </a:solidFill>
                          <a:latin typeface="Century Gothic"/>
                          <a:ea typeface="Century Gothic"/>
                          <a:cs typeface="Century Gothic"/>
                          <a:sym typeface="Century Gothic"/>
                        </a:rPr>
                        <a:t>Air Purifier 3</a:t>
                      </a:r>
                      <a:endParaRPr sz="1500">
                        <a:latin typeface="Century Gothic"/>
                        <a:ea typeface="Century Gothic"/>
                        <a:cs typeface="Century Gothic"/>
                        <a:sym typeface="Century Gothic"/>
                      </a:endParaRPr>
                    </a:p>
                  </a:txBody>
                  <a:tcPr marL="51425" marR="51425" marT="0" marB="0"/>
                </a:tc>
                <a:tc>
                  <a:txBody>
                    <a:bodyPr/>
                    <a:lstStyle/>
                    <a:p>
                      <a:pPr marL="0" marR="0" lvl="0" indent="0" algn="just" rtl="0">
                        <a:lnSpc>
                          <a:spcPct val="107000"/>
                        </a:lnSpc>
                        <a:spcBef>
                          <a:spcPts val="0"/>
                        </a:spcBef>
                        <a:spcAft>
                          <a:spcPts val="0"/>
                        </a:spcAft>
                        <a:buClr>
                          <a:schemeClr val="dk1"/>
                        </a:buClr>
                        <a:buSzPts val="1500"/>
                        <a:buFont typeface="Century Gothic"/>
                        <a:buNone/>
                      </a:pPr>
                      <a:r>
                        <a:rPr lang="en-IN" sz="1500" u="none">
                          <a:solidFill>
                            <a:schemeClr val="dk1"/>
                          </a:solidFill>
                          <a:latin typeface="Century Gothic"/>
                          <a:ea typeface="Century Gothic"/>
                          <a:cs typeface="Century Gothic"/>
                          <a:sym typeface="Century Gothic"/>
                        </a:rPr>
                        <a:t>Philips AC5659/20 </a:t>
                      </a:r>
                      <a:endParaRPr/>
                    </a:p>
                    <a:p>
                      <a:pPr marL="0" marR="0" lvl="0" indent="0" algn="just" rtl="0">
                        <a:lnSpc>
                          <a:spcPct val="107000"/>
                        </a:lnSpc>
                        <a:spcBef>
                          <a:spcPts val="0"/>
                        </a:spcBef>
                        <a:spcAft>
                          <a:spcPts val="0"/>
                        </a:spcAft>
                        <a:buNone/>
                      </a:pPr>
                      <a:endParaRPr sz="1500" u="none">
                        <a:latin typeface="Century Gothic"/>
                        <a:ea typeface="Century Gothic"/>
                        <a:cs typeface="Century Gothic"/>
                        <a:sym typeface="Century Gothic"/>
                      </a:endParaRPr>
                    </a:p>
                  </a:txBody>
                  <a:tcPr marL="51425" marR="51425" marT="0" marB="0"/>
                </a:tc>
                <a:tc>
                  <a:txBody>
                    <a:bodyPr/>
                    <a:lstStyle/>
                    <a:p>
                      <a:pPr marL="0" marR="0" lvl="0" indent="0" algn="just" rtl="0">
                        <a:lnSpc>
                          <a:spcPct val="107000"/>
                        </a:lnSpc>
                        <a:spcBef>
                          <a:spcPts val="0"/>
                        </a:spcBef>
                        <a:spcAft>
                          <a:spcPts val="0"/>
                        </a:spcAft>
                        <a:buNone/>
                      </a:pPr>
                      <a:r>
                        <a:rPr lang="en-IN" sz="1500">
                          <a:solidFill>
                            <a:schemeClr val="dk1"/>
                          </a:solidFill>
                          <a:latin typeface="Century Gothic"/>
                          <a:ea typeface="Century Gothic"/>
                          <a:cs typeface="Century Gothic"/>
                          <a:sym typeface="Century Gothic"/>
                        </a:rPr>
                        <a:t>OxyBreathe Pro Oxygen </a:t>
                      </a:r>
                      <a:endParaRPr sz="1500" u="none">
                        <a:latin typeface="Century Gothic"/>
                        <a:ea typeface="Century Gothic"/>
                        <a:cs typeface="Century Gothic"/>
                        <a:sym typeface="Century Gothic"/>
                      </a:endParaRPr>
                    </a:p>
                  </a:txBody>
                  <a:tcPr marL="51425" marR="51425" marT="0" marB="0"/>
                </a:tc>
                <a:extLst>
                  <a:ext uri="{0D108BD9-81ED-4DB2-BD59-A6C34878D82A}">
                    <a16:rowId xmlns:a16="http://schemas.microsoft.com/office/drawing/2014/main" val="10001"/>
                  </a:ext>
                </a:extLst>
              </a:tr>
              <a:tr h="1874875">
                <a:tc>
                  <a:txBody>
                    <a:bodyPr/>
                    <a:lstStyle/>
                    <a:p>
                      <a:pPr marL="0" marR="0" lvl="0" indent="0" algn="ctr" rtl="0">
                        <a:lnSpc>
                          <a:spcPct val="107000"/>
                        </a:lnSpc>
                        <a:spcBef>
                          <a:spcPts val="0"/>
                        </a:spcBef>
                        <a:spcAft>
                          <a:spcPts val="0"/>
                        </a:spcAft>
                        <a:buNone/>
                      </a:pPr>
                      <a:r>
                        <a:rPr lang="en-IN" sz="1800"/>
                        <a:t>Features</a:t>
                      </a:r>
                      <a:endParaRPr sz="1800">
                        <a:latin typeface="Calibri"/>
                        <a:ea typeface="Calibri"/>
                        <a:cs typeface="Calibri"/>
                        <a:sym typeface="Calibri"/>
                      </a:endParaRPr>
                    </a:p>
                  </a:txBody>
                  <a:tcPr marL="51425" marR="51425" marT="0" marB="0" anchor="ctr">
                    <a:solidFill>
                      <a:srgbClr val="272727"/>
                    </a:solidFill>
                  </a:tcPr>
                </a:tc>
                <a:tc>
                  <a:txBody>
                    <a:bodyPr/>
                    <a:lstStyle/>
                    <a:p>
                      <a:pPr marL="285750" marR="0" lvl="0" indent="-285750" algn="l"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Purifies and warm a room accordingly</a:t>
                      </a:r>
                      <a:endParaRPr dirty="0"/>
                    </a:p>
                    <a:p>
                      <a:pPr marL="285750" marR="0" lvl="0" indent="-285750" algn="l"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Patented Air Multiplier TM technology</a:t>
                      </a:r>
                      <a:endParaRPr dirty="0"/>
                    </a:p>
                    <a:p>
                      <a:pPr marL="285750" marR="0" lvl="0" indent="-285750" algn="l"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Automatically Senses &amp; reports air quality on LCD screen &amp; Dyson Link App</a:t>
                      </a:r>
                      <a:endParaRPr dirty="0"/>
                    </a:p>
                    <a:p>
                      <a:pPr marL="285750" marR="0" lvl="0" indent="-190500" algn="just" rtl="0">
                        <a:lnSpc>
                          <a:spcPct val="107000"/>
                        </a:lnSpc>
                        <a:spcBef>
                          <a:spcPts val="0"/>
                        </a:spcBef>
                        <a:spcAft>
                          <a:spcPts val="0"/>
                        </a:spcAft>
                        <a:buClr>
                          <a:schemeClr val="dk1"/>
                        </a:buClr>
                        <a:buSzPts val="1500"/>
                        <a:buFont typeface="Arial"/>
                        <a:buNone/>
                      </a:pPr>
                      <a:endParaRPr sz="1500" dirty="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True HEPA Filter with filtration</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OLED touch Display </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Smart app control</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Effective coverage–484sq</a:t>
                      </a:r>
                      <a:endParaRPr dirty="0"/>
                    </a:p>
                    <a:p>
                      <a:pPr marL="285750" marR="0" lvl="0" indent="-190500" algn="just" rtl="0">
                        <a:lnSpc>
                          <a:spcPct val="107000"/>
                        </a:lnSpc>
                        <a:spcBef>
                          <a:spcPts val="0"/>
                        </a:spcBef>
                        <a:spcAft>
                          <a:spcPts val="0"/>
                        </a:spcAft>
                        <a:buClr>
                          <a:schemeClr val="dk1"/>
                        </a:buClr>
                        <a:buSzPts val="1500"/>
                        <a:buFont typeface="Arial"/>
                        <a:buNone/>
                      </a:pPr>
                      <a:endParaRPr sz="1500" dirty="0">
                        <a:solidFill>
                          <a:schemeClr val="dk1"/>
                        </a:solidFill>
                        <a:latin typeface="Century Gothic"/>
                        <a:ea typeface="Century Gothic"/>
                        <a:cs typeface="Century Gothic"/>
                        <a:sym typeface="Century Gothic"/>
                      </a:endParaRPr>
                    </a:p>
                    <a:p>
                      <a:pPr marL="285750" marR="0" lvl="0" indent="-190500" algn="just" rtl="0">
                        <a:lnSpc>
                          <a:spcPct val="107000"/>
                        </a:lnSpc>
                        <a:spcBef>
                          <a:spcPts val="0"/>
                        </a:spcBef>
                        <a:spcAft>
                          <a:spcPts val="0"/>
                        </a:spcAft>
                        <a:buClr>
                          <a:schemeClr val="dk1"/>
                        </a:buClr>
                        <a:buSzPts val="1500"/>
                        <a:buFont typeface="Arial"/>
                        <a:buNone/>
                      </a:pPr>
                      <a:endParaRPr sz="1500" dirty="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Aera Sense gives Real time monitoring with triple sensor  </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Purifies a standard room within 6 minutes with a Clean Air </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3-Smart-purification modes. </a:t>
                      </a:r>
                      <a:endParaRPr sz="1500" u="none" dirty="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Uses a unique 5 step purification process.</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Fully automated soil watering and growing light system</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Fully automated soil watering and growing light system</a:t>
                      </a:r>
                      <a:endParaRPr sz="1500" u="none" dirty="0">
                        <a:latin typeface="Century Gothic"/>
                        <a:ea typeface="Century Gothic"/>
                        <a:cs typeface="Century Gothic"/>
                        <a:sym typeface="Century Gothic"/>
                      </a:endParaRPr>
                    </a:p>
                  </a:txBody>
                  <a:tcPr marL="51425" marR="51425" marT="0" marB="0"/>
                </a:tc>
                <a:extLst>
                  <a:ext uri="{0D108BD9-81ED-4DB2-BD59-A6C34878D82A}">
                    <a16:rowId xmlns:a16="http://schemas.microsoft.com/office/drawing/2014/main" val="10002"/>
                  </a:ext>
                </a:extLst>
              </a:tr>
              <a:tr h="696550">
                <a:tc>
                  <a:txBody>
                    <a:bodyPr/>
                    <a:lstStyle/>
                    <a:p>
                      <a:pPr marL="0" marR="0" lvl="0" indent="0" algn="ctr" rtl="0">
                        <a:lnSpc>
                          <a:spcPct val="107000"/>
                        </a:lnSpc>
                        <a:spcBef>
                          <a:spcPts val="0"/>
                        </a:spcBef>
                        <a:spcAft>
                          <a:spcPts val="0"/>
                        </a:spcAft>
                        <a:buNone/>
                      </a:pPr>
                      <a:r>
                        <a:rPr lang="en-IN" sz="1800"/>
                        <a:t>Price Point</a:t>
                      </a:r>
                      <a:endParaRPr sz="1800">
                        <a:latin typeface="Calibri"/>
                        <a:ea typeface="Calibri"/>
                        <a:cs typeface="Calibri"/>
                        <a:sym typeface="Calibri"/>
                      </a:endParaRPr>
                    </a:p>
                  </a:txBody>
                  <a:tcPr marL="51425" marR="51425" marT="0" marB="0" anchor="ctr">
                    <a:solidFill>
                      <a:srgbClr val="272727"/>
                    </a:solidFill>
                  </a:tcPr>
                </a:tc>
                <a:tc>
                  <a:txBody>
                    <a:bodyPr/>
                    <a:lstStyle/>
                    <a:p>
                      <a:pPr marL="0" marR="0" lvl="0" indent="0" algn="just" rtl="0">
                        <a:lnSpc>
                          <a:spcPct val="107000"/>
                        </a:lnSpc>
                        <a:spcBef>
                          <a:spcPts val="0"/>
                        </a:spcBef>
                        <a:spcAft>
                          <a:spcPts val="0"/>
                        </a:spcAft>
                        <a:buNone/>
                      </a:pPr>
                      <a:r>
                        <a:rPr lang="en-IN" sz="1500">
                          <a:latin typeface="Century Gothic"/>
                          <a:ea typeface="Century Gothic"/>
                          <a:cs typeface="Century Gothic"/>
                          <a:sym typeface="Century Gothic"/>
                        </a:rPr>
                        <a:t/>
                      </a:r>
                      <a:br>
                        <a:rPr lang="en-IN" sz="1500">
                          <a:latin typeface="Century Gothic"/>
                          <a:ea typeface="Century Gothic"/>
                          <a:cs typeface="Century Gothic"/>
                          <a:sym typeface="Century Gothic"/>
                        </a:rPr>
                      </a:br>
                      <a:r>
                        <a:rPr lang="en-IN" sz="1500">
                          <a:latin typeface="Century Gothic"/>
                          <a:ea typeface="Century Gothic"/>
                          <a:cs typeface="Century Gothic"/>
                          <a:sym typeface="Century Gothic"/>
                        </a:rPr>
                        <a:t>Rs59,900</a:t>
                      </a:r>
                      <a:br>
                        <a:rPr lang="en-IN" sz="1500">
                          <a:latin typeface="Century Gothic"/>
                          <a:ea typeface="Century Gothic"/>
                          <a:cs typeface="Century Gothic"/>
                          <a:sym typeface="Century Gothic"/>
                        </a:rPr>
                      </a:br>
                      <a:endParaRPr sz="1500">
                        <a:latin typeface="Century Gothic"/>
                        <a:ea typeface="Century Gothic"/>
                        <a:cs typeface="Century Gothic"/>
                        <a:sym typeface="Century Gothic"/>
                      </a:endParaRPr>
                    </a:p>
                  </a:txBody>
                  <a:tcPr marL="51425" marR="51425" marT="0" marB="0"/>
                </a:tc>
                <a:tc>
                  <a:txBody>
                    <a:bodyPr/>
                    <a:lstStyle/>
                    <a:p>
                      <a:pPr marL="0" marR="0" lvl="0" indent="0" algn="just" rtl="0">
                        <a:lnSpc>
                          <a:spcPct val="107000"/>
                        </a:lnSpc>
                        <a:spcBef>
                          <a:spcPts val="0"/>
                        </a:spcBef>
                        <a:spcAft>
                          <a:spcPts val="0"/>
                        </a:spcAft>
                        <a:buNone/>
                      </a:pPr>
                      <a:r>
                        <a:rPr lang="en-IN" sz="1500">
                          <a:solidFill>
                            <a:schemeClr val="dk1"/>
                          </a:solidFill>
                          <a:latin typeface="Century Gothic"/>
                          <a:ea typeface="Century Gothic"/>
                          <a:cs typeface="Century Gothic"/>
                          <a:sym typeface="Century Gothic"/>
                        </a:rPr>
                        <a:t/>
                      </a:r>
                      <a:br>
                        <a:rPr lang="en-IN" sz="1500">
                          <a:solidFill>
                            <a:schemeClr val="dk1"/>
                          </a:solidFill>
                          <a:latin typeface="Century Gothic"/>
                          <a:ea typeface="Century Gothic"/>
                          <a:cs typeface="Century Gothic"/>
                          <a:sym typeface="Century Gothic"/>
                        </a:rPr>
                      </a:br>
                      <a:r>
                        <a:rPr lang="en-IN" sz="1500">
                          <a:solidFill>
                            <a:schemeClr val="dk1"/>
                          </a:solidFill>
                          <a:latin typeface="Century Gothic"/>
                          <a:ea typeface="Century Gothic"/>
                          <a:cs typeface="Century Gothic"/>
                          <a:sym typeface="Century Gothic"/>
                        </a:rPr>
                        <a:t>Rs12,999</a:t>
                      </a:r>
                      <a:br>
                        <a:rPr lang="en-IN" sz="1500">
                          <a:solidFill>
                            <a:schemeClr val="dk1"/>
                          </a:solidFill>
                          <a:latin typeface="Century Gothic"/>
                          <a:ea typeface="Century Gothic"/>
                          <a:cs typeface="Century Gothic"/>
                          <a:sym typeface="Century Gothic"/>
                        </a:rPr>
                      </a:br>
                      <a:endParaRPr sz="1500">
                        <a:latin typeface="Century Gothic"/>
                        <a:ea typeface="Century Gothic"/>
                        <a:cs typeface="Century Gothic"/>
                        <a:sym typeface="Century Gothic"/>
                      </a:endParaRPr>
                    </a:p>
                  </a:txBody>
                  <a:tcPr marL="51425" marR="51425" marT="0" marB="0"/>
                </a:tc>
                <a:tc>
                  <a:txBody>
                    <a:bodyPr/>
                    <a:lstStyle/>
                    <a:p>
                      <a:pPr marL="0" marR="0" lvl="0" indent="0" algn="ctr" rtl="0">
                        <a:lnSpc>
                          <a:spcPct val="107000"/>
                        </a:lnSpc>
                        <a:spcBef>
                          <a:spcPts val="0"/>
                        </a:spcBef>
                        <a:spcAft>
                          <a:spcPts val="0"/>
                        </a:spcAft>
                        <a:buNone/>
                      </a:pPr>
                      <a:r>
                        <a:rPr lang="en-IN" sz="1500">
                          <a:solidFill>
                            <a:schemeClr val="dk1"/>
                          </a:solidFill>
                          <a:latin typeface="Century Gothic"/>
                          <a:ea typeface="Century Gothic"/>
                          <a:cs typeface="Century Gothic"/>
                          <a:sym typeface="Century Gothic"/>
                        </a:rPr>
                        <a:t/>
                      </a:r>
                      <a:br>
                        <a:rPr lang="en-IN" sz="1500">
                          <a:solidFill>
                            <a:schemeClr val="dk1"/>
                          </a:solidFill>
                          <a:latin typeface="Century Gothic"/>
                          <a:ea typeface="Century Gothic"/>
                          <a:cs typeface="Century Gothic"/>
                          <a:sym typeface="Century Gothic"/>
                        </a:rPr>
                      </a:br>
                      <a:r>
                        <a:rPr lang="en-IN" sz="1500">
                          <a:solidFill>
                            <a:schemeClr val="dk1"/>
                          </a:solidFill>
                          <a:latin typeface="Century Gothic"/>
                          <a:ea typeface="Century Gothic"/>
                          <a:cs typeface="Century Gothic"/>
                          <a:sym typeface="Century Gothic"/>
                        </a:rPr>
                        <a:t>Rs 49,995</a:t>
                      </a:r>
                      <a:endParaRPr sz="1500" u="none">
                        <a:latin typeface="Century Gothic"/>
                        <a:ea typeface="Century Gothic"/>
                        <a:cs typeface="Century Gothic"/>
                        <a:sym typeface="Century Gothic"/>
                      </a:endParaRPr>
                    </a:p>
                  </a:txBody>
                  <a:tcPr marL="51425" marR="51425" marT="0" marB="0"/>
                </a:tc>
                <a:tc>
                  <a:txBody>
                    <a:bodyPr/>
                    <a:lstStyle/>
                    <a:p>
                      <a:pPr marL="0" marR="0" lvl="0" indent="0" algn="just" rtl="0">
                        <a:lnSpc>
                          <a:spcPct val="107000"/>
                        </a:lnSpc>
                        <a:spcBef>
                          <a:spcPts val="0"/>
                        </a:spcBef>
                        <a:spcAft>
                          <a:spcPts val="0"/>
                        </a:spcAft>
                        <a:buNone/>
                      </a:pPr>
                      <a:endParaRPr sz="1500" u="none">
                        <a:latin typeface="Century Gothic"/>
                        <a:ea typeface="Century Gothic"/>
                        <a:cs typeface="Century Gothic"/>
                        <a:sym typeface="Century Gothic"/>
                      </a:endParaRPr>
                    </a:p>
                    <a:p>
                      <a:pPr marL="0" marR="0" lvl="0" indent="0" algn="just" rtl="0">
                        <a:lnSpc>
                          <a:spcPct val="107000"/>
                        </a:lnSpc>
                        <a:spcBef>
                          <a:spcPts val="0"/>
                        </a:spcBef>
                        <a:spcAft>
                          <a:spcPts val="0"/>
                        </a:spcAft>
                        <a:buNone/>
                      </a:pPr>
                      <a:r>
                        <a:rPr lang="en-IN" sz="1500" u="none">
                          <a:latin typeface="Century Gothic"/>
                          <a:ea typeface="Century Gothic"/>
                          <a:cs typeface="Century Gothic"/>
                          <a:sym typeface="Century Gothic"/>
                        </a:rPr>
                        <a:t>                  Rs 80,000</a:t>
                      </a:r>
                      <a:endParaRPr/>
                    </a:p>
                    <a:p>
                      <a:pPr marL="0" marR="0" lvl="0" indent="0" algn="just" rtl="0">
                        <a:lnSpc>
                          <a:spcPct val="107000"/>
                        </a:lnSpc>
                        <a:spcBef>
                          <a:spcPts val="0"/>
                        </a:spcBef>
                        <a:spcAft>
                          <a:spcPts val="0"/>
                        </a:spcAft>
                        <a:buNone/>
                      </a:pPr>
                      <a:endParaRPr sz="1500" u="none">
                        <a:latin typeface="Century Gothic"/>
                        <a:ea typeface="Century Gothic"/>
                        <a:cs typeface="Century Gothic"/>
                        <a:sym typeface="Century Gothic"/>
                      </a:endParaRPr>
                    </a:p>
                  </a:txBody>
                  <a:tcPr marL="51425" marR="51425" marT="0" marB="0"/>
                </a:tc>
                <a:extLst>
                  <a:ext uri="{0D108BD9-81ED-4DB2-BD59-A6C34878D82A}">
                    <a16:rowId xmlns:a16="http://schemas.microsoft.com/office/drawing/2014/main" val="10003"/>
                  </a:ext>
                </a:extLst>
              </a:tr>
              <a:tr h="1683025">
                <a:tc>
                  <a:txBody>
                    <a:bodyPr/>
                    <a:lstStyle/>
                    <a:p>
                      <a:pPr marL="0" marR="0" lvl="0" indent="0" algn="ctr" rtl="0">
                        <a:lnSpc>
                          <a:spcPct val="107000"/>
                        </a:lnSpc>
                        <a:spcBef>
                          <a:spcPts val="0"/>
                        </a:spcBef>
                        <a:spcAft>
                          <a:spcPts val="0"/>
                        </a:spcAft>
                        <a:buNone/>
                      </a:pPr>
                      <a:r>
                        <a:rPr lang="en-IN" sz="1800"/>
                        <a:t>Advantage</a:t>
                      </a:r>
                      <a:endParaRPr sz="1800">
                        <a:latin typeface="Calibri"/>
                        <a:ea typeface="Calibri"/>
                        <a:cs typeface="Calibri"/>
                        <a:sym typeface="Calibri"/>
                      </a:endParaRPr>
                    </a:p>
                  </a:txBody>
                  <a:tcPr marL="51425" marR="51425" marT="0" marB="0" anchor="ctr">
                    <a:solidFill>
                      <a:srgbClr val="272727"/>
                    </a:solidFill>
                  </a:tcPr>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Suitable for any rooms</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Energy efficient</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Various Modes Inbuilt</a:t>
                      </a:r>
                      <a:endParaRPr sz="150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Power: 38 watts</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Effective coverage–484sq</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Works with Google assistant and Amazon Alexa</a:t>
                      </a:r>
                      <a:endParaRPr/>
                    </a:p>
                    <a:p>
                      <a:pPr marL="0" marR="0" lvl="0" indent="0" algn="just" rtl="0">
                        <a:lnSpc>
                          <a:spcPct val="107000"/>
                        </a:lnSpc>
                        <a:spcBef>
                          <a:spcPts val="0"/>
                        </a:spcBef>
                        <a:spcAft>
                          <a:spcPts val="0"/>
                        </a:spcAft>
                        <a:buNone/>
                      </a:pPr>
                      <a:endParaRPr sz="150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Unique dual air flow design ensures maximum performance with minimum noise</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Vitashield IPS removes 99.97% airborne pollutants </a:t>
                      </a:r>
                      <a:endParaRPr/>
                    </a:p>
                    <a:p>
                      <a:pPr marL="0" marR="0" lvl="0" indent="0" algn="just" rtl="0">
                        <a:lnSpc>
                          <a:spcPct val="107000"/>
                        </a:lnSpc>
                        <a:spcBef>
                          <a:spcPts val="0"/>
                        </a:spcBef>
                        <a:spcAft>
                          <a:spcPts val="0"/>
                        </a:spcAft>
                        <a:buNone/>
                      </a:pPr>
                      <a:endParaRPr sz="1500" u="none">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Zero Noise functioning</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Takes just 30 energy units to operate</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Self-Sustainable</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latin typeface="Century Gothic"/>
                          <a:ea typeface="Century Gothic"/>
                          <a:cs typeface="Century Gothic"/>
                          <a:sym typeface="Century Gothic"/>
                        </a:rPr>
                        <a:t>Natural humidifier</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latin typeface="Century Gothic"/>
                          <a:ea typeface="Century Gothic"/>
                          <a:cs typeface="Century Gothic"/>
                          <a:sym typeface="Century Gothic"/>
                        </a:rPr>
                        <a:t>Filter auto-refills</a:t>
                      </a:r>
                      <a:endParaRPr dirty="0"/>
                    </a:p>
                    <a:p>
                      <a:pPr marL="285750" marR="0" lvl="0" indent="-190500" algn="just" rtl="0">
                        <a:lnSpc>
                          <a:spcPct val="107000"/>
                        </a:lnSpc>
                        <a:spcBef>
                          <a:spcPts val="0"/>
                        </a:spcBef>
                        <a:spcAft>
                          <a:spcPts val="0"/>
                        </a:spcAft>
                        <a:buClr>
                          <a:schemeClr val="dk1"/>
                        </a:buClr>
                        <a:buSzPts val="1500"/>
                        <a:buFont typeface="Arial"/>
                        <a:buNone/>
                      </a:pPr>
                      <a:endParaRPr sz="1500" u="none" dirty="0">
                        <a:latin typeface="Century Gothic"/>
                        <a:ea typeface="Century Gothic"/>
                        <a:cs typeface="Century Gothic"/>
                        <a:sym typeface="Century Gothic"/>
                      </a:endParaRPr>
                    </a:p>
                  </a:txBody>
                  <a:tcPr marL="51425" marR="51425" marT="0" marB="0"/>
                </a:tc>
                <a:extLst>
                  <a:ext uri="{0D108BD9-81ED-4DB2-BD59-A6C34878D82A}">
                    <a16:rowId xmlns:a16="http://schemas.microsoft.com/office/drawing/2014/main" val="10004"/>
                  </a:ext>
                </a:extLst>
              </a:tr>
              <a:tr h="1450700">
                <a:tc>
                  <a:txBody>
                    <a:bodyPr/>
                    <a:lstStyle/>
                    <a:p>
                      <a:pPr marL="0" marR="0" lvl="0" indent="0" algn="ctr" rtl="0">
                        <a:lnSpc>
                          <a:spcPct val="107000"/>
                        </a:lnSpc>
                        <a:spcBef>
                          <a:spcPts val="0"/>
                        </a:spcBef>
                        <a:spcAft>
                          <a:spcPts val="0"/>
                        </a:spcAft>
                        <a:buNone/>
                      </a:pPr>
                      <a:r>
                        <a:rPr lang="en-IN" sz="1800"/>
                        <a:t>UVP</a:t>
                      </a:r>
                      <a:endParaRPr sz="1800">
                        <a:latin typeface="Calibri"/>
                        <a:ea typeface="Calibri"/>
                        <a:cs typeface="Calibri"/>
                        <a:sym typeface="Calibri"/>
                      </a:endParaRPr>
                    </a:p>
                  </a:txBody>
                  <a:tcPr marL="51425" marR="51425" marT="0" marB="0" anchor="ctr">
                    <a:solidFill>
                      <a:srgbClr val="272727"/>
                    </a:solidFill>
                  </a:tcPr>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Only air purifier with heating functionality.</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It senses and displays 4 different pollutants</a:t>
                      </a:r>
                      <a:endParaRPr sz="150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Maximum features at very low prize</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CADR - 380 m/hr</a:t>
                      </a:r>
                      <a:endParaRPr sz="1500">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Control remotely via Wi-Fi/4G</a:t>
                      </a:r>
                      <a:endParaRPr/>
                    </a:p>
                    <a:p>
                      <a:pPr marL="285750" marR="0" lvl="0" indent="-285750" algn="just" rtl="0">
                        <a:lnSpc>
                          <a:spcPct val="107000"/>
                        </a:lnSpc>
                        <a:spcBef>
                          <a:spcPts val="0"/>
                        </a:spcBef>
                        <a:spcAft>
                          <a:spcPts val="0"/>
                        </a:spcAft>
                        <a:buClr>
                          <a:schemeClr val="dk1"/>
                        </a:buClr>
                        <a:buSzPts val="1500"/>
                        <a:buFont typeface="Arial"/>
                        <a:buChar char="•"/>
                      </a:pPr>
                      <a:r>
                        <a:rPr lang="en-IN" sz="1500">
                          <a:solidFill>
                            <a:schemeClr val="dk1"/>
                          </a:solidFill>
                          <a:latin typeface="Century Gothic"/>
                          <a:ea typeface="Century Gothic"/>
                          <a:cs typeface="Century Gothic"/>
                          <a:sym typeface="Century Gothic"/>
                        </a:rPr>
                        <a:t>Unique dual air flow design </a:t>
                      </a:r>
                      <a:endParaRPr/>
                    </a:p>
                    <a:p>
                      <a:pPr marL="285750" marR="0" lvl="0" indent="-190500" algn="just" rtl="0">
                        <a:lnSpc>
                          <a:spcPct val="107000"/>
                        </a:lnSpc>
                        <a:spcBef>
                          <a:spcPts val="0"/>
                        </a:spcBef>
                        <a:spcAft>
                          <a:spcPts val="0"/>
                        </a:spcAft>
                        <a:buClr>
                          <a:schemeClr val="dk1"/>
                        </a:buClr>
                        <a:buSzPts val="1500"/>
                        <a:buFont typeface="Arial"/>
                        <a:buNone/>
                      </a:pPr>
                      <a:endParaRPr sz="1500" u="none">
                        <a:latin typeface="Century Gothic"/>
                        <a:ea typeface="Century Gothic"/>
                        <a:cs typeface="Century Gothic"/>
                        <a:sym typeface="Century Gothic"/>
                      </a:endParaRPr>
                    </a:p>
                  </a:txBody>
                  <a:tcPr marL="51425" marR="51425" marT="0" marB="0"/>
                </a:tc>
                <a:tc>
                  <a:txBody>
                    <a:bodyPr/>
                    <a:lstStyle/>
                    <a:p>
                      <a:pPr marL="285750" marR="0" lvl="0" indent="-285750" algn="just" rtl="0">
                        <a:lnSpc>
                          <a:spcPct val="107000"/>
                        </a:lnSpc>
                        <a:spcBef>
                          <a:spcPts val="0"/>
                        </a:spcBef>
                        <a:spcAft>
                          <a:spcPts val="0"/>
                        </a:spcAft>
                        <a:buClr>
                          <a:schemeClr val="dk1"/>
                        </a:buClr>
                        <a:buSzPts val="1500"/>
                        <a:buFont typeface="Arial"/>
                        <a:buChar char="•"/>
                      </a:pPr>
                      <a:r>
                        <a:rPr lang="en-IN" sz="1500" dirty="0">
                          <a:solidFill>
                            <a:schemeClr val="dk1"/>
                          </a:solidFill>
                          <a:latin typeface="Century Gothic"/>
                          <a:ea typeface="Century Gothic"/>
                          <a:cs typeface="Century Gothic"/>
                          <a:sym typeface="Century Gothic"/>
                        </a:rPr>
                        <a:t>Activated charcoal present in growth media</a:t>
                      </a:r>
                      <a:endParaRPr dirty="0"/>
                    </a:p>
                    <a:p>
                      <a:pPr marL="285750" marR="0" lvl="0" indent="-285750" algn="just" rtl="0">
                        <a:lnSpc>
                          <a:spcPct val="107000"/>
                        </a:lnSpc>
                        <a:spcBef>
                          <a:spcPts val="0"/>
                        </a:spcBef>
                        <a:spcAft>
                          <a:spcPts val="0"/>
                        </a:spcAft>
                        <a:buClr>
                          <a:schemeClr val="dk1"/>
                        </a:buClr>
                        <a:buSzPts val="1500"/>
                        <a:buFont typeface="Arial"/>
                        <a:buChar char="•"/>
                      </a:pPr>
                      <a:r>
                        <a:rPr lang="en-IN" sz="1500" dirty="0">
                          <a:latin typeface="Century Gothic"/>
                          <a:ea typeface="Century Gothic"/>
                          <a:cs typeface="Century Gothic"/>
                          <a:sym typeface="Century Gothic"/>
                        </a:rPr>
                        <a:t>50 NASA certified smart plants of high purification capacity </a:t>
                      </a:r>
                      <a:endParaRPr sz="1500" dirty="0">
                        <a:solidFill>
                          <a:schemeClr val="dk1"/>
                        </a:solidFill>
                        <a:latin typeface="Century Gothic"/>
                        <a:ea typeface="Century Gothic"/>
                        <a:cs typeface="Century Gothic"/>
                        <a:sym typeface="Century Gothic"/>
                      </a:endParaRPr>
                    </a:p>
                    <a:p>
                      <a:pPr marL="285750" marR="0" lvl="0" indent="-190500" algn="just" rtl="0">
                        <a:lnSpc>
                          <a:spcPct val="107000"/>
                        </a:lnSpc>
                        <a:spcBef>
                          <a:spcPts val="0"/>
                        </a:spcBef>
                        <a:spcAft>
                          <a:spcPts val="0"/>
                        </a:spcAft>
                        <a:buClr>
                          <a:schemeClr val="dk1"/>
                        </a:buClr>
                        <a:buSzPts val="1500"/>
                        <a:buFont typeface="Arial"/>
                        <a:buNone/>
                      </a:pPr>
                      <a:endParaRPr sz="1500" u="none" dirty="0">
                        <a:latin typeface="Century Gothic"/>
                        <a:ea typeface="Century Gothic"/>
                        <a:cs typeface="Century Gothic"/>
                        <a:sym typeface="Century Gothic"/>
                      </a:endParaRPr>
                    </a:p>
                  </a:txBody>
                  <a:tcPr marL="51425" marR="51425" marT="0" marB="0"/>
                </a:tc>
                <a:extLst>
                  <a:ext uri="{0D108BD9-81ED-4DB2-BD59-A6C34878D82A}">
                    <a16:rowId xmlns:a16="http://schemas.microsoft.com/office/drawing/2014/main" val="10005"/>
                  </a:ext>
                </a:extLst>
              </a:tr>
            </a:tbl>
          </a:graphicData>
        </a:graphic>
      </p:graphicFrame>
      <p:sp>
        <p:nvSpPr>
          <p:cNvPr id="305" name="Google Shape;305;p9"/>
          <p:cNvSpPr txBox="1"/>
          <p:nvPr/>
        </p:nvSpPr>
        <p:spPr>
          <a:xfrm>
            <a:off x="-38100" y="90845"/>
            <a:ext cx="175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chemeClr val="lt1"/>
                </a:solidFill>
                <a:latin typeface="Century Gothic"/>
                <a:ea typeface="Century Gothic"/>
                <a:cs typeface="Century Gothic"/>
                <a:sym typeface="Century Gothic"/>
              </a:rPr>
              <a:t>Competitors</a:t>
            </a:r>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63</TotalTime>
  <Words>1052</Words>
  <Application>Microsoft Office PowerPoint</Application>
  <PresentationFormat>Widescreen</PresentationFormat>
  <Paragraphs>183</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Wingdings 3</vt:lpstr>
      <vt:lpstr>Noto Sans Symbols</vt:lpstr>
      <vt:lpstr>Century Gothic</vt:lpstr>
      <vt:lpstr>Libre Franklin</vt:lpstr>
      <vt:lpstr>Arial</vt:lpstr>
      <vt:lpstr>Trebuchet MS</vt:lpstr>
      <vt:lpstr>Facet</vt:lpstr>
      <vt:lpstr>Business Plan  for OXYGARDEN</vt:lpstr>
      <vt:lpstr>Vision  In The years to come, Oxygarden will enhance the quality pf indoor air, raised the health and happiness index and increase the life span of people who homed “Forest” into their living spaces. Our vision is that people across the country share the power of Oxygarden.</vt:lpstr>
      <vt:lpstr>Problem Statement</vt:lpstr>
      <vt:lpstr>Solution</vt:lpstr>
      <vt:lpstr>Pictorial Demonstration</vt:lpstr>
      <vt:lpstr>Industry Analysis </vt:lpstr>
      <vt:lpstr>PowerPoint Presentation</vt:lpstr>
      <vt:lpstr>Customer Market &amp;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Team</dc:title>
  <dc:creator>pranav saini</dc:creator>
  <cp:lastModifiedBy>admin</cp:lastModifiedBy>
  <cp:revision>6</cp:revision>
  <dcterms:created xsi:type="dcterms:W3CDTF">2020-12-16T14:43:44Z</dcterms:created>
  <dcterms:modified xsi:type="dcterms:W3CDTF">2021-10-18T11:45:34Z</dcterms:modified>
</cp:coreProperties>
</file>