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5537"/>
            <a:ext cx="9144000" cy="11046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18947" y="228422"/>
            <a:ext cx="8706104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9B9B9B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ts val="233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095"/>
            <a:ext cx="9144000" cy="11140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888888"/>
                </a:solidFill>
                <a:latin typeface="Franklin Gothic Book"/>
                <a:cs typeface="Franklin Gothic Boo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9B9B9B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ts val="233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9B9B9B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ts val="233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46304" y="6556247"/>
            <a:ext cx="1411224" cy="1859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9B9B9B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ts val="233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9B9B9B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ts val="233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-74802" y="228422"/>
            <a:ext cx="9293605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02692" y="1514347"/>
            <a:ext cx="8738615" cy="4770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888888"/>
                </a:solidFill>
                <a:latin typeface="Franklin Gothic Book"/>
                <a:cs typeface="Franklin Gothic Boo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85097" y="6501704"/>
            <a:ext cx="200659" cy="314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9B9B9B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ts val="233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10497" y="6514404"/>
            <a:ext cx="149860" cy="2889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35"/>
              </a:lnSpc>
            </a:pPr>
            <a:r>
              <a:rPr sz="2000" dirty="0">
                <a:solidFill>
                  <a:srgbClr val="9B9B9B"/>
                </a:solidFill>
                <a:latin typeface="Franklin Gothic Book"/>
                <a:cs typeface="Franklin Gothic Book"/>
              </a:rPr>
              <a:t>1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6094"/>
            <a:ext cx="9144000" cy="68519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286000" y="2115473"/>
            <a:ext cx="51460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dirty="0"/>
              <a:t>Business Plan</a:t>
            </a:r>
            <a:r>
              <a:rPr sz="4000" spc="20" dirty="0"/>
              <a:t> </a:t>
            </a:r>
            <a:r>
              <a:rPr sz="4000" spc="-45" dirty="0"/>
              <a:t>Template</a:t>
            </a:r>
            <a:endParaRPr sz="4000" dirty="0"/>
          </a:p>
        </p:txBody>
      </p:sp>
      <p:sp>
        <p:nvSpPr>
          <p:cNvPr id="5" name="object 4">
            <a:extLst>
              <a:ext uri="{FF2B5EF4-FFF2-40B4-BE49-F238E27FC236}">
                <a16:creationId xmlns:a16="http://schemas.microsoft.com/office/drawing/2014/main" id="{E0A47A1C-641D-4229-B9BF-70519ECB949E}"/>
              </a:ext>
            </a:extLst>
          </p:cNvPr>
          <p:cNvSpPr txBox="1">
            <a:spLocks/>
          </p:cNvSpPr>
          <p:nvPr/>
        </p:nvSpPr>
        <p:spPr>
          <a:xfrm>
            <a:off x="-381000" y="4107527"/>
            <a:ext cx="4038600" cy="25513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4400" b="0" i="0">
                <a:solidFill>
                  <a:schemeClr val="bg1"/>
                </a:solidFill>
                <a:latin typeface="Franklin Gothic Book"/>
                <a:ea typeface="+mj-ea"/>
                <a:cs typeface="Franklin Gothic Book"/>
              </a:defRPr>
            </a:lvl1pPr>
          </a:lstStyle>
          <a:p>
            <a:pPr marL="12700" algn="ctr">
              <a:spcBef>
                <a:spcPts val="95"/>
              </a:spcBef>
            </a:pPr>
            <a:r>
              <a:rPr lang="en-US" sz="4000" kern="0" spc="-25" dirty="0"/>
              <a:t>By Group 7 :-</a:t>
            </a:r>
          </a:p>
          <a:p>
            <a:pPr marL="12700" algn="ctr">
              <a:spcBef>
                <a:spcPts val="95"/>
              </a:spcBef>
            </a:pPr>
            <a:r>
              <a:rPr lang="en-US" sz="2000" kern="0" spc="-25" dirty="0" err="1"/>
              <a:t>Shreyansh</a:t>
            </a:r>
            <a:r>
              <a:rPr lang="en-US" sz="2000" kern="0" spc="-25" dirty="0"/>
              <a:t> Singh</a:t>
            </a:r>
          </a:p>
          <a:p>
            <a:pPr marL="12700" algn="ctr">
              <a:spcBef>
                <a:spcPts val="95"/>
              </a:spcBef>
            </a:pPr>
            <a:r>
              <a:rPr lang="en-US" sz="2000" kern="0" spc="-25" dirty="0"/>
              <a:t>Chaitanya Chaudhry</a:t>
            </a:r>
          </a:p>
          <a:p>
            <a:pPr marL="12700" algn="ctr">
              <a:spcBef>
                <a:spcPts val="95"/>
              </a:spcBef>
            </a:pPr>
            <a:r>
              <a:rPr lang="en-US" sz="2000" kern="0" spc="-25" dirty="0" err="1"/>
              <a:t>Zaisha</a:t>
            </a:r>
            <a:r>
              <a:rPr lang="en-US" sz="2000" kern="0" spc="-25" dirty="0"/>
              <a:t> Chadha</a:t>
            </a:r>
          </a:p>
          <a:p>
            <a:pPr marL="12700" algn="ctr">
              <a:spcBef>
                <a:spcPts val="95"/>
              </a:spcBef>
            </a:pPr>
            <a:r>
              <a:rPr lang="en-US" sz="2000" kern="0" spc="-25" dirty="0"/>
              <a:t>Sneha Shaw</a:t>
            </a:r>
          </a:p>
          <a:p>
            <a:pPr marL="12700" algn="ctr">
              <a:spcBef>
                <a:spcPts val="95"/>
              </a:spcBef>
            </a:pPr>
            <a:r>
              <a:rPr lang="en-US" sz="2000" kern="0" spc="-25" dirty="0" err="1"/>
              <a:t>Divya</a:t>
            </a:r>
            <a:r>
              <a:rPr lang="en-US" sz="2000" kern="0" spc="-25" dirty="0"/>
              <a:t> Singhal</a:t>
            </a:r>
          </a:p>
          <a:p>
            <a:pPr marL="12700" algn="ctr">
              <a:spcBef>
                <a:spcPts val="95"/>
              </a:spcBef>
            </a:pPr>
            <a:r>
              <a:rPr lang="en-US" sz="2000" kern="0" spc="-25" dirty="0"/>
              <a:t>Shivani Sharma</a:t>
            </a:r>
            <a:endParaRPr lang="en-US" sz="2000" kern="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947" y="228422"/>
            <a:ext cx="378396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" dirty="0"/>
              <a:t>Business</a:t>
            </a:r>
            <a:r>
              <a:rPr spc="-70" dirty="0"/>
              <a:t> </a:t>
            </a:r>
            <a:r>
              <a:rPr spc="5" dirty="0"/>
              <a:t>Model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37464" y="1752600"/>
            <a:ext cx="9106535" cy="229101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16255" indent="-342900">
              <a:lnSpc>
                <a:spcPct val="100000"/>
              </a:lnSpc>
              <a:spcBef>
                <a:spcPts val="105"/>
              </a:spcBef>
              <a:buFont typeface="Arial" panose="020B0604020202020204" pitchFamily="34" charset="0"/>
              <a:buChar char="•"/>
            </a:pPr>
            <a:r>
              <a:rPr spc="-15" dirty="0"/>
              <a:t>Revenue</a:t>
            </a:r>
            <a:r>
              <a:rPr spc="-30" dirty="0"/>
              <a:t> </a:t>
            </a:r>
            <a:r>
              <a:rPr spc="5" dirty="0"/>
              <a:t>model</a:t>
            </a:r>
            <a:r>
              <a:rPr lang="en-US" spc="5" dirty="0"/>
              <a:t> – License</a:t>
            </a:r>
            <a:endParaRPr spc="5" dirty="0"/>
          </a:p>
          <a:p>
            <a:pPr marL="516255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spc="5" dirty="0"/>
              <a:t>Pricing</a:t>
            </a:r>
            <a:r>
              <a:rPr lang="en-US" spc="5" dirty="0"/>
              <a:t> – Per handset basis</a:t>
            </a:r>
          </a:p>
          <a:p>
            <a:pPr marL="516255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spc="5" dirty="0"/>
              <a:t>Sales </a:t>
            </a:r>
            <a:r>
              <a:rPr dirty="0"/>
              <a:t>&amp; </a:t>
            </a:r>
            <a:r>
              <a:rPr spc="5" dirty="0"/>
              <a:t>distribution</a:t>
            </a:r>
            <a:r>
              <a:rPr spc="70" dirty="0"/>
              <a:t> </a:t>
            </a:r>
            <a:r>
              <a:rPr spc="5" dirty="0"/>
              <a:t>Channels</a:t>
            </a:r>
            <a:r>
              <a:rPr lang="en-US" spc="5" dirty="0"/>
              <a:t> – Manufacturing Partners</a:t>
            </a:r>
            <a:endParaRPr spc="5" dirty="0"/>
          </a:p>
          <a:p>
            <a:pPr marL="160655">
              <a:lnSpc>
                <a:spcPct val="100000"/>
              </a:lnSpc>
              <a:spcBef>
                <a:spcPts val="40"/>
              </a:spcBef>
            </a:pP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38793" y="6501704"/>
            <a:ext cx="343535" cy="314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335"/>
              </a:lnSpc>
            </a:pPr>
            <a:fld id="{81D60167-4931-47E6-BA6A-407CBD079E47}" type="slidenum">
              <a:rPr sz="2000" dirty="0">
                <a:solidFill>
                  <a:srgbClr val="9B9B9B"/>
                </a:solidFill>
                <a:latin typeface="Franklin Gothic Book"/>
                <a:cs typeface="Franklin Gothic Book"/>
              </a:rPr>
              <a:t>10</a:t>
            </a:fld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947" y="228422"/>
            <a:ext cx="130683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80" dirty="0"/>
              <a:t>T</a:t>
            </a:r>
            <a:r>
              <a:rPr dirty="0"/>
              <a:t>e</a:t>
            </a:r>
            <a:r>
              <a:rPr spc="15" dirty="0"/>
              <a:t>a</a:t>
            </a:r>
            <a:r>
              <a:rPr spc="5" dirty="0"/>
              <a:t>m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638793" y="6501704"/>
            <a:ext cx="343535" cy="314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335"/>
              </a:lnSpc>
            </a:pPr>
            <a:fld id="{81D60167-4931-47E6-BA6A-407CBD079E47}" type="slidenum">
              <a:rPr sz="2000" dirty="0">
                <a:solidFill>
                  <a:srgbClr val="9B9B9B"/>
                </a:solidFill>
                <a:latin typeface="Franklin Gothic Book"/>
                <a:cs typeface="Franklin Gothic Book"/>
              </a:rPr>
              <a:t>11</a:t>
            </a:fld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7568" y="1609089"/>
            <a:ext cx="6343650" cy="444544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888888"/>
                </a:solidFill>
                <a:latin typeface="Franklin Gothic Book"/>
                <a:cs typeface="Franklin Gothic Book"/>
              </a:rPr>
              <a:t>Founder</a:t>
            </a:r>
            <a:r>
              <a:rPr lang="en-US" sz="3200" dirty="0">
                <a:solidFill>
                  <a:srgbClr val="888888"/>
                </a:solidFill>
                <a:latin typeface="Franklin Gothic Book"/>
                <a:cs typeface="Franklin Gothic Book"/>
              </a:rPr>
              <a:t> – </a:t>
            </a:r>
            <a:r>
              <a:rPr lang="en-US" sz="3200" dirty="0" err="1">
                <a:solidFill>
                  <a:srgbClr val="888888"/>
                </a:solidFill>
                <a:latin typeface="Franklin Gothic Book"/>
                <a:cs typeface="Franklin Gothic Book"/>
              </a:rPr>
              <a:t>Shreyansh</a:t>
            </a:r>
            <a:r>
              <a:rPr lang="en-US" sz="3200" dirty="0">
                <a:solidFill>
                  <a:srgbClr val="888888"/>
                </a:solidFill>
                <a:latin typeface="Franklin Gothic Book"/>
                <a:cs typeface="Franklin Gothic Book"/>
              </a:rPr>
              <a:t> Singh</a:t>
            </a:r>
            <a:endParaRPr sz="46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endParaRPr lang="en-US" sz="3200" spc="-5" dirty="0">
              <a:solidFill>
                <a:srgbClr val="888888"/>
              </a:solidFill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sz="3200" spc="-5" dirty="0">
                <a:solidFill>
                  <a:srgbClr val="888888"/>
                </a:solidFill>
                <a:latin typeface="Franklin Gothic Book"/>
                <a:cs typeface="Franklin Gothic Book"/>
              </a:rPr>
              <a:t>Board </a:t>
            </a:r>
            <a:r>
              <a:rPr sz="3200" spc="5" dirty="0">
                <a:solidFill>
                  <a:srgbClr val="888888"/>
                </a:solidFill>
                <a:latin typeface="Franklin Gothic Book"/>
                <a:cs typeface="Franklin Gothic Book"/>
              </a:rPr>
              <a:t>of </a:t>
            </a:r>
            <a:r>
              <a:rPr sz="3200" dirty="0">
                <a:solidFill>
                  <a:srgbClr val="888888"/>
                </a:solidFill>
                <a:latin typeface="Franklin Gothic Book"/>
                <a:cs typeface="Franklin Gothic Book"/>
              </a:rPr>
              <a:t>Directors/Board </a:t>
            </a:r>
            <a:r>
              <a:rPr sz="3200" spc="5" dirty="0">
                <a:solidFill>
                  <a:srgbClr val="888888"/>
                </a:solidFill>
                <a:latin typeface="Franklin Gothic Book"/>
                <a:cs typeface="Franklin Gothic Book"/>
              </a:rPr>
              <a:t>of</a:t>
            </a:r>
            <a:r>
              <a:rPr sz="3200" spc="10" dirty="0">
                <a:solidFill>
                  <a:srgbClr val="888888"/>
                </a:solidFill>
                <a:latin typeface="Franklin Gothic Book"/>
                <a:cs typeface="Franklin Gothic Book"/>
              </a:rPr>
              <a:t> </a:t>
            </a:r>
            <a:r>
              <a:rPr sz="3200" spc="5" dirty="0">
                <a:solidFill>
                  <a:srgbClr val="888888"/>
                </a:solidFill>
                <a:latin typeface="Franklin Gothic Book"/>
                <a:cs typeface="Franklin Gothic Book"/>
              </a:rPr>
              <a:t>Advisors</a:t>
            </a:r>
            <a:endParaRPr lang="en-US" sz="3200" spc="5" dirty="0">
              <a:solidFill>
                <a:srgbClr val="888888"/>
              </a:solidFill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endParaRPr lang="en-IN" sz="3200" spc="5" dirty="0">
              <a:solidFill>
                <a:srgbClr val="888888"/>
              </a:solidFill>
              <a:latin typeface="Franklin Gothic Book"/>
              <a:cs typeface="Franklin Gothic Book"/>
            </a:endParaRPr>
          </a:p>
          <a:p>
            <a:pPr marL="4699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IN" sz="3200" spc="5" dirty="0">
                <a:solidFill>
                  <a:srgbClr val="888888"/>
                </a:solidFill>
                <a:latin typeface="Franklin Gothic Book"/>
                <a:cs typeface="Franklin Gothic Book"/>
              </a:rPr>
              <a:t>Chaitanya Chaudhry</a:t>
            </a:r>
          </a:p>
          <a:p>
            <a:pPr marL="4699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IN" sz="3200" spc="5" dirty="0" err="1">
                <a:solidFill>
                  <a:srgbClr val="888888"/>
                </a:solidFill>
                <a:latin typeface="Franklin Gothic Book"/>
                <a:cs typeface="Franklin Gothic Book"/>
              </a:rPr>
              <a:t>Zaisha</a:t>
            </a:r>
            <a:r>
              <a:rPr lang="en-IN" sz="3200" spc="5" dirty="0">
                <a:solidFill>
                  <a:srgbClr val="888888"/>
                </a:solidFill>
                <a:latin typeface="Franklin Gothic Book"/>
                <a:cs typeface="Franklin Gothic Book"/>
              </a:rPr>
              <a:t> Chadha</a:t>
            </a:r>
          </a:p>
          <a:p>
            <a:pPr marL="4699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IN" sz="3200" spc="5" dirty="0">
                <a:solidFill>
                  <a:srgbClr val="888888"/>
                </a:solidFill>
                <a:latin typeface="Franklin Gothic Book"/>
                <a:cs typeface="Franklin Gothic Book"/>
              </a:rPr>
              <a:t>Sneha Shaw</a:t>
            </a:r>
          </a:p>
          <a:p>
            <a:pPr marL="4699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IN" sz="3200" spc="5" dirty="0" err="1">
                <a:solidFill>
                  <a:srgbClr val="888888"/>
                </a:solidFill>
                <a:latin typeface="Franklin Gothic Book"/>
                <a:cs typeface="Franklin Gothic Book"/>
              </a:rPr>
              <a:t>Divya</a:t>
            </a:r>
            <a:r>
              <a:rPr lang="en-IN" sz="3200" spc="5" dirty="0">
                <a:solidFill>
                  <a:srgbClr val="888888"/>
                </a:solidFill>
                <a:latin typeface="Franklin Gothic Book"/>
                <a:cs typeface="Franklin Gothic Book"/>
              </a:rPr>
              <a:t> Singhal</a:t>
            </a:r>
          </a:p>
          <a:p>
            <a:pPr marL="4699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IN" sz="3200" spc="5" dirty="0">
                <a:solidFill>
                  <a:srgbClr val="888888"/>
                </a:solidFill>
                <a:latin typeface="Franklin Gothic Book"/>
                <a:cs typeface="Franklin Gothic Book"/>
              </a:rPr>
              <a:t>Shivani Sharma</a:t>
            </a:r>
            <a:endParaRPr sz="3200" dirty="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947" y="228422"/>
            <a:ext cx="242252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" dirty="0"/>
              <a:t>Financials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646921" y="6501704"/>
            <a:ext cx="327660" cy="314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35"/>
              </a:lnSpc>
            </a:pPr>
            <a:r>
              <a:rPr sz="2000" spc="10" dirty="0">
                <a:solidFill>
                  <a:srgbClr val="9B9B9B"/>
                </a:solidFill>
                <a:latin typeface="Franklin Gothic Book"/>
                <a:cs typeface="Franklin Gothic Book"/>
              </a:rPr>
              <a:t>12</a:t>
            </a:r>
            <a:endParaRPr sz="2000">
              <a:latin typeface="Franklin Gothic Book"/>
              <a:cs typeface="Franklin Gothic Book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821AE6-C77B-4D05-BB06-5CD4F7873F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220200" cy="5715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537"/>
            <a:ext cx="9144000" cy="11046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06070">
              <a:lnSpc>
                <a:spcPct val="100000"/>
              </a:lnSpc>
              <a:spcBef>
                <a:spcPts val="105"/>
              </a:spcBef>
            </a:pPr>
            <a:r>
              <a:rPr spc="5" dirty="0"/>
              <a:t>Risk </a:t>
            </a:r>
            <a:r>
              <a:rPr dirty="0"/>
              <a:t>Evaluation and </a:t>
            </a:r>
            <a:r>
              <a:rPr spc="5" dirty="0"/>
              <a:t>Coping</a:t>
            </a:r>
            <a:r>
              <a:rPr spc="65" dirty="0"/>
              <a:t> </a:t>
            </a:r>
            <a:r>
              <a:rPr spc="-5" dirty="0"/>
              <a:t>Strategies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646921" y="6501704"/>
            <a:ext cx="327660" cy="314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35"/>
              </a:lnSpc>
            </a:pPr>
            <a:r>
              <a:rPr sz="2000" spc="10" dirty="0">
                <a:solidFill>
                  <a:srgbClr val="9B9B9B"/>
                </a:solidFill>
                <a:latin typeface="Franklin Gothic Book"/>
                <a:cs typeface="Franklin Gothic Book"/>
              </a:rPr>
              <a:t>12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200" y="1333024"/>
            <a:ext cx="9448799" cy="29681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20" dirty="0">
                <a:solidFill>
                  <a:srgbClr val="888888"/>
                </a:solidFill>
                <a:latin typeface="Franklin Gothic Book" panose="020B0503020102020204" pitchFamily="34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Technical</a:t>
            </a:r>
            <a:r>
              <a:rPr sz="3200" spc="-40" dirty="0">
                <a:solidFill>
                  <a:srgbClr val="888888"/>
                </a:solidFill>
                <a:latin typeface="Franklin Gothic Book" panose="020B0503020102020204" pitchFamily="34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 </a:t>
            </a:r>
            <a:r>
              <a:rPr sz="3200" spc="5" dirty="0">
                <a:solidFill>
                  <a:srgbClr val="888888"/>
                </a:solidFill>
                <a:latin typeface="Franklin Gothic Book" panose="020B0503020102020204" pitchFamily="34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Risks</a:t>
            </a:r>
            <a:r>
              <a:rPr lang="en-US" sz="3200" spc="5" dirty="0">
                <a:solidFill>
                  <a:srgbClr val="888888"/>
                </a:solidFill>
                <a:latin typeface="Franklin Gothic Book" panose="020B0503020102020204" pitchFamily="34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 - Changes in technology. Constant upskilling </a:t>
            </a:r>
            <a:endParaRPr sz="3200" dirty="0">
              <a:latin typeface="Franklin Gothic Book" panose="020B0503020102020204" pitchFamily="34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lang="en-US" sz="3200" dirty="0">
              <a:solidFill>
                <a:schemeClr val="bg1">
                  <a:lumMod val="50000"/>
                </a:schemeClr>
              </a:solidFill>
              <a:latin typeface="Franklin Gothic Book" panose="020B0503020102020204" pitchFamily="34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  <a:latin typeface="Franklin Gothic Book" panose="020B0503020102020204" pitchFamily="34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Market Risk – Competition bringing in vernacular feature. 3rd party application handling feature.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200" dirty="0">
              <a:latin typeface="Franklin Gothic Book" panose="020B0503020102020204" pitchFamily="34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537"/>
            <a:ext cx="9144000" cy="11046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8947" y="228422"/>
            <a:ext cx="441388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" dirty="0"/>
              <a:t>Legal</a:t>
            </a:r>
            <a:r>
              <a:rPr spc="-55" dirty="0"/>
              <a:t> </a:t>
            </a:r>
            <a:r>
              <a:rPr spc="-10" dirty="0"/>
              <a:t>Environment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646921" y="6501704"/>
            <a:ext cx="327660" cy="314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35"/>
              </a:lnSpc>
            </a:pPr>
            <a:r>
              <a:rPr sz="2000" spc="10" dirty="0">
                <a:solidFill>
                  <a:srgbClr val="9B9B9B"/>
                </a:solidFill>
                <a:latin typeface="Franklin Gothic Book"/>
                <a:cs typeface="Franklin Gothic Book"/>
              </a:rPr>
              <a:t>12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6600" y="1765757"/>
            <a:ext cx="7781290" cy="25269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888888"/>
                </a:solidFill>
                <a:latin typeface="Franklin Gothic Book"/>
                <a:cs typeface="Franklin Gothic Book"/>
              </a:rPr>
              <a:t>Details on </a:t>
            </a:r>
            <a:r>
              <a:rPr sz="3200" spc="-5" dirty="0">
                <a:solidFill>
                  <a:srgbClr val="888888"/>
                </a:solidFill>
                <a:latin typeface="Franklin Gothic Book"/>
                <a:cs typeface="Franklin Gothic Book"/>
              </a:rPr>
              <a:t>Company</a:t>
            </a:r>
            <a:r>
              <a:rPr sz="3200" spc="-10" dirty="0">
                <a:solidFill>
                  <a:srgbClr val="888888"/>
                </a:solidFill>
                <a:latin typeface="Franklin Gothic Book"/>
                <a:cs typeface="Franklin Gothic Book"/>
              </a:rPr>
              <a:t> </a:t>
            </a:r>
            <a:r>
              <a:rPr sz="3200" spc="5" dirty="0">
                <a:solidFill>
                  <a:srgbClr val="888888"/>
                </a:solidFill>
                <a:latin typeface="Franklin Gothic Book"/>
                <a:cs typeface="Franklin Gothic Book"/>
              </a:rPr>
              <a:t>Structure</a:t>
            </a:r>
            <a:r>
              <a:rPr lang="en-US" sz="3200" spc="5" dirty="0">
                <a:solidFill>
                  <a:srgbClr val="888888"/>
                </a:solidFill>
                <a:latin typeface="Franklin Gothic Book"/>
                <a:cs typeface="Franklin Gothic Book"/>
              </a:rPr>
              <a:t> -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IN" sz="3200" spc="5" dirty="0">
                <a:solidFill>
                  <a:srgbClr val="888888"/>
                </a:solidFill>
                <a:latin typeface="Franklin Gothic Book"/>
                <a:cs typeface="Franklin Gothic Book"/>
              </a:rPr>
              <a:t>Bhoomi will be Limited liability private company.</a:t>
            </a:r>
            <a:endParaRPr sz="3200" dirty="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3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0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8947" y="228422"/>
            <a:ext cx="144145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FFFFFF"/>
                </a:solidFill>
                <a:latin typeface="Franklin Gothic Book"/>
                <a:cs typeface="Franklin Gothic Book"/>
              </a:rPr>
              <a:t>V</a:t>
            </a:r>
            <a:r>
              <a:rPr sz="4400" spc="15" dirty="0">
                <a:solidFill>
                  <a:srgbClr val="FFFFFF"/>
                </a:solidFill>
                <a:latin typeface="Franklin Gothic Book"/>
                <a:cs typeface="Franklin Gothic Book"/>
              </a:rPr>
              <a:t>i</a:t>
            </a:r>
            <a:r>
              <a:rPr sz="4400" dirty="0">
                <a:solidFill>
                  <a:srgbClr val="FFFFFF"/>
                </a:solidFill>
                <a:latin typeface="Franklin Gothic Book"/>
                <a:cs typeface="Franklin Gothic Book"/>
              </a:rPr>
              <a:t>s</a:t>
            </a:r>
            <a:r>
              <a:rPr sz="4400" spc="10" dirty="0">
                <a:solidFill>
                  <a:srgbClr val="FFFFFF"/>
                </a:solidFill>
                <a:latin typeface="Franklin Gothic Book"/>
                <a:cs typeface="Franklin Gothic Book"/>
              </a:rPr>
              <a:t>i</a:t>
            </a:r>
            <a:r>
              <a:rPr sz="4400" dirty="0">
                <a:solidFill>
                  <a:srgbClr val="FFFFFF"/>
                </a:solidFill>
                <a:latin typeface="Franklin Gothic Book"/>
                <a:cs typeface="Franklin Gothic Book"/>
              </a:rPr>
              <a:t>on</a:t>
            </a:r>
            <a:endParaRPr sz="4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46921" y="6501704"/>
            <a:ext cx="327660" cy="314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35"/>
              </a:lnSpc>
            </a:pPr>
            <a:r>
              <a:rPr sz="2000" spc="10" dirty="0">
                <a:solidFill>
                  <a:srgbClr val="9B9B9B"/>
                </a:solidFill>
                <a:latin typeface="Franklin Gothic Book"/>
                <a:cs typeface="Franklin Gothic Book"/>
              </a:rPr>
              <a:t>12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3463" y="1393697"/>
            <a:ext cx="7037070" cy="250132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spc="5" dirty="0">
                <a:solidFill>
                  <a:srgbClr val="888888"/>
                </a:solidFill>
                <a:latin typeface="Franklin Gothic Book"/>
                <a:cs typeface="Franklin Gothic Book"/>
              </a:rPr>
              <a:t>If </a:t>
            </a:r>
            <a:r>
              <a:rPr sz="3200" dirty="0">
                <a:solidFill>
                  <a:srgbClr val="888888"/>
                </a:solidFill>
                <a:latin typeface="Franklin Gothic Book"/>
                <a:cs typeface="Franklin Gothic Book"/>
              </a:rPr>
              <a:t>all </a:t>
            </a:r>
            <a:r>
              <a:rPr sz="3200" spc="5" dirty="0">
                <a:solidFill>
                  <a:srgbClr val="888888"/>
                </a:solidFill>
                <a:latin typeface="Franklin Gothic Book"/>
                <a:cs typeface="Franklin Gothic Book"/>
              </a:rPr>
              <a:t>goes </a:t>
            </a:r>
            <a:r>
              <a:rPr sz="3200" spc="-5" dirty="0">
                <a:solidFill>
                  <a:srgbClr val="888888"/>
                </a:solidFill>
                <a:latin typeface="Franklin Gothic Book"/>
                <a:cs typeface="Franklin Gothic Book"/>
              </a:rPr>
              <a:t>well, </a:t>
            </a:r>
            <a:r>
              <a:rPr sz="3200" dirty="0">
                <a:solidFill>
                  <a:srgbClr val="888888"/>
                </a:solidFill>
                <a:latin typeface="Franklin Gothic Book"/>
                <a:cs typeface="Franklin Gothic Book"/>
              </a:rPr>
              <a:t>what will </a:t>
            </a:r>
            <a:r>
              <a:rPr sz="3200" spc="-5" dirty="0">
                <a:solidFill>
                  <a:srgbClr val="888888"/>
                </a:solidFill>
                <a:latin typeface="Franklin Gothic Book"/>
                <a:cs typeface="Franklin Gothic Book"/>
              </a:rPr>
              <a:t>you </a:t>
            </a:r>
            <a:r>
              <a:rPr sz="3200" spc="-25" dirty="0">
                <a:solidFill>
                  <a:srgbClr val="888888"/>
                </a:solidFill>
                <a:latin typeface="Franklin Gothic Book"/>
                <a:cs typeface="Franklin Gothic Book"/>
              </a:rPr>
              <a:t>have </a:t>
            </a:r>
            <a:r>
              <a:rPr sz="3200" dirty="0">
                <a:solidFill>
                  <a:srgbClr val="888888"/>
                </a:solidFill>
                <a:latin typeface="Franklin Gothic Book"/>
                <a:cs typeface="Franklin Gothic Book"/>
              </a:rPr>
              <a:t>built in  </a:t>
            </a:r>
            <a:r>
              <a:rPr sz="3200" spc="-5" dirty="0">
                <a:solidFill>
                  <a:srgbClr val="888888"/>
                </a:solidFill>
                <a:latin typeface="Franklin Gothic Book"/>
                <a:cs typeface="Franklin Gothic Book"/>
              </a:rPr>
              <a:t>five</a:t>
            </a:r>
            <a:r>
              <a:rPr sz="3200" dirty="0">
                <a:solidFill>
                  <a:srgbClr val="888888"/>
                </a:solidFill>
                <a:latin typeface="Franklin Gothic Book"/>
                <a:cs typeface="Franklin Gothic Book"/>
              </a:rPr>
              <a:t> years?</a:t>
            </a:r>
            <a:endParaRPr lang="en-US" sz="3200" dirty="0">
              <a:solidFill>
                <a:srgbClr val="888888"/>
              </a:solidFill>
              <a:latin typeface="Franklin Gothic Book"/>
              <a:cs typeface="Franklin Gothic Book"/>
            </a:endParaRPr>
          </a:p>
          <a:p>
            <a:pPr marL="12700" marR="5080">
              <a:lnSpc>
                <a:spcPct val="100000"/>
              </a:lnSpc>
              <a:spcBef>
                <a:spcPts val="105"/>
              </a:spcBef>
            </a:pPr>
            <a:endParaRPr lang="en-IN" sz="3200" dirty="0">
              <a:solidFill>
                <a:srgbClr val="888888"/>
              </a:solidFill>
              <a:latin typeface="Franklin Gothic Book"/>
              <a:cs typeface="Franklin Gothic Book"/>
            </a:endParaRPr>
          </a:p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lang="en-IN" sz="3200" dirty="0">
                <a:solidFill>
                  <a:srgbClr val="888888"/>
                </a:solidFill>
                <a:latin typeface="Franklin Gothic Book"/>
                <a:cs typeface="Franklin Gothic Book"/>
              </a:rPr>
              <a:t>An environment where no one will have to touch their phones to operate it.</a:t>
            </a:r>
            <a:endParaRPr sz="3200" dirty="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10497" y="6514404"/>
            <a:ext cx="149860" cy="2889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35"/>
              </a:lnSpc>
            </a:pPr>
            <a:r>
              <a:rPr sz="2000" dirty="0">
                <a:solidFill>
                  <a:srgbClr val="9B9B9B"/>
                </a:solidFill>
                <a:latin typeface="Franklin Gothic Book"/>
                <a:cs typeface="Franklin Gothic Book"/>
              </a:rPr>
              <a:t>1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6094"/>
            <a:ext cx="9144000" cy="68519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33400" y="2786252"/>
            <a:ext cx="800100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n-US" sz="4000" spc="-25" dirty="0"/>
              <a:t>Bhoomi – Democratizing technology</a:t>
            </a:r>
            <a:endParaRPr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095"/>
            <a:ext cx="9144000" cy="11140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8947" y="228422"/>
            <a:ext cx="4886453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lvl="1">
              <a:spcBef>
                <a:spcPts val="105"/>
              </a:spcBef>
            </a:pPr>
            <a:r>
              <a:rPr lang="en-US" sz="440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Bhoomi’s</a:t>
            </a:r>
            <a:r>
              <a:rPr sz="4400" spc="-75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4400" dirty="0">
                <a:solidFill>
                  <a:srgbClr val="FFFFFF"/>
                </a:solidFill>
                <a:latin typeface="Franklin Gothic Book"/>
                <a:cs typeface="Franklin Gothic Book"/>
              </a:rPr>
              <a:t>Purpose</a:t>
            </a:r>
            <a:endParaRPr sz="4400" dirty="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335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607568" y="1609089"/>
            <a:ext cx="7044055" cy="149079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lang="en-US" sz="3200" spc="10" dirty="0">
                <a:solidFill>
                  <a:srgbClr val="888888"/>
                </a:solidFill>
                <a:latin typeface="Franklin Gothic Book"/>
                <a:cs typeface="Franklin Gothic Book"/>
              </a:rPr>
              <a:t>To democratize the use of existing technological solutions and create untapped value for its customers.</a:t>
            </a:r>
            <a:endParaRPr sz="3200" dirty="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947" y="228422"/>
            <a:ext cx="198501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P</a:t>
            </a:r>
            <a:r>
              <a:rPr spc="-70" dirty="0"/>
              <a:t>r</a:t>
            </a:r>
            <a:r>
              <a:rPr dirty="0"/>
              <a:t>o</a:t>
            </a:r>
            <a:r>
              <a:rPr spc="15" dirty="0"/>
              <a:t>b</a:t>
            </a:r>
            <a:r>
              <a:rPr dirty="0"/>
              <a:t>l</a:t>
            </a:r>
            <a:r>
              <a:rPr spc="5" dirty="0"/>
              <a:t>em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335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607568" y="1609089"/>
            <a:ext cx="8079232" cy="358367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lang="en-US" sz="3200" spc="5" dirty="0">
                <a:solidFill>
                  <a:srgbClr val="888888"/>
                </a:solidFill>
                <a:latin typeface="Franklin Gothic Book"/>
                <a:cs typeface="Franklin Gothic Book"/>
              </a:rPr>
              <a:t>Despite possessing a smartphone target customers are unable to realize its potential due to difficulty in use, language barriers and absence of reliable assistance.</a:t>
            </a:r>
            <a:endParaRPr sz="3200" dirty="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4000" dirty="0">
              <a:latin typeface="Times New Roman"/>
              <a:cs typeface="Times New Roman"/>
            </a:endParaRPr>
          </a:p>
          <a:p>
            <a:pPr marL="12700" marR="121920">
              <a:lnSpc>
                <a:spcPct val="100000"/>
              </a:lnSpc>
            </a:pPr>
            <a:r>
              <a:rPr lang="en-US" sz="3200" spc="5" dirty="0">
                <a:solidFill>
                  <a:srgbClr val="888888"/>
                </a:solidFill>
                <a:latin typeface="Franklin Gothic Book"/>
                <a:cs typeface="Franklin Gothic Book"/>
              </a:rPr>
              <a:t>As of now to address this issue customers rely on their friends and family for help.</a:t>
            </a:r>
            <a:endParaRPr sz="3200" dirty="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947" y="228422"/>
            <a:ext cx="196850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" dirty="0"/>
              <a:t>Solution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335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8244" y="1609089"/>
            <a:ext cx="8827512" cy="426732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3200" dirty="0">
                <a:solidFill>
                  <a:srgbClr val="888888"/>
                </a:solidFill>
                <a:latin typeface="Franklin Gothic Book"/>
                <a:cs typeface="Franklin Gothic Book"/>
              </a:rPr>
              <a:t>We provide a vernacular virtual assistant in smartphone devices that can operate full range of functionalities of the device at the verbal command of users.</a:t>
            </a:r>
            <a:endParaRPr sz="3200" dirty="0">
              <a:latin typeface="Franklin Gothic Book"/>
              <a:cs typeface="Franklin Gothic Book"/>
            </a:endParaRPr>
          </a:p>
          <a:p>
            <a:pPr marL="12700" marR="1045844">
              <a:lnSpc>
                <a:spcPts val="8450"/>
              </a:lnSpc>
              <a:spcBef>
                <a:spcPts val="1050"/>
              </a:spcBef>
            </a:pPr>
            <a:r>
              <a:rPr lang="en-US" sz="3200" spc="-5" dirty="0">
                <a:solidFill>
                  <a:srgbClr val="888888"/>
                </a:solidFill>
                <a:latin typeface="Franklin Gothic Book"/>
                <a:cs typeface="Franklin Gothic Book"/>
              </a:rPr>
              <a:t>The product sits in the smartphone devices</a:t>
            </a:r>
          </a:p>
          <a:p>
            <a:pPr marL="12700" marR="1045844">
              <a:lnSpc>
                <a:spcPts val="8450"/>
              </a:lnSpc>
              <a:spcBef>
                <a:spcPts val="1050"/>
              </a:spcBef>
            </a:pPr>
            <a:r>
              <a:rPr lang="en-US" sz="3200" spc="-10" dirty="0">
                <a:solidFill>
                  <a:srgbClr val="888888"/>
                </a:solidFill>
                <a:latin typeface="Franklin Gothic Book"/>
                <a:cs typeface="Franklin Gothic Book"/>
              </a:rPr>
              <a:t>Operating 3</a:t>
            </a:r>
            <a:r>
              <a:rPr lang="en-US" sz="3200" spc="-10" baseline="30000" dirty="0">
                <a:solidFill>
                  <a:srgbClr val="888888"/>
                </a:solidFill>
                <a:latin typeface="Franklin Gothic Book"/>
                <a:cs typeface="Franklin Gothic Book"/>
              </a:rPr>
              <a:t>rd</a:t>
            </a:r>
            <a:r>
              <a:rPr lang="en-US" sz="3200" spc="-10" dirty="0">
                <a:solidFill>
                  <a:srgbClr val="888888"/>
                </a:solidFill>
                <a:latin typeface="Franklin Gothic Book"/>
                <a:cs typeface="Franklin Gothic Book"/>
              </a:rPr>
              <a:t> party apps through speech.</a:t>
            </a:r>
            <a:endParaRPr sz="3200" dirty="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947" y="228422"/>
            <a:ext cx="217487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Why</a:t>
            </a:r>
            <a:r>
              <a:rPr spc="-90" dirty="0"/>
              <a:t> </a:t>
            </a:r>
            <a:r>
              <a:rPr spc="-10" dirty="0"/>
              <a:t>Now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335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18948" y="1609089"/>
            <a:ext cx="8766808" cy="407611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3200" spc="5" dirty="0">
                <a:solidFill>
                  <a:srgbClr val="888888"/>
                </a:solidFill>
                <a:latin typeface="Franklin Gothic Book"/>
                <a:cs typeface="Franklin Gothic Book"/>
              </a:rPr>
              <a:t>Starting in 1970, speech recognition technology was the stepping stone for automated virtual assistants. Today AI assistants are driving human-Machine interaction to next level.</a:t>
            </a:r>
            <a:endParaRPr sz="3200" dirty="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000" dirty="0">
              <a:latin typeface="Times New Roman"/>
              <a:cs typeface="Times New Roman"/>
            </a:endParaRPr>
          </a:p>
          <a:p>
            <a:pPr marL="12700" marR="776605">
              <a:lnSpc>
                <a:spcPct val="100000"/>
              </a:lnSpc>
            </a:pPr>
            <a:r>
              <a:rPr lang="en-US" sz="3200" spc="10" dirty="0">
                <a:solidFill>
                  <a:srgbClr val="888888"/>
                </a:solidFill>
                <a:latin typeface="Franklin Gothic Book"/>
                <a:cs typeface="Franklin Gothic Book"/>
              </a:rPr>
              <a:t>Advances in machine and deep learning technologies and a surge in the availability of data.</a:t>
            </a:r>
            <a:endParaRPr sz="3200" dirty="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947" y="228422"/>
            <a:ext cx="28079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Market</a:t>
            </a:r>
            <a:r>
              <a:rPr spc="-50" dirty="0"/>
              <a:t> </a:t>
            </a:r>
            <a:r>
              <a:rPr dirty="0"/>
              <a:t>Size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335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76200" y="1609089"/>
            <a:ext cx="9829800" cy="255595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5" dirty="0">
                <a:solidFill>
                  <a:srgbClr val="888888"/>
                </a:solidFill>
                <a:latin typeface="Franklin Gothic Book"/>
                <a:cs typeface="Franklin Gothic Book"/>
              </a:rPr>
              <a:t>Identify/profile the </a:t>
            </a:r>
            <a:r>
              <a:rPr sz="3200" dirty="0">
                <a:solidFill>
                  <a:srgbClr val="888888"/>
                </a:solidFill>
                <a:latin typeface="Franklin Gothic Book"/>
                <a:cs typeface="Franklin Gothic Book"/>
              </a:rPr>
              <a:t>customer </a:t>
            </a:r>
            <a:r>
              <a:rPr sz="3200" spc="-5" dirty="0">
                <a:solidFill>
                  <a:srgbClr val="888888"/>
                </a:solidFill>
                <a:latin typeface="Franklin Gothic Book"/>
                <a:cs typeface="Franklin Gothic Book"/>
              </a:rPr>
              <a:t>you </a:t>
            </a:r>
            <a:r>
              <a:rPr sz="3200" spc="-10" dirty="0">
                <a:solidFill>
                  <a:srgbClr val="888888"/>
                </a:solidFill>
                <a:latin typeface="Franklin Gothic Book"/>
                <a:cs typeface="Franklin Gothic Book"/>
              </a:rPr>
              <a:t>cater</a:t>
            </a:r>
            <a:r>
              <a:rPr sz="3200" spc="-80" dirty="0">
                <a:solidFill>
                  <a:srgbClr val="888888"/>
                </a:solidFill>
                <a:latin typeface="Franklin Gothic Book"/>
                <a:cs typeface="Franklin Gothic Book"/>
              </a:rPr>
              <a:t> </a:t>
            </a:r>
            <a:r>
              <a:rPr sz="3200" spc="-25" dirty="0">
                <a:solidFill>
                  <a:srgbClr val="888888"/>
                </a:solidFill>
                <a:latin typeface="Franklin Gothic Book"/>
                <a:cs typeface="Franklin Gothic Book"/>
              </a:rPr>
              <a:t>to</a:t>
            </a:r>
            <a:endParaRPr sz="3200" dirty="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4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3150" spc="-50" dirty="0">
                <a:solidFill>
                  <a:srgbClr val="888888"/>
                </a:solidFill>
                <a:latin typeface="Franklin Gothic Book"/>
                <a:cs typeface="Franklin Gothic Book"/>
              </a:rPr>
              <a:t>TAM </a:t>
            </a:r>
            <a:r>
              <a:rPr sz="3150" spc="-25" dirty="0">
                <a:solidFill>
                  <a:srgbClr val="888888"/>
                </a:solidFill>
                <a:latin typeface="Franklin Gothic Book"/>
                <a:cs typeface="Franklin Gothic Book"/>
              </a:rPr>
              <a:t>(Total </a:t>
            </a:r>
            <a:r>
              <a:rPr sz="3150" dirty="0">
                <a:solidFill>
                  <a:srgbClr val="888888"/>
                </a:solidFill>
                <a:latin typeface="Franklin Gothic Book"/>
                <a:cs typeface="Franklin Gothic Book"/>
              </a:rPr>
              <a:t>Available</a:t>
            </a:r>
            <a:r>
              <a:rPr sz="3150" spc="80" dirty="0">
                <a:solidFill>
                  <a:srgbClr val="888888"/>
                </a:solidFill>
                <a:latin typeface="Franklin Gothic Book"/>
                <a:cs typeface="Franklin Gothic Book"/>
              </a:rPr>
              <a:t> </a:t>
            </a:r>
            <a:r>
              <a:rPr sz="3150" dirty="0">
                <a:solidFill>
                  <a:srgbClr val="888888"/>
                </a:solidFill>
                <a:latin typeface="Franklin Gothic Book"/>
                <a:cs typeface="Franklin Gothic Book"/>
              </a:rPr>
              <a:t>Market)</a:t>
            </a:r>
            <a:r>
              <a:rPr lang="en-US" sz="3150" dirty="0">
                <a:solidFill>
                  <a:srgbClr val="888888"/>
                </a:solidFill>
                <a:latin typeface="Franklin Gothic Book"/>
                <a:cs typeface="Franklin Gothic Book"/>
              </a:rPr>
              <a:t> – 401.7 Million</a:t>
            </a:r>
            <a:endParaRPr sz="3150" dirty="0">
              <a:latin typeface="Franklin Gothic Book"/>
              <a:cs typeface="Franklin Gothic Book"/>
            </a:endParaRPr>
          </a:p>
          <a:p>
            <a:pPr marL="12700" marR="1118235">
              <a:lnSpc>
                <a:spcPct val="100600"/>
              </a:lnSpc>
              <a:spcBef>
                <a:spcPts val="5"/>
              </a:spcBef>
            </a:pPr>
            <a:r>
              <a:rPr sz="3150" spc="10" dirty="0">
                <a:solidFill>
                  <a:srgbClr val="888888"/>
                </a:solidFill>
                <a:latin typeface="Franklin Gothic Book"/>
                <a:cs typeface="Franklin Gothic Book"/>
              </a:rPr>
              <a:t>SAM </a:t>
            </a:r>
            <a:r>
              <a:rPr sz="3150" spc="20" dirty="0">
                <a:solidFill>
                  <a:srgbClr val="888888"/>
                </a:solidFill>
                <a:latin typeface="Franklin Gothic Book"/>
                <a:cs typeface="Franklin Gothic Book"/>
              </a:rPr>
              <a:t>(Serviceable </a:t>
            </a:r>
            <a:r>
              <a:rPr sz="3150" dirty="0">
                <a:solidFill>
                  <a:srgbClr val="888888"/>
                </a:solidFill>
                <a:latin typeface="Franklin Gothic Book"/>
                <a:cs typeface="Franklin Gothic Book"/>
              </a:rPr>
              <a:t>Available Market</a:t>
            </a:r>
            <a:r>
              <a:rPr lang="en-US" sz="3150" dirty="0">
                <a:solidFill>
                  <a:srgbClr val="888888"/>
                </a:solidFill>
                <a:latin typeface="Franklin Gothic Book"/>
                <a:cs typeface="Franklin Gothic Book"/>
              </a:rPr>
              <a:t>) – 200 Million</a:t>
            </a:r>
            <a:r>
              <a:rPr sz="3150" dirty="0">
                <a:solidFill>
                  <a:srgbClr val="888888"/>
                </a:solidFill>
                <a:latin typeface="Franklin Gothic Book"/>
                <a:cs typeface="Franklin Gothic Book"/>
              </a:rPr>
              <a:t>  </a:t>
            </a:r>
            <a:endParaRPr lang="en-US" sz="3150" dirty="0">
              <a:solidFill>
                <a:srgbClr val="888888"/>
              </a:solidFill>
              <a:latin typeface="Franklin Gothic Book"/>
              <a:cs typeface="Franklin Gothic Book"/>
            </a:endParaRPr>
          </a:p>
          <a:p>
            <a:pPr marL="12700" marR="1118235">
              <a:lnSpc>
                <a:spcPct val="100600"/>
              </a:lnSpc>
              <a:spcBef>
                <a:spcPts val="5"/>
              </a:spcBef>
            </a:pPr>
            <a:r>
              <a:rPr sz="3150" spc="10" dirty="0">
                <a:solidFill>
                  <a:srgbClr val="888888"/>
                </a:solidFill>
                <a:latin typeface="Franklin Gothic Book"/>
                <a:cs typeface="Franklin Gothic Book"/>
              </a:rPr>
              <a:t>ITM </a:t>
            </a:r>
            <a:r>
              <a:rPr sz="3150" spc="5" dirty="0">
                <a:solidFill>
                  <a:srgbClr val="888888"/>
                </a:solidFill>
                <a:latin typeface="Franklin Gothic Book"/>
                <a:cs typeface="Franklin Gothic Book"/>
              </a:rPr>
              <a:t>( </a:t>
            </a:r>
            <a:r>
              <a:rPr sz="3150" spc="10" dirty="0">
                <a:solidFill>
                  <a:srgbClr val="888888"/>
                </a:solidFill>
                <a:latin typeface="Franklin Gothic Book"/>
                <a:cs typeface="Franklin Gothic Book"/>
              </a:rPr>
              <a:t>Initial </a:t>
            </a:r>
            <a:r>
              <a:rPr sz="3150" spc="-25" dirty="0">
                <a:solidFill>
                  <a:srgbClr val="888888"/>
                </a:solidFill>
                <a:latin typeface="Franklin Gothic Book"/>
                <a:cs typeface="Franklin Gothic Book"/>
              </a:rPr>
              <a:t>Target</a:t>
            </a:r>
            <a:r>
              <a:rPr sz="3150" spc="-40" dirty="0">
                <a:solidFill>
                  <a:srgbClr val="888888"/>
                </a:solidFill>
                <a:latin typeface="Franklin Gothic Book"/>
                <a:cs typeface="Franklin Gothic Book"/>
              </a:rPr>
              <a:t> </a:t>
            </a:r>
            <a:r>
              <a:rPr sz="3150" dirty="0">
                <a:solidFill>
                  <a:srgbClr val="888888"/>
                </a:solidFill>
                <a:latin typeface="Franklin Gothic Book"/>
                <a:cs typeface="Franklin Gothic Book"/>
              </a:rPr>
              <a:t>Market)</a:t>
            </a:r>
            <a:r>
              <a:rPr lang="en-US" sz="3150" dirty="0">
                <a:solidFill>
                  <a:srgbClr val="888888"/>
                </a:solidFill>
                <a:latin typeface="Franklin Gothic Book"/>
                <a:cs typeface="Franklin Gothic Book"/>
              </a:rPr>
              <a:t> – 20 Million</a:t>
            </a:r>
            <a:endParaRPr sz="3150" dirty="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947" y="228422"/>
            <a:ext cx="288798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10" dirty="0"/>
              <a:t>C</a:t>
            </a:r>
            <a:r>
              <a:rPr dirty="0"/>
              <a:t>omp</a:t>
            </a:r>
            <a:r>
              <a:rPr spc="-15" dirty="0"/>
              <a:t>e</a:t>
            </a:r>
            <a:r>
              <a:rPr dirty="0"/>
              <a:t>t</a:t>
            </a:r>
            <a:r>
              <a:rPr spc="15" dirty="0"/>
              <a:t>i</a:t>
            </a:r>
            <a:r>
              <a:rPr dirty="0"/>
              <a:t>t</a:t>
            </a:r>
            <a:r>
              <a:rPr spc="15" dirty="0"/>
              <a:t>i</a:t>
            </a:r>
            <a:r>
              <a:rPr dirty="0"/>
              <a:t>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335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607568" y="1609089"/>
            <a:ext cx="8079232" cy="46198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3200" dirty="0">
                <a:solidFill>
                  <a:srgbClr val="888888"/>
                </a:solidFill>
                <a:latin typeface="Franklin Gothic Book"/>
                <a:cs typeface="Franklin Gothic Book"/>
              </a:rPr>
              <a:t>C</a:t>
            </a:r>
            <a:r>
              <a:rPr sz="3200" dirty="0">
                <a:solidFill>
                  <a:srgbClr val="888888"/>
                </a:solidFill>
                <a:latin typeface="Franklin Gothic Book"/>
                <a:cs typeface="Franklin Gothic Book"/>
              </a:rPr>
              <a:t>ompetitors</a:t>
            </a:r>
            <a:r>
              <a:rPr lang="en-US" sz="3200" dirty="0">
                <a:solidFill>
                  <a:srgbClr val="888888"/>
                </a:solidFill>
                <a:latin typeface="Franklin Gothic Book"/>
                <a:cs typeface="Franklin Gothic Book"/>
              </a:rPr>
              <a:t>-</a:t>
            </a:r>
          </a:p>
          <a:p>
            <a:pPr marL="469900" indent="-457200">
              <a:lnSpc>
                <a:spcPct val="100000"/>
              </a:lnSpc>
              <a:spcBef>
                <a:spcPts val="105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888888"/>
                </a:solidFill>
                <a:latin typeface="Franklin Gothic Book"/>
                <a:cs typeface="Franklin Gothic Book"/>
              </a:rPr>
              <a:t>Google</a:t>
            </a:r>
          </a:p>
          <a:p>
            <a:pPr marL="469900" indent="-457200">
              <a:lnSpc>
                <a:spcPct val="100000"/>
              </a:lnSpc>
              <a:spcBef>
                <a:spcPts val="105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888888"/>
                </a:solidFill>
                <a:latin typeface="Franklin Gothic Book"/>
                <a:cs typeface="Franklin Gothic Book"/>
              </a:rPr>
              <a:t>Apple</a:t>
            </a:r>
          </a:p>
          <a:p>
            <a:pPr marL="469900" indent="-457200">
              <a:lnSpc>
                <a:spcPct val="100000"/>
              </a:lnSpc>
              <a:spcBef>
                <a:spcPts val="105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888888"/>
                </a:solidFill>
                <a:latin typeface="Franklin Gothic Book"/>
                <a:cs typeface="Franklin Gothic Book"/>
              </a:rPr>
              <a:t>Samsung</a:t>
            </a:r>
          </a:p>
          <a:p>
            <a:pPr marL="469900" indent="-457200">
              <a:lnSpc>
                <a:spcPct val="100000"/>
              </a:lnSpc>
              <a:spcBef>
                <a:spcPts val="105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888888"/>
                </a:solidFill>
                <a:latin typeface="Franklin Gothic Book"/>
                <a:cs typeface="Franklin Gothic Book"/>
              </a:rPr>
              <a:t>Microsoft</a:t>
            </a:r>
            <a:endParaRPr sz="3200" dirty="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spc="5" dirty="0">
                <a:solidFill>
                  <a:srgbClr val="888888"/>
                </a:solidFill>
                <a:latin typeface="Franklin Gothic Book"/>
                <a:cs typeface="Franklin Gothic Book"/>
              </a:rPr>
              <a:t>List </a:t>
            </a:r>
            <a:r>
              <a:rPr sz="3200" dirty="0">
                <a:solidFill>
                  <a:srgbClr val="888888"/>
                </a:solidFill>
                <a:latin typeface="Franklin Gothic Book"/>
                <a:cs typeface="Franklin Gothic Book"/>
              </a:rPr>
              <a:t>competitive</a:t>
            </a:r>
            <a:r>
              <a:rPr sz="3200" spc="-90" dirty="0">
                <a:solidFill>
                  <a:srgbClr val="888888"/>
                </a:solidFill>
                <a:latin typeface="Franklin Gothic Book"/>
                <a:cs typeface="Franklin Gothic Book"/>
              </a:rPr>
              <a:t> </a:t>
            </a:r>
            <a:r>
              <a:rPr sz="3200" spc="5" dirty="0">
                <a:solidFill>
                  <a:srgbClr val="888888"/>
                </a:solidFill>
                <a:latin typeface="Franklin Gothic Book"/>
                <a:cs typeface="Franklin Gothic Book"/>
              </a:rPr>
              <a:t>advantages</a:t>
            </a:r>
            <a:endParaRPr lang="en-US" sz="3200" spc="5" dirty="0">
              <a:solidFill>
                <a:srgbClr val="888888"/>
              </a:solidFill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lang="en-IN" sz="3200" spc="5" dirty="0">
                <a:solidFill>
                  <a:srgbClr val="888888"/>
                </a:solidFill>
                <a:latin typeface="Franklin Gothic Book"/>
                <a:cs typeface="Franklin Gothic Book"/>
              </a:rPr>
              <a:t>Vernacular Language enabled.</a:t>
            </a:r>
          </a:p>
          <a:p>
            <a:pPr marL="12700">
              <a:lnSpc>
                <a:spcPct val="100000"/>
              </a:lnSpc>
            </a:pPr>
            <a:r>
              <a:rPr lang="en-IN" sz="3200" spc="5" dirty="0">
                <a:solidFill>
                  <a:srgbClr val="888888"/>
                </a:solidFill>
                <a:latin typeface="Franklin Gothic Book"/>
                <a:cs typeface="Franklin Gothic Book"/>
              </a:rPr>
              <a:t>Permissions to 3</a:t>
            </a:r>
            <a:r>
              <a:rPr lang="en-IN" sz="3200" spc="5" baseline="30000" dirty="0">
                <a:solidFill>
                  <a:srgbClr val="888888"/>
                </a:solidFill>
                <a:latin typeface="Franklin Gothic Book"/>
                <a:cs typeface="Franklin Gothic Book"/>
              </a:rPr>
              <a:t>rd</a:t>
            </a:r>
            <a:r>
              <a:rPr lang="en-IN" sz="3200" spc="5" dirty="0">
                <a:solidFill>
                  <a:srgbClr val="888888"/>
                </a:solidFill>
                <a:latin typeface="Franklin Gothic Book"/>
                <a:cs typeface="Franklin Gothic Book"/>
              </a:rPr>
              <a:t> party applications.</a:t>
            </a:r>
            <a:endParaRPr sz="3200" dirty="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947" y="228422"/>
            <a:ext cx="5267453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P</a:t>
            </a:r>
            <a:r>
              <a:rPr spc="-70" dirty="0"/>
              <a:t>r</a:t>
            </a:r>
            <a:r>
              <a:rPr dirty="0"/>
              <a:t>o</a:t>
            </a:r>
            <a:r>
              <a:rPr spc="20" dirty="0"/>
              <a:t>d</a:t>
            </a:r>
            <a:r>
              <a:rPr dirty="0"/>
              <a:t>u</a:t>
            </a:r>
            <a:r>
              <a:rPr spc="15" dirty="0"/>
              <a:t>c</a:t>
            </a:r>
            <a:r>
              <a:rPr dirty="0"/>
              <a:t>t</a:t>
            </a:r>
            <a:r>
              <a:rPr lang="en-US" dirty="0"/>
              <a:t> - BHOOMI</a:t>
            </a:r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335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607568" y="1609090"/>
            <a:ext cx="8378188" cy="3107901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150" spc="5" dirty="0">
                <a:solidFill>
                  <a:srgbClr val="888888"/>
                </a:solidFill>
                <a:latin typeface="Franklin Gothic Book"/>
                <a:cs typeface="Franklin Gothic Book"/>
              </a:rPr>
              <a:t>Product </a:t>
            </a:r>
            <a:r>
              <a:rPr lang="en-IN" sz="3150" spc="15" dirty="0">
                <a:solidFill>
                  <a:srgbClr val="888888"/>
                </a:solidFill>
                <a:latin typeface="Franklin Gothic Book"/>
                <a:cs typeface="Franklin Gothic Book"/>
              </a:rPr>
              <a:t>line-up</a:t>
            </a:r>
            <a:endParaRPr lang="en-IN" sz="3150" spc="-5" dirty="0">
              <a:solidFill>
                <a:srgbClr val="888888"/>
              </a:solidFill>
              <a:latin typeface="Franklin Gothic Book"/>
              <a:cs typeface="Franklin Gothic Book"/>
            </a:endParaRPr>
          </a:p>
          <a:p>
            <a:pPr marL="469900" indent="-457200">
              <a:lnSpc>
                <a:spcPct val="100000"/>
              </a:lnSpc>
              <a:spcBef>
                <a:spcPts val="114"/>
              </a:spcBef>
              <a:buFont typeface="Arial" panose="020B0604020202020204" pitchFamily="34" charset="0"/>
              <a:buChar char="•"/>
            </a:pPr>
            <a:r>
              <a:rPr lang="en-IN" sz="3150" spc="-5" dirty="0">
                <a:solidFill>
                  <a:srgbClr val="888888"/>
                </a:solidFill>
                <a:latin typeface="Franklin Gothic Book"/>
                <a:cs typeface="Franklin Gothic Book"/>
              </a:rPr>
              <a:t>Software</a:t>
            </a:r>
            <a:r>
              <a:rPr lang="en-IN" sz="3150" spc="30" dirty="0">
                <a:solidFill>
                  <a:srgbClr val="888888"/>
                </a:solidFill>
                <a:latin typeface="Franklin Gothic Book"/>
                <a:cs typeface="Franklin Gothic Book"/>
              </a:rPr>
              <a:t> </a:t>
            </a:r>
          </a:p>
          <a:p>
            <a:pPr marL="469900" indent="-457200">
              <a:lnSpc>
                <a:spcPct val="100000"/>
              </a:lnSpc>
              <a:spcBef>
                <a:spcPts val="114"/>
              </a:spcBef>
              <a:buFont typeface="Arial" panose="020B0604020202020204" pitchFamily="34" charset="0"/>
              <a:buChar char="•"/>
            </a:pPr>
            <a:r>
              <a:rPr lang="en-US" sz="3150" spc="30" dirty="0">
                <a:solidFill>
                  <a:srgbClr val="888888"/>
                </a:solidFill>
                <a:latin typeface="Franklin Gothic Book"/>
                <a:cs typeface="Franklin Gothic Book"/>
              </a:rPr>
              <a:t>Operate entire smartphone functionalities</a:t>
            </a:r>
            <a:endParaRPr sz="3150" dirty="0">
              <a:latin typeface="Franklin Gothic Book"/>
              <a:cs typeface="Franklin Gothic Book"/>
            </a:endParaRPr>
          </a:p>
          <a:p>
            <a:pPr marL="469900" indent="-457200">
              <a:lnSpc>
                <a:spcPct val="100000"/>
              </a:lnSpc>
              <a:spcBef>
                <a:spcPts val="50"/>
              </a:spcBef>
              <a:buFont typeface="Arial" panose="020B0604020202020204" pitchFamily="34" charset="0"/>
              <a:buChar char="•"/>
            </a:pPr>
            <a:r>
              <a:rPr lang="en-US" sz="3200" spc="-5" dirty="0">
                <a:solidFill>
                  <a:srgbClr val="888888"/>
                </a:solidFill>
                <a:latin typeface="Franklin Gothic Book"/>
                <a:cs typeface="Franklin Gothic Book"/>
              </a:rPr>
              <a:t>Vernacular enabled</a:t>
            </a:r>
            <a:endParaRPr sz="3200" dirty="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4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spc="-5" dirty="0">
                <a:solidFill>
                  <a:srgbClr val="888888"/>
                </a:solidFill>
                <a:latin typeface="Franklin Gothic Book"/>
                <a:cs typeface="Franklin Gothic Book"/>
              </a:rPr>
              <a:t>Development</a:t>
            </a:r>
            <a:r>
              <a:rPr sz="3200" spc="-15" dirty="0">
                <a:solidFill>
                  <a:srgbClr val="888888"/>
                </a:solidFill>
                <a:latin typeface="Franklin Gothic Book"/>
                <a:cs typeface="Franklin Gothic Book"/>
              </a:rPr>
              <a:t> </a:t>
            </a:r>
            <a:r>
              <a:rPr sz="3200" spc="-5" dirty="0">
                <a:solidFill>
                  <a:srgbClr val="888888"/>
                </a:solidFill>
                <a:latin typeface="Franklin Gothic Book"/>
                <a:cs typeface="Franklin Gothic Book"/>
              </a:rPr>
              <a:t>roadmap</a:t>
            </a:r>
            <a:endParaRPr sz="3200" dirty="0">
              <a:latin typeface="Franklin Gothic Book"/>
              <a:cs typeface="Franklin Gothic Book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EB5E2D9-5E0F-4505-A276-2FD5E08350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1015" y="3982342"/>
            <a:ext cx="4542985" cy="283368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4978</TotalTime>
  <Words>373</Words>
  <Application>Microsoft Office PowerPoint</Application>
  <PresentationFormat>On-screen Show (4:3)</PresentationFormat>
  <Paragraphs>87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Franklin Gothic Book</vt:lpstr>
      <vt:lpstr>Times New Roman</vt:lpstr>
      <vt:lpstr>Office Theme</vt:lpstr>
      <vt:lpstr>Business Plan Template</vt:lpstr>
      <vt:lpstr>Bhoomi – Democratizing technology</vt:lpstr>
      <vt:lpstr>PowerPoint Presentation</vt:lpstr>
      <vt:lpstr>Problem</vt:lpstr>
      <vt:lpstr>Solution</vt:lpstr>
      <vt:lpstr>Why Now</vt:lpstr>
      <vt:lpstr>Market Size</vt:lpstr>
      <vt:lpstr>Competition</vt:lpstr>
      <vt:lpstr>Product - BHOOMI</vt:lpstr>
      <vt:lpstr>Business Model</vt:lpstr>
      <vt:lpstr>Team</vt:lpstr>
      <vt:lpstr>Financials</vt:lpstr>
      <vt:lpstr>Risk Evaluation and Coping Strategies</vt:lpstr>
      <vt:lpstr>Legal Environment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SHALINI</dc:creator>
  <cp:lastModifiedBy>the director icardogr</cp:lastModifiedBy>
  <cp:revision>15</cp:revision>
  <dcterms:created xsi:type="dcterms:W3CDTF">2020-02-14T06:54:04Z</dcterms:created>
  <dcterms:modified xsi:type="dcterms:W3CDTF">2020-02-25T16:00:42Z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2020-01-31T00:00:00Z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2020-02-14T00:00:00Z</vt:filetime>
  </property>
</Properties>
</file>