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7" r:id="rId1"/>
  </p:sldMasterIdLst>
  <p:sldIdLst>
    <p:sldId id="272" r:id="rId2"/>
    <p:sldId id="274" r:id="rId3"/>
    <p:sldId id="259" r:id="rId4"/>
    <p:sldId id="260" r:id="rId5"/>
    <p:sldId id="261" r:id="rId6"/>
    <p:sldId id="262" r:id="rId7"/>
    <p:sldId id="282" r:id="rId8"/>
    <p:sldId id="263" r:id="rId9"/>
    <p:sldId id="264" r:id="rId10"/>
    <p:sldId id="265" r:id="rId11"/>
    <p:sldId id="266" r:id="rId12"/>
    <p:sldId id="267" r:id="rId13"/>
    <p:sldId id="279" r:id="rId14"/>
    <p:sldId id="275" r:id="rId15"/>
    <p:sldId id="277" r:id="rId16"/>
    <p:sldId id="276" r:id="rId17"/>
    <p:sldId id="278" r:id="rId18"/>
    <p:sldId id="271" r:id="rId19"/>
    <p:sldId id="281" r:id="rId20"/>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552" y="54"/>
      </p:cViewPr>
      <p:guideLst>
        <p:guide orient="horz" pos="288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1D8BD707-D9CF-40AE-B4C6-C98DA3205C09}" type="datetimeFigureOut">
              <a:rPr lang="en-US" smtClean="0"/>
              <a:t>2/25/2020</a:t>
            </a:fld>
            <a:endParaRPr lang="en-US"/>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pPr marL="25400">
              <a:lnSpc>
                <a:spcPts val="2335"/>
              </a:lnSpc>
            </a:pPr>
            <a:fld id="{81D60167-4931-47E6-BA6A-407CBD079E47}" type="slidenum">
              <a:rPr lang="en-US" smtClean="0"/>
              <a:pPr marL="25400">
                <a:lnSpc>
                  <a:spcPts val="2335"/>
                </a:lnSpc>
              </a:pPr>
              <a:t>‹#›</a:t>
            </a:fld>
            <a:endParaRPr lang="en-US" dirty="0"/>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383744867"/>
      </p:ext>
    </p:extLst>
  </p:cSld>
  <p:clrMapOvr>
    <a:masterClrMapping/>
  </p:clrMapOvr>
  <p:extLst>
    <p:ext uri="{DCECCB84-F9BA-43D5-87BE-67443E8EF086}">
      <p15:sldGuideLst xmlns:p15="http://schemas.microsoft.com/office/powerpoint/2012/main">
        <p15:guide id="1" orient="horz" pos="405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25400">
              <a:lnSpc>
                <a:spcPts val="2335"/>
              </a:lnSpc>
            </a:pPr>
            <a:fld id="{81D60167-4931-47E6-BA6A-407CBD079E47}" type="slidenum">
              <a:rPr lang="en-US" smtClean="0"/>
              <a:pPr marL="25400">
                <a:lnSpc>
                  <a:spcPts val="2335"/>
                </a:lnSpc>
              </a:pPr>
              <a:t>‹#›</a:t>
            </a:fld>
            <a:endParaRPr lang="en-US" dirty="0"/>
          </a:p>
        </p:txBody>
      </p:sp>
    </p:spTree>
    <p:extLst>
      <p:ext uri="{BB962C8B-B14F-4D97-AF65-F5344CB8AC3E}">
        <p14:creationId xmlns:p14="http://schemas.microsoft.com/office/powerpoint/2010/main" val="4015489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1D8BD707-D9CF-40AE-B4C6-C98DA3205C09}" type="datetimeFigureOut">
              <a:rPr lang="en-US" smtClean="0"/>
              <a:t>2/25/2020</a:t>
            </a:fld>
            <a:endParaRPr lang="en-US"/>
          </a:p>
        </p:txBody>
      </p:sp>
      <p:sp>
        <p:nvSpPr>
          <p:cNvPr id="5" name="Footer Placeholder 4"/>
          <p:cNvSpPr>
            <a:spLocks noGrp="1"/>
          </p:cNvSpPr>
          <p:nvPr>
            <p:ph type="ftr" sz="quarter" idx="11"/>
          </p:nvPr>
        </p:nvSpPr>
        <p:spPr>
          <a:xfrm>
            <a:off x="2933699" y="6296615"/>
            <a:ext cx="5959577" cy="365125"/>
          </a:xfrm>
        </p:spPr>
        <p:txBody>
          <a:bodyPr/>
          <a:lstStyle/>
          <a:p>
            <a:endParaRPr lang="en-US"/>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pPr marL="25400">
              <a:lnSpc>
                <a:spcPts val="2335"/>
              </a:lnSpc>
            </a:pPr>
            <a:fld id="{81D60167-4931-47E6-BA6A-407CBD079E47}" type="slidenum">
              <a:rPr lang="en-US" smtClean="0"/>
              <a:pPr marL="25400">
                <a:lnSpc>
                  <a:spcPts val="2335"/>
                </a:lnSpc>
              </a:pPr>
              <a:t>‹#›</a:t>
            </a:fld>
            <a:endParaRPr lang="en-US" dirty="0"/>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1456484"/>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25400">
              <a:lnSpc>
                <a:spcPts val="2335"/>
              </a:lnSpc>
            </a:pPr>
            <a:fld id="{81D60167-4931-47E6-BA6A-407CBD079E47}" type="slidenum">
              <a:rPr lang="en-US" smtClean="0"/>
              <a:pPr marL="25400">
                <a:lnSpc>
                  <a:spcPts val="2335"/>
                </a:lnSpc>
              </a:pPr>
              <a:t>‹#›</a:t>
            </a:fld>
            <a:endParaRPr lang="en-US" dirty="0"/>
          </a:p>
        </p:txBody>
      </p:sp>
    </p:spTree>
    <p:extLst>
      <p:ext uri="{BB962C8B-B14F-4D97-AF65-F5344CB8AC3E}">
        <p14:creationId xmlns:p14="http://schemas.microsoft.com/office/powerpoint/2010/main" val="291919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1D8BD707-D9CF-40AE-B4C6-C98DA3205C09}" type="datetimeFigureOut">
              <a:rPr lang="en-US" smtClean="0"/>
              <a:t>2/25/2020</a:t>
            </a:fld>
            <a:endParaRPr lang="en-US"/>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pPr marL="25400">
              <a:lnSpc>
                <a:spcPts val="2335"/>
              </a:lnSpc>
            </a:pPr>
            <a:fld id="{81D60167-4931-47E6-BA6A-407CBD079E47}" type="slidenum">
              <a:rPr lang="en-US" smtClean="0"/>
              <a:pPr marL="25400">
                <a:lnSpc>
                  <a:spcPts val="2335"/>
                </a:lnSpc>
              </a:pPr>
              <a:t>‹#›</a:t>
            </a:fld>
            <a:endParaRPr lang="en-US" dirty="0"/>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27675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2/25/2020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25400">
              <a:lnSpc>
                <a:spcPts val="2335"/>
              </a:lnSpc>
            </a:pPr>
            <a:fld id="{81D60167-4931-47E6-BA6A-407CBD079E47}" type="slidenum">
              <a:rPr lang="en-US" smtClean="0"/>
              <a:pPr marL="25400">
                <a:lnSpc>
                  <a:spcPts val="2335"/>
                </a:lnSpc>
              </a:pPr>
              <a:t>‹#›</a:t>
            </a:fld>
            <a:endParaRPr lang="en-US" dirty="0"/>
          </a:p>
        </p:txBody>
      </p:sp>
    </p:spTree>
    <p:extLst>
      <p:ext uri="{BB962C8B-B14F-4D97-AF65-F5344CB8AC3E}">
        <p14:creationId xmlns:p14="http://schemas.microsoft.com/office/powerpoint/2010/main" val="2669800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2/25/2020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25400">
              <a:lnSpc>
                <a:spcPts val="2335"/>
              </a:lnSpc>
            </a:pPr>
            <a:fld id="{81D60167-4931-47E6-BA6A-407CBD079E47}" type="slidenum">
              <a:rPr lang="en-US" smtClean="0"/>
              <a:pPr marL="25400">
                <a:lnSpc>
                  <a:spcPts val="2335"/>
                </a:lnSpc>
              </a:pPr>
              <a:t>‹#›</a:t>
            </a:fld>
            <a:endParaRPr lang="en-US" dirty="0"/>
          </a:p>
        </p:txBody>
      </p:sp>
    </p:spTree>
    <p:extLst>
      <p:ext uri="{BB962C8B-B14F-4D97-AF65-F5344CB8AC3E}">
        <p14:creationId xmlns:p14="http://schemas.microsoft.com/office/powerpoint/2010/main" val="3464866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2/25/2020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25400">
              <a:lnSpc>
                <a:spcPts val="2335"/>
              </a:lnSpc>
            </a:pPr>
            <a:fld id="{81D60167-4931-47E6-BA6A-407CBD079E47}" type="slidenum">
              <a:rPr lang="en-US" smtClean="0"/>
              <a:pPr marL="25400">
                <a:lnSpc>
                  <a:spcPts val="2335"/>
                </a:lnSpc>
              </a:pPr>
              <a:t>‹#›</a:t>
            </a:fld>
            <a:endParaRPr lang="en-US" dirty="0"/>
          </a:p>
        </p:txBody>
      </p:sp>
    </p:spTree>
    <p:extLst>
      <p:ext uri="{BB962C8B-B14F-4D97-AF65-F5344CB8AC3E}">
        <p14:creationId xmlns:p14="http://schemas.microsoft.com/office/powerpoint/2010/main" val="3875160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1D8BD707-D9CF-40AE-B4C6-C98DA3205C09}" type="datetimeFigureOut">
              <a:rPr lang="en-US" smtClean="0"/>
              <a:t>2/25/2020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25400">
              <a:lnSpc>
                <a:spcPts val="2335"/>
              </a:lnSpc>
            </a:pPr>
            <a:fld id="{81D60167-4931-47E6-BA6A-407CBD079E47}" type="slidenum">
              <a:rPr lang="en-US" smtClean="0"/>
              <a:pPr marL="25400">
                <a:lnSpc>
                  <a:spcPts val="2335"/>
                </a:lnSpc>
              </a:pPr>
              <a:t>‹#›</a:t>
            </a:fld>
            <a:endParaRPr lang="en-US" dirty="0"/>
          </a:p>
        </p:txBody>
      </p:sp>
    </p:spTree>
    <p:extLst>
      <p:ext uri="{BB962C8B-B14F-4D97-AF65-F5344CB8AC3E}">
        <p14:creationId xmlns:p14="http://schemas.microsoft.com/office/powerpoint/2010/main" val="114162555"/>
      </p:ext>
    </p:extLst>
  </p:cSld>
  <p:clrMapOvr>
    <a:masterClrMapping/>
  </p:clrMapOvr>
  <p:extLst>
    <p:ext uri="{DCECCB84-F9BA-43D5-87BE-67443E8EF086}">
      <p15:sldGuideLst xmlns:p15="http://schemas.microsoft.com/office/powerpoint/2012/main">
        <p15:guide id="2" pos="7200" userDrawn="1">
          <p15:clr>
            <a:srgbClr val="FBAE40"/>
          </p15:clr>
        </p15:guide>
        <p15:guide id="3" pos="540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1D8BD707-D9CF-40AE-B4C6-C98DA3205C09}" type="datetimeFigureOut">
              <a:rPr lang="en-US" smtClean="0"/>
              <a:t>2/25/2020</a:t>
            </a:fld>
            <a:endParaRPr lang="en-US"/>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pPr marL="25400">
              <a:lnSpc>
                <a:spcPts val="2335"/>
              </a:lnSpc>
            </a:pPr>
            <a:fld id="{81D60167-4931-47E6-BA6A-407CBD079E47}" type="slidenum">
              <a:rPr lang="en-US" smtClean="0"/>
              <a:pPr marL="25400">
                <a:lnSpc>
                  <a:spcPts val="2335"/>
                </a:lnSpc>
              </a:pPr>
              <a:t>‹#›</a:t>
            </a:fld>
            <a:endParaRPr lang="en-US" dirty="0"/>
          </a:p>
        </p:txBody>
      </p:sp>
    </p:spTree>
    <p:extLst>
      <p:ext uri="{BB962C8B-B14F-4D97-AF65-F5344CB8AC3E}">
        <p14:creationId xmlns:p14="http://schemas.microsoft.com/office/powerpoint/2010/main" val="4230529625"/>
      </p:ext>
    </p:extLst>
  </p:cSld>
  <p:clrMapOvr>
    <a:masterClrMapping/>
  </p:clrMapOvr>
  <p:extLst>
    <p:ext uri="{DCECCB84-F9BA-43D5-87BE-67443E8EF086}">
      <p15:sldGuideLst xmlns:p15="http://schemas.microsoft.com/office/powerpoint/2012/main">
        <p15:guide id="2" pos="7200" userDrawn="1">
          <p15:clr>
            <a:srgbClr val="FBAE40"/>
          </p15:clr>
        </p15:guide>
        <p15:guide id="3" pos="540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1D8BD707-D9CF-40AE-B4C6-C98DA3205C09}" type="datetimeFigureOut">
              <a:rPr lang="en-US" smtClean="0"/>
              <a:t>2/25/2020</a:t>
            </a:fld>
            <a:endParaRPr lang="en-US"/>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pPr marL="25400">
              <a:lnSpc>
                <a:spcPts val="2335"/>
              </a:lnSpc>
            </a:pPr>
            <a:fld id="{81D60167-4931-47E6-BA6A-407CBD079E47}" type="slidenum">
              <a:rPr lang="en-US" smtClean="0"/>
              <a:pPr marL="25400">
                <a:lnSpc>
                  <a:spcPts val="2335"/>
                </a:lnSpc>
              </a:pPr>
              <a:t>‹#›</a:t>
            </a:fld>
            <a:endParaRPr lang="en-US" dirty="0"/>
          </a:p>
        </p:txBody>
      </p:sp>
    </p:spTree>
    <p:extLst>
      <p:ext uri="{BB962C8B-B14F-4D97-AF65-F5344CB8AC3E}">
        <p14:creationId xmlns:p14="http://schemas.microsoft.com/office/powerpoint/2010/main" val="613298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1D8BD707-D9CF-40AE-B4C6-C98DA3205C09}" type="datetimeFigureOut">
              <a:rPr lang="en-US" smtClean="0"/>
              <a:t>2/25/2020</a:t>
            </a:fld>
            <a:endParaRPr lang="en-US"/>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pPr marL="25400">
              <a:lnSpc>
                <a:spcPts val="2335"/>
              </a:lnSpc>
            </a:pPr>
            <a:fld id="{81D60167-4931-47E6-BA6A-407CBD079E47}" type="slidenum">
              <a:rPr lang="en-US" smtClean="0"/>
              <a:pPr marL="25400">
                <a:lnSpc>
                  <a:spcPts val="2335"/>
                </a:lnSpc>
              </a:pPr>
              <a:t>‹#›</a:t>
            </a:fld>
            <a:endParaRPr lang="en-US" dirty="0"/>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5479271"/>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536">
          <p15:clr>
            <a:srgbClr val="F26B43"/>
          </p15:clr>
        </p15:guide>
        <p15:guide id="10" pos="2464" userDrawn="1">
          <p15:clr>
            <a:srgbClr val="F26B43"/>
          </p15:clr>
        </p15:guide>
        <p15:guide id="11" pos="5888" userDrawn="1">
          <p15:clr>
            <a:srgbClr val="F26B43"/>
          </p15:clr>
        </p15:guide>
        <p15:guide id="12" pos="6400" userDrawn="1">
          <p15:clr>
            <a:srgbClr val="F26B43"/>
          </p15:clr>
        </p15:guide>
        <p15:guide id="13" pos="9824" userDrawn="1">
          <p15:clr>
            <a:srgbClr val="F26B43"/>
          </p15:clr>
        </p15:guide>
        <p15:guide id="14" pos="320" userDrawn="1">
          <p15:clr>
            <a:srgbClr val="F26B43"/>
          </p15:clr>
        </p15:guide>
        <p15:guide id="15" pos="1848" userDrawn="1">
          <p15:clr>
            <a:srgbClr val="F26B43"/>
          </p15:clr>
        </p15:guide>
        <p15:guide id="16" orient="horz" pos="3960" userDrawn="1">
          <p15:clr>
            <a:srgbClr val="F26B43"/>
          </p15:clr>
        </p15:guide>
        <p15:guide id="17" orient="horz" pos="3840" userDrawn="1">
          <p15:clr>
            <a:srgbClr val="F26B43"/>
          </p15:clr>
        </p15:guide>
        <p15:guide id="18" pos="4416" userDrawn="1">
          <p15:clr>
            <a:srgbClr val="F26B43"/>
          </p15:clr>
        </p15:guide>
        <p15:guide id="19" pos="4800" userDrawn="1">
          <p15:clr>
            <a:srgbClr val="F26B43"/>
          </p15:clr>
        </p15:guide>
        <p15:guide id="20" orient="horz" pos="360" userDrawn="1">
          <p15:clr>
            <a:srgbClr val="F26B43"/>
          </p15:clr>
        </p15:guide>
        <p15:guide id="21" pos="7368" userDrawn="1">
          <p15:clr>
            <a:srgbClr val="F26B43"/>
          </p15:clr>
        </p15:guide>
        <p15:guide id="22" pos="240" userDrawn="1">
          <p15:clr>
            <a:srgbClr val="F26B43"/>
          </p15:clr>
        </p15:guide>
        <p15:guide id="23"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DAB9A-D0E1-495F-8411-CF2D32F2B248}"/>
              </a:ext>
            </a:extLst>
          </p:cNvPr>
          <p:cNvSpPr>
            <a:spLocks noGrp="1"/>
          </p:cNvSpPr>
          <p:nvPr>
            <p:ph type="ctrTitle"/>
          </p:nvPr>
        </p:nvSpPr>
        <p:spPr>
          <a:xfrm>
            <a:off x="7753350" y="838200"/>
            <a:ext cx="3352800" cy="2176531"/>
          </a:xfrm>
        </p:spPr>
        <p:txBody>
          <a:bodyPr>
            <a:normAutofit/>
          </a:bodyPr>
          <a:lstStyle/>
          <a:p>
            <a:r>
              <a:rPr lang="en-US" sz="6000" dirty="0"/>
              <a:t>Business</a:t>
            </a:r>
            <a:br>
              <a:rPr lang="en-US" sz="6000" dirty="0"/>
            </a:br>
            <a:r>
              <a:rPr lang="en-US" sz="6000" dirty="0"/>
              <a:t>Plan</a:t>
            </a:r>
          </a:p>
        </p:txBody>
      </p:sp>
      <p:sp>
        <p:nvSpPr>
          <p:cNvPr id="5" name="Title 1">
            <a:extLst>
              <a:ext uri="{FF2B5EF4-FFF2-40B4-BE49-F238E27FC236}">
                <a16:creationId xmlns:a16="http://schemas.microsoft.com/office/drawing/2014/main" id="{3F8643A8-B59C-4829-99D9-E73E92EA2F4D}"/>
              </a:ext>
            </a:extLst>
          </p:cNvPr>
          <p:cNvSpPr txBox="1">
            <a:spLocks/>
          </p:cNvSpPr>
          <p:nvPr/>
        </p:nvSpPr>
        <p:spPr>
          <a:xfrm>
            <a:off x="7753350" y="4724400"/>
            <a:ext cx="4000499" cy="1841715"/>
          </a:xfrm>
          <a:prstGeom prst="rect">
            <a:avLst/>
          </a:prstGeom>
        </p:spPr>
        <p:txBody>
          <a:bodyPr vert="horz" lIns="91440" tIns="45720" rIns="91440" bIns="45720" rtlCol="0" anchor="t">
            <a:normAutofit fontScale="97500"/>
          </a:bodyPr>
          <a:lstStyle>
            <a:lvl1pPr algn="l" defTabSz="914400" rtl="0" eaLnBrk="1" latinLnBrk="0" hangingPunct="1">
              <a:lnSpc>
                <a:spcPct val="105000"/>
              </a:lnSpc>
              <a:spcBef>
                <a:spcPct val="0"/>
              </a:spcBef>
              <a:buNone/>
              <a:defRPr sz="3900" kern="1200" baseline="0">
                <a:solidFill>
                  <a:schemeClr val="bg2"/>
                </a:solidFill>
                <a:latin typeface="+mj-lt"/>
                <a:ea typeface="+mj-ea"/>
                <a:cs typeface="+mj-cs"/>
              </a:defRPr>
            </a:lvl1pPr>
          </a:lstStyle>
          <a:p>
            <a:r>
              <a:rPr lang="en-US" sz="2000" dirty="0"/>
              <a:t>Online Parking Booking System</a:t>
            </a:r>
            <a:br>
              <a:rPr lang="en-US" sz="2000" dirty="0"/>
            </a:br>
            <a:endParaRPr lang="en-US" sz="2000" dirty="0"/>
          </a:p>
        </p:txBody>
      </p:sp>
      <p:sp>
        <p:nvSpPr>
          <p:cNvPr id="6" name="TextBox 5">
            <a:extLst>
              <a:ext uri="{FF2B5EF4-FFF2-40B4-BE49-F238E27FC236}">
                <a16:creationId xmlns:a16="http://schemas.microsoft.com/office/drawing/2014/main" id="{1263B35E-8DD6-425B-8CB3-9B2BCDFF8DDF}"/>
              </a:ext>
            </a:extLst>
          </p:cNvPr>
          <p:cNvSpPr txBox="1"/>
          <p:nvPr/>
        </p:nvSpPr>
        <p:spPr>
          <a:xfrm>
            <a:off x="7867650" y="3192959"/>
            <a:ext cx="2724150" cy="1150441"/>
          </a:xfrm>
          <a:prstGeom prst="rect">
            <a:avLst/>
          </a:prstGeom>
          <a:noFill/>
        </p:spPr>
        <p:txBody>
          <a:bodyPr wrap="square" rtlCol="0">
            <a:prstTxWarp prst="textCurveDown">
              <a:avLst>
                <a:gd name="adj" fmla="val 54933"/>
              </a:avLst>
            </a:prstTxWarp>
            <a:spAutoFit/>
          </a:bodyPr>
          <a:lstStyle/>
          <a:p>
            <a:r>
              <a:rPr lang="en-US" sz="4400" dirty="0">
                <a:ln w="0"/>
                <a:effectLst>
                  <a:outerShdw blurRad="38100" dist="19050" dir="2700000" algn="tl" rotWithShape="0">
                    <a:schemeClr val="dk1">
                      <a:alpha val="40000"/>
                    </a:schemeClr>
                  </a:outerShdw>
                </a:effectLst>
                <a:latin typeface="Ink Free" panose="03080402000500000000" pitchFamily="66" charset="0"/>
              </a:rPr>
              <a:t>PARK-in</a:t>
            </a:r>
          </a:p>
        </p:txBody>
      </p:sp>
    </p:spTree>
    <p:extLst>
      <p:ext uri="{BB962C8B-B14F-4D97-AF65-F5344CB8AC3E}">
        <p14:creationId xmlns:p14="http://schemas.microsoft.com/office/powerpoint/2010/main" val="1944381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4294967295"/>
          </p:nvPr>
        </p:nvSpPr>
        <p:spPr>
          <a:xfrm>
            <a:off x="4114800" y="1073150"/>
            <a:ext cx="8077200" cy="5494338"/>
          </a:xfrm>
          <a:prstGeom prst="rect">
            <a:avLst/>
          </a:prstGeom>
        </p:spPr>
        <p:txBody>
          <a:bodyPr vert="horz" wrap="square" lIns="0" tIns="13335" rIns="0" bIns="0" numCol="2" rtlCol="0">
            <a:spAutoFit/>
          </a:bodyPr>
          <a:lstStyle/>
          <a:p>
            <a:pPr marL="276225" indent="-342900">
              <a:lnSpc>
                <a:spcPct val="100000"/>
              </a:lnSpc>
              <a:spcBef>
                <a:spcPts val="105"/>
              </a:spcBef>
              <a:buFont typeface="Wingdings" panose="05000000000000000000" pitchFamily="2" charset="2"/>
              <a:buChar char="q"/>
            </a:pPr>
            <a:r>
              <a:rPr b="1" spc="-15" dirty="0">
                <a:solidFill>
                  <a:schemeClr val="accent1"/>
                </a:solidFill>
              </a:rPr>
              <a:t>Revenue</a:t>
            </a:r>
            <a:r>
              <a:rPr b="1" spc="-30" dirty="0">
                <a:solidFill>
                  <a:schemeClr val="accent1"/>
                </a:solidFill>
              </a:rPr>
              <a:t> </a:t>
            </a:r>
            <a:r>
              <a:rPr b="1" spc="5" dirty="0">
                <a:solidFill>
                  <a:schemeClr val="accent1"/>
                </a:solidFill>
              </a:rPr>
              <a:t>model</a:t>
            </a:r>
            <a:endParaRPr lang="en-IN" b="1" spc="5" dirty="0">
              <a:solidFill>
                <a:schemeClr val="accent1"/>
              </a:solidFill>
            </a:endParaRPr>
          </a:p>
          <a:p>
            <a:pPr marL="630555" indent="-457200">
              <a:lnSpc>
                <a:spcPct val="100000"/>
              </a:lnSpc>
              <a:spcBef>
                <a:spcPts val="105"/>
              </a:spcBef>
              <a:buFont typeface="Arial" panose="020B0604020202020204" pitchFamily="34" charset="0"/>
              <a:buChar char="•"/>
            </a:pPr>
            <a:r>
              <a:rPr lang="en-IN" sz="1400" spc="5" dirty="0"/>
              <a:t>Fees from parking transactions.</a:t>
            </a:r>
          </a:p>
          <a:p>
            <a:pPr marL="630555" indent="-457200">
              <a:lnSpc>
                <a:spcPct val="100000"/>
              </a:lnSpc>
              <a:spcBef>
                <a:spcPts val="105"/>
              </a:spcBef>
              <a:buFont typeface="Arial" panose="020B0604020202020204" pitchFamily="34" charset="0"/>
              <a:buChar char="•"/>
            </a:pPr>
            <a:r>
              <a:rPr lang="en-IN" sz="1400" spc="5" dirty="0"/>
              <a:t>Driver Membership Fee.</a:t>
            </a:r>
          </a:p>
          <a:p>
            <a:pPr marL="630555" indent="-457200">
              <a:lnSpc>
                <a:spcPct val="100000"/>
              </a:lnSpc>
              <a:spcBef>
                <a:spcPts val="105"/>
              </a:spcBef>
              <a:buFont typeface="Arial" panose="020B0604020202020204" pitchFamily="34" charset="0"/>
              <a:buChar char="•"/>
            </a:pPr>
            <a:r>
              <a:rPr lang="en-IN" sz="1400" spc="5" dirty="0"/>
              <a:t>Premium Space.</a:t>
            </a:r>
          </a:p>
          <a:p>
            <a:pPr marL="630555" indent="-457200">
              <a:lnSpc>
                <a:spcPct val="100000"/>
              </a:lnSpc>
              <a:spcBef>
                <a:spcPts val="105"/>
              </a:spcBef>
              <a:buFont typeface="Arial" panose="020B0604020202020204" pitchFamily="34" charset="0"/>
              <a:buChar char="•"/>
            </a:pPr>
            <a:r>
              <a:rPr lang="en-IN" sz="1400" spc="5" dirty="0"/>
              <a:t>Location-Based Advertisement.</a:t>
            </a:r>
          </a:p>
          <a:p>
            <a:pPr marL="630555" indent="-457200">
              <a:lnSpc>
                <a:spcPct val="100000"/>
              </a:lnSpc>
              <a:spcBef>
                <a:spcPts val="105"/>
              </a:spcBef>
              <a:buFont typeface="Arial" panose="020B0604020202020204" pitchFamily="34" charset="0"/>
              <a:buChar char="•"/>
            </a:pPr>
            <a:r>
              <a:rPr lang="en-IN" sz="1400" spc="5" dirty="0"/>
              <a:t>Offer</a:t>
            </a:r>
          </a:p>
          <a:p>
            <a:pPr marL="390525" indent="-457200">
              <a:lnSpc>
                <a:spcPct val="100000"/>
              </a:lnSpc>
              <a:buFont typeface="Wingdings" panose="05000000000000000000" pitchFamily="2" charset="2"/>
              <a:buChar char="q"/>
            </a:pPr>
            <a:r>
              <a:rPr b="1" spc="5" dirty="0">
                <a:solidFill>
                  <a:schemeClr val="accent1"/>
                </a:solidFill>
              </a:rPr>
              <a:t>Pricing</a:t>
            </a:r>
            <a:endParaRPr lang="en-IN" b="1" spc="5" dirty="0">
              <a:solidFill>
                <a:schemeClr val="accent1"/>
              </a:solidFill>
            </a:endParaRPr>
          </a:p>
          <a:p>
            <a:pPr marL="240030" lvl="1" indent="0">
              <a:lnSpc>
                <a:spcPct val="100000"/>
              </a:lnSpc>
              <a:buNone/>
            </a:pPr>
            <a:r>
              <a:rPr lang="en-IN" sz="1400" spc="5" dirty="0"/>
              <a:t>Application is free to download at App store &amp; Play store.</a:t>
            </a:r>
          </a:p>
          <a:p>
            <a:pPr marL="276225" indent="-342900">
              <a:lnSpc>
                <a:spcPct val="100000"/>
              </a:lnSpc>
              <a:buFont typeface="Wingdings" panose="05000000000000000000" pitchFamily="2" charset="2"/>
              <a:buChar char="q"/>
            </a:pPr>
            <a:r>
              <a:rPr b="1" spc="-15" dirty="0">
                <a:solidFill>
                  <a:schemeClr val="accent1"/>
                </a:solidFill>
              </a:rPr>
              <a:t>Average </a:t>
            </a:r>
            <a:r>
              <a:rPr b="1" spc="5" dirty="0">
                <a:solidFill>
                  <a:schemeClr val="accent1"/>
                </a:solidFill>
              </a:rPr>
              <a:t>account size and </a:t>
            </a:r>
            <a:r>
              <a:rPr b="1" dirty="0">
                <a:solidFill>
                  <a:schemeClr val="accent1"/>
                </a:solidFill>
              </a:rPr>
              <a:t>Customer </a:t>
            </a:r>
            <a:r>
              <a:rPr b="1" spc="-5" dirty="0">
                <a:solidFill>
                  <a:schemeClr val="accent1"/>
                </a:solidFill>
              </a:rPr>
              <a:t>lifetime value</a:t>
            </a:r>
            <a:endParaRPr lang="en-IN" b="1" spc="-5" dirty="0">
              <a:solidFill>
                <a:schemeClr val="accent1"/>
              </a:solidFill>
            </a:endParaRPr>
          </a:p>
          <a:p>
            <a:pPr marL="240030" lvl="1" indent="0">
              <a:lnSpc>
                <a:spcPct val="100000"/>
              </a:lnSpc>
              <a:buNone/>
            </a:pPr>
            <a:r>
              <a:rPr lang="en-IN" sz="1400" spc="-5" dirty="0"/>
              <a:t>10% Commission on per tickets as per convenience charges.</a:t>
            </a:r>
            <a:r>
              <a:rPr spc="-5" dirty="0"/>
              <a:t>  </a:t>
            </a:r>
            <a:endParaRPr lang="en-IN" spc="-5" dirty="0"/>
          </a:p>
          <a:p>
            <a:pPr marL="276225" indent="-342900">
              <a:lnSpc>
                <a:spcPct val="100000"/>
              </a:lnSpc>
              <a:buFont typeface="Wingdings" panose="05000000000000000000" pitchFamily="2" charset="2"/>
              <a:buChar char="q"/>
            </a:pPr>
            <a:r>
              <a:rPr b="1" spc="5" dirty="0">
                <a:solidFill>
                  <a:schemeClr val="accent1"/>
                </a:solidFill>
              </a:rPr>
              <a:t>Sales </a:t>
            </a:r>
            <a:r>
              <a:rPr b="1" dirty="0">
                <a:solidFill>
                  <a:schemeClr val="accent1"/>
                </a:solidFill>
              </a:rPr>
              <a:t>&amp; </a:t>
            </a:r>
            <a:r>
              <a:rPr b="1" spc="5" dirty="0">
                <a:solidFill>
                  <a:schemeClr val="accent1"/>
                </a:solidFill>
              </a:rPr>
              <a:t>distribution</a:t>
            </a:r>
            <a:r>
              <a:rPr b="1" spc="70" dirty="0">
                <a:solidFill>
                  <a:schemeClr val="accent1"/>
                </a:solidFill>
              </a:rPr>
              <a:t> </a:t>
            </a:r>
            <a:r>
              <a:rPr b="1" spc="5" dirty="0">
                <a:solidFill>
                  <a:schemeClr val="accent1"/>
                </a:solidFill>
              </a:rPr>
              <a:t>Channels</a:t>
            </a:r>
            <a:endParaRPr lang="en-US" b="1" spc="5" dirty="0">
              <a:solidFill>
                <a:schemeClr val="accent1"/>
              </a:solidFill>
            </a:endParaRPr>
          </a:p>
          <a:p>
            <a:pPr marL="240030" lvl="1" indent="0">
              <a:lnSpc>
                <a:spcPct val="100000"/>
              </a:lnSpc>
              <a:buNone/>
            </a:pPr>
            <a:r>
              <a:rPr lang="en-US" sz="1400" spc="5" dirty="0"/>
              <a:t>Through in app purchases and deals</a:t>
            </a:r>
            <a:br>
              <a:rPr lang="en-US" sz="1400" spc="5" dirty="0"/>
            </a:br>
            <a:r>
              <a:rPr lang="en-US" sz="1400" spc="5" dirty="0"/>
              <a:t>Direct Sales Channel</a:t>
            </a:r>
            <a:endParaRPr lang="en-IN" sz="1400" spc="5" dirty="0"/>
          </a:p>
          <a:p>
            <a:pPr marL="276225" indent="-342900">
              <a:lnSpc>
                <a:spcPct val="100000"/>
              </a:lnSpc>
              <a:buFont typeface="Wingdings" panose="05000000000000000000" pitchFamily="2" charset="2"/>
              <a:buChar char="q"/>
            </a:pPr>
            <a:r>
              <a:rPr lang="en-IN" b="1" spc="5" dirty="0">
                <a:solidFill>
                  <a:schemeClr val="accent1"/>
                </a:solidFill>
              </a:rPr>
              <a:t>Platform</a:t>
            </a:r>
          </a:p>
          <a:p>
            <a:pPr marL="240030" lvl="1" indent="0">
              <a:lnSpc>
                <a:spcPct val="100000"/>
              </a:lnSpc>
              <a:buNone/>
            </a:pPr>
            <a:r>
              <a:rPr lang="en-IN" sz="1400" spc="5" dirty="0"/>
              <a:t>App Store &amp; Play Store</a:t>
            </a:r>
            <a:endParaRPr sz="1400" spc="5" dirty="0"/>
          </a:p>
          <a:p>
            <a:pPr marL="276225" indent="-342900">
              <a:lnSpc>
                <a:spcPct val="100000"/>
              </a:lnSpc>
              <a:buFont typeface="Wingdings" panose="05000000000000000000" pitchFamily="2" charset="2"/>
              <a:buChar char="q"/>
            </a:pPr>
            <a:r>
              <a:rPr b="1" spc="5" dirty="0">
                <a:solidFill>
                  <a:schemeClr val="accent1"/>
                </a:solidFill>
              </a:rPr>
              <a:t>Customer/pipeline</a:t>
            </a:r>
            <a:r>
              <a:rPr b="1" spc="15" dirty="0">
                <a:solidFill>
                  <a:schemeClr val="accent1"/>
                </a:solidFill>
              </a:rPr>
              <a:t> </a:t>
            </a:r>
            <a:r>
              <a:rPr b="1" spc="5" dirty="0">
                <a:solidFill>
                  <a:schemeClr val="accent1"/>
                </a:solidFill>
              </a:rPr>
              <a:t>list</a:t>
            </a:r>
            <a:endParaRPr lang="en-IN" b="1" spc="5" dirty="0">
              <a:solidFill>
                <a:schemeClr val="accent1"/>
              </a:solidFill>
            </a:endParaRPr>
          </a:p>
          <a:p>
            <a:pPr lvl="1">
              <a:lnSpc>
                <a:spcPct val="100000"/>
              </a:lnSpc>
              <a:buFont typeface="Arial" panose="020B0604020202020204" pitchFamily="34" charset="0"/>
              <a:buChar char="•"/>
            </a:pPr>
            <a:r>
              <a:rPr lang="en-IN" sz="1400" spc="5" dirty="0" err="1"/>
              <a:t>Yatharth</a:t>
            </a:r>
            <a:r>
              <a:rPr lang="en-IN" sz="1400" spc="5" dirty="0"/>
              <a:t> Parking Lot</a:t>
            </a:r>
          </a:p>
          <a:p>
            <a:pPr lvl="1">
              <a:lnSpc>
                <a:spcPct val="100000"/>
              </a:lnSpc>
              <a:buFont typeface="Arial" panose="020B0604020202020204" pitchFamily="34" charset="0"/>
              <a:buChar char="•"/>
            </a:pPr>
            <a:r>
              <a:rPr lang="en-IN" sz="1400" spc="5" dirty="0"/>
              <a:t>DLF-Mall of India</a:t>
            </a:r>
            <a:endParaRPr sz="1400" spc="5" dirty="0"/>
          </a:p>
        </p:txBody>
      </p:sp>
      <p:sp>
        <p:nvSpPr>
          <p:cNvPr id="2" name="object 2"/>
          <p:cNvSpPr txBox="1">
            <a:spLocks noGrp="1"/>
          </p:cNvSpPr>
          <p:nvPr>
            <p:ph type="title" idx="4294967295"/>
          </p:nvPr>
        </p:nvSpPr>
        <p:spPr>
          <a:xfrm>
            <a:off x="0" y="228600"/>
            <a:ext cx="6673850" cy="844550"/>
          </a:xfrm>
          <a:prstGeom prst="rect">
            <a:avLst/>
          </a:prstGeom>
        </p:spPr>
        <p:txBody>
          <a:bodyPr vert="horz" wrap="square" lIns="0" tIns="13335" rIns="0" bIns="0" rtlCol="0" anchor="t">
            <a:spAutoFit/>
          </a:bodyPr>
          <a:lstStyle/>
          <a:p>
            <a:pPr marL="12700">
              <a:lnSpc>
                <a:spcPct val="100000"/>
              </a:lnSpc>
              <a:spcBef>
                <a:spcPts val="105"/>
              </a:spcBef>
            </a:pPr>
            <a:r>
              <a:rPr sz="5400" spc="-5" dirty="0"/>
              <a:t>Business Model</a:t>
            </a:r>
          </a:p>
        </p:txBody>
      </p:sp>
      <p:sp>
        <p:nvSpPr>
          <p:cNvPr id="6" name="TextBox 5">
            <a:extLst>
              <a:ext uri="{FF2B5EF4-FFF2-40B4-BE49-F238E27FC236}">
                <a16:creationId xmlns:a16="http://schemas.microsoft.com/office/drawing/2014/main" id="{E52DEDA8-B021-4770-BA5A-F2BAA7C8D45F}"/>
              </a:ext>
            </a:extLst>
          </p:cNvPr>
          <p:cNvSpPr txBox="1"/>
          <p:nvPr/>
        </p:nvSpPr>
        <p:spPr>
          <a:xfrm>
            <a:off x="9634470" y="68290"/>
            <a:ext cx="2514600" cy="844550"/>
          </a:xfrm>
          <a:prstGeom prst="rect">
            <a:avLst/>
          </a:prstGeom>
          <a:noFill/>
        </p:spPr>
        <p:txBody>
          <a:bodyPr wrap="square" rtlCol="0">
            <a:prstTxWarp prst="textCurveDown">
              <a:avLst>
                <a:gd name="adj" fmla="val 54933"/>
              </a:avLst>
            </a:prstTxWarp>
            <a:spAutoFit/>
          </a:bodyPr>
          <a:lstStyle/>
          <a:p>
            <a:r>
              <a:rPr lang="en-US" sz="4400" dirty="0">
                <a:ln w="0"/>
                <a:effectLst>
                  <a:outerShdw blurRad="38100" dist="19050" dir="2700000" algn="tl" rotWithShape="0">
                    <a:schemeClr val="dk1">
                      <a:alpha val="40000"/>
                    </a:schemeClr>
                  </a:outerShdw>
                </a:effectLst>
                <a:latin typeface="Ink Free" panose="03080402000500000000" pitchFamily="66" charset="0"/>
              </a:rPr>
              <a:t>PARK-in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0" y="152400"/>
            <a:ext cx="6673850" cy="844550"/>
          </a:xfrm>
          <a:prstGeom prst="rect">
            <a:avLst/>
          </a:prstGeom>
        </p:spPr>
        <p:txBody>
          <a:bodyPr vert="horz" wrap="square" lIns="0" tIns="13335" rIns="0" bIns="0" rtlCol="0" anchor="t">
            <a:spAutoFit/>
          </a:bodyPr>
          <a:lstStyle/>
          <a:p>
            <a:pPr marL="12700">
              <a:lnSpc>
                <a:spcPct val="100000"/>
              </a:lnSpc>
              <a:spcBef>
                <a:spcPts val="105"/>
              </a:spcBef>
            </a:pPr>
            <a:r>
              <a:rPr sz="5400" spc="-5" dirty="0"/>
              <a:t>Team</a:t>
            </a:r>
          </a:p>
        </p:txBody>
      </p:sp>
      <p:sp>
        <p:nvSpPr>
          <p:cNvPr id="3" name="object 3"/>
          <p:cNvSpPr txBox="1"/>
          <p:nvPr/>
        </p:nvSpPr>
        <p:spPr>
          <a:xfrm>
            <a:off x="4876800" y="1447800"/>
            <a:ext cx="5629528" cy="3291286"/>
          </a:xfrm>
          <a:prstGeom prst="rect">
            <a:avLst/>
          </a:prstGeom>
        </p:spPr>
        <p:txBody>
          <a:bodyPr vert="horz" wrap="square" lIns="0" tIns="13335" rIns="0" bIns="0" rtlCol="0">
            <a:spAutoFit/>
          </a:bodyPr>
          <a:lstStyle/>
          <a:p>
            <a:pPr marL="12700">
              <a:spcBef>
                <a:spcPts val="105"/>
              </a:spcBef>
            </a:pPr>
            <a:r>
              <a:rPr sz="3200" b="1" dirty="0">
                <a:solidFill>
                  <a:schemeClr val="accent1"/>
                </a:solidFill>
                <a:latin typeface="Franklin Gothic Book"/>
                <a:cs typeface="Franklin Gothic Book"/>
              </a:rPr>
              <a:t>Founders &amp;</a:t>
            </a:r>
            <a:r>
              <a:rPr sz="3200" b="1" spc="-20" dirty="0">
                <a:solidFill>
                  <a:schemeClr val="accent1"/>
                </a:solidFill>
                <a:latin typeface="Franklin Gothic Book"/>
                <a:cs typeface="Franklin Gothic Book"/>
              </a:rPr>
              <a:t> </a:t>
            </a:r>
            <a:r>
              <a:rPr sz="3200" b="1" spc="5" dirty="0">
                <a:solidFill>
                  <a:schemeClr val="accent1"/>
                </a:solidFill>
                <a:latin typeface="Franklin Gothic Book"/>
                <a:cs typeface="Franklin Gothic Book"/>
              </a:rPr>
              <a:t>Management</a:t>
            </a:r>
            <a:endParaRPr lang="en-IN" sz="3200" b="1" spc="5" dirty="0">
              <a:solidFill>
                <a:schemeClr val="accent1"/>
              </a:solidFill>
              <a:latin typeface="Franklin Gothic Book"/>
              <a:cs typeface="Franklin Gothic Book"/>
            </a:endParaRPr>
          </a:p>
          <a:p>
            <a:pPr marL="12700">
              <a:spcBef>
                <a:spcPts val="105"/>
              </a:spcBef>
            </a:pPr>
            <a:r>
              <a:rPr lang="en-IN" sz="2400" spc="5" dirty="0" err="1">
                <a:solidFill>
                  <a:srgbClr val="888888"/>
                </a:solidFill>
                <a:latin typeface="Franklin Gothic Book"/>
                <a:cs typeface="Franklin Gothic Book"/>
              </a:rPr>
              <a:t>Shikhar</a:t>
            </a:r>
            <a:r>
              <a:rPr lang="en-IN" sz="2400" spc="5" dirty="0">
                <a:solidFill>
                  <a:srgbClr val="888888"/>
                </a:solidFill>
                <a:latin typeface="Franklin Gothic Book"/>
                <a:cs typeface="Franklin Gothic Book"/>
              </a:rPr>
              <a:t> </a:t>
            </a:r>
            <a:r>
              <a:rPr lang="en-IN" sz="2400" spc="5" dirty="0" err="1">
                <a:solidFill>
                  <a:srgbClr val="888888"/>
                </a:solidFill>
                <a:latin typeface="Franklin Gothic Book"/>
                <a:cs typeface="Franklin Gothic Book"/>
              </a:rPr>
              <a:t>Sahai</a:t>
            </a:r>
            <a:endParaRPr lang="en-IN" sz="2400" spc="5" dirty="0">
              <a:solidFill>
                <a:srgbClr val="888888"/>
              </a:solidFill>
              <a:latin typeface="Franklin Gothic Book"/>
              <a:cs typeface="Franklin Gothic Book"/>
            </a:endParaRPr>
          </a:p>
          <a:p>
            <a:pPr marL="12700">
              <a:spcBef>
                <a:spcPts val="105"/>
              </a:spcBef>
            </a:pPr>
            <a:r>
              <a:rPr lang="en-IN" sz="2400" spc="5" dirty="0" err="1">
                <a:solidFill>
                  <a:srgbClr val="888888"/>
                </a:solidFill>
                <a:latin typeface="Franklin Gothic Book"/>
                <a:cs typeface="Franklin Gothic Book"/>
              </a:rPr>
              <a:t>Thokchom</a:t>
            </a:r>
            <a:r>
              <a:rPr lang="en-IN" sz="2400" spc="5" dirty="0">
                <a:solidFill>
                  <a:srgbClr val="888888"/>
                </a:solidFill>
                <a:latin typeface="Franklin Gothic Book"/>
                <a:cs typeface="Franklin Gothic Book"/>
              </a:rPr>
              <a:t> Sana </a:t>
            </a:r>
            <a:r>
              <a:rPr lang="en-IN" sz="2400" spc="5" dirty="0" err="1">
                <a:solidFill>
                  <a:srgbClr val="888888"/>
                </a:solidFill>
                <a:latin typeface="Franklin Gothic Book"/>
                <a:cs typeface="Franklin Gothic Book"/>
              </a:rPr>
              <a:t>Ahingba</a:t>
            </a:r>
            <a:endParaRPr lang="en-IN" sz="2400" spc="5" dirty="0">
              <a:solidFill>
                <a:srgbClr val="888888"/>
              </a:solidFill>
              <a:latin typeface="Franklin Gothic Book"/>
              <a:cs typeface="Franklin Gothic Book"/>
            </a:endParaRPr>
          </a:p>
          <a:p>
            <a:pPr marL="12700">
              <a:spcBef>
                <a:spcPts val="105"/>
              </a:spcBef>
            </a:pPr>
            <a:r>
              <a:rPr lang="en-IN" sz="2400" spc="5" dirty="0" err="1">
                <a:solidFill>
                  <a:srgbClr val="888888"/>
                </a:solidFill>
                <a:latin typeface="Franklin Gothic Book"/>
                <a:cs typeface="Franklin Gothic Book"/>
              </a:rPr>
              <a:t>Shounak</a:t>
            </a:r>
            <a:r>
              <a:rPr lang="en-IN" sz="2400" spc="5" dirty="0">
                <a:solidFill>
                  <a:srgbClr val="888888"/>
                </a:solidFill>
                <a:latin typeface="Franklin Gothic Book"/>
                <a:cs typeface="Franklin Gothic Book"/>
              </a:rPr>
              <a:t> Sarkar</a:t>
            </a:r>
          </a:p>
          <a:p>
            <a:pPr marL="12700">
              <a:spcBef>
                <a:spcPts val="105"/>
              </a:spcBef>
            </a:pPr>
            <a:r>
              <a:rPr lang="en-IN" sz="2400" spc="5" dirty="0" err="1">
                <a:solidFill>
                  <a:srgbClr val="888888"/>
                </a:solidFill>
                <a:latin typeface="Franklin Gothic Book"/>
                <a:cs typeface="Franklin Gothic Book"/>
              </a:rPr>
              <a:t>Sourabh</a:t>
            </a:r>
            <a:r>
              <a:rPr lang="en-IN" sz="2400" spc="5" dirty="0">
                <a:solidFill>
                  <a:srgbClr val="888888"/>
                </a:solidFill>
                <a:latin typeface="Franklin Gothic Book"/>
                <a:cs typeface="Franklin Gothic Book"/>
              </a:rPr>
              <a:t> </a:t>
            </a:r>
            <a:r>
              <a:rPr lang="en-IN" sz="2400" spc="5" dirty="0" err="1">
                <a:solidFill>
                  <a:srgbClr val="888888"/>
                </a:solidFill>
                <a:latin typeface="Franklin Gothic Book"/>
                <a:cs typeface="Franklin Gothic Book"/>
              </a:rPr>
              <a:t>Yadwad</a:t>
            </a:r>
            <a:endParaRPr lang="en-IN" sz="2400" spc="5" dirty="0">
              <a:solidFill>
                <a:srgbClr val="888888"/>
              </a:solidFill>
              <a:latin typeface="Franklin Gothic Book"/>
              <a:cs typeface="Franklin Gothic Book"/>
            </a:endParaRPr>
          </a:p>
          <a:p>
            <a:pPr marL="12700">
              <a:spcBef>
                <a:spcPts val="105"/>
              </a:spcBef>
            </a:pPr>
            <a:r>
              <a:rPr lang="en-IN" sz="2400" spc="5" dirty="0" err="1">
                <a:solidFill>
                  <a:srgbClr val="888888"/>
                </a:solidFill>
                <a:latin typeface="Franklin Gothic Book"/>
                <a:cs typeface="Franklin Gothic Book"/>
              </a:rPr>
              <a:t>Shashwat</a:t>
            </a:r>
            <a:r>
              <a:rPr lang="en-IN" sz="2400" spc="5" dirty="0">
                <a:solidFill>
                  <a:srgbClr val="888888"/>
                </a:solidFill>
                <a:latin typeface="Franklin Gothic Book"/>
                <a:cs typeface="Franklin Gothic Book"/>
              </a:rPr>
              <a:t> </a:t>
            </a:r>
            <a:r>
              <a:rPr lang="en-IN" sz="2400" spc="5" dirty="0" err="1">
                <a:solidFill>
                  <a:srgbClr val="888888"/>
                </a:solidFill>
                <a:latin typeface="Franklin Gothic Book"/>
                <a:cs typeface="Franklin Gothic Book"/>
              </a:rPr>
              <a:t>Rastogi</a:t>
            </a:r>
            <a:endParaRPr lang="en-IN" sz="2400" spc="5" dirty="0">
              <a:solidFill>
                <a:srgbClr val="888888"/>
              </a:solidFill>
              <a:latin typeface="Franklin Gothic Book"/>
              <a:cs typeface="Franklin Gothic Book"/>
            </a:endParaRPr>
          </a:p>
          <a:p>
            <a:pPr marL="12700">
              <a:spcBef>
                <a:spcPts val="105"/>
              </a:spcBef>
            </a:pPr>
            <a:r>
              <a:rPr lang="en-IN" sz="2400" spc="5" dirty="0">
                <a:solidFill>
                  <a:srgbClr val="888888"/>
                </a:solidFill>
                <a:latin typeface="Franklin Gothic Book"/>
                <a:cs typeface="Franklin Gothic Book"/>
              </a:rPr>
              <a:t>Sparsh Kapoor</a:t>
            </a:r>
            <a:endParaRPr sz="2400" dirty="0">
              <a:latin typeface="Franklin Gothic Book"/>
              <a:cs typeface="Franklin Gothic Book"/>
            </a:endParaRPr>
          </a:p>
          <a:p>
            <a:pPr marL="12700"/>
            <a:endParaRPr sz="3200" u="sng" dirty="0">
              <a:latin typeface="Franklin Gothic Book"/>
              <a:cs typeface="Franklin Gothic Book"/>
            </a:endParaRPr>
          </a:p>
        </p:txBody>
      </p:sp>
      <p:sp>
        <p:nvSpPr>
          <p:cNvPr id="5" name="Rectangle 4">
            <a:extLst>
              <a:ext uri="{FF2B5EF4-FFF2-40B4-BE49-F238E27FC236}">
                <a16:creationId xmlns:a16="http://schemas.microsoft.com/office/drawing/2014/main" id="{CE9C54E5-7EF1-4CD8-928D-B58BF6656600}"/>
              </a:ext>
            </a:extLst>
          </p:cNvPr>
          <p:cNvSpPr/>
          <p:nvPr/>
        </p:nvSpPr>
        <p:spPr>
          <a:xfrm>
            <a:off x="4724400" y="4555647"/>
            <a:ext cx="5629528" cy="1336263"/>
          </a:xfrm>
          <a:prstGeom prst="rect">
            <a:avLst/>
          </a:prstGeom>
        </p:spPr>
        <p:txBody>
          <a:bodyPr wrap="square">
            <a:spAutoFit/>
          </a:bodyPr>
          <a:lstStyle/>
          <a:p>
            <a:pPr marL="12700"/>
            <a:r>
              <a:rPr lang="en-US" sz="2800" b="1" spc="-5" dirty="0">
                <a:solidFill>
                  <a:schemeClr val="accent1"/>
                </a:solidFill>
                <a:latin typeface="Franklin Gothic Book"/>
                <a:cs typeface="Franklin Gothic Book"/>
              </a:rPr>
              <a:t>Board </a:t>
            </a:r>
            <a:r>
              <a:rPr lang="en-US" sz="2800" b="1" spc="5" dirty="0">
                <a:solidFill>
                  <a:schemeClr val="accent1"/>
                </a:solidFill>
                <a:latin typeface="Franklin Gothic Book"/>
                <a:cs typeface="Franklin Gothic Book"/>
              </a:rPr>
              <a:t>of </a:t>
            </a:r>
            <a:r>
              <a:rPr lang="en-US" sz="2800" b="1" dirty="0">
                <a:solidFill>
                  <a:schemeClr val="accent1"/>
                </a:solidFill>
                <a:latin typeface="Franklin Gothic Book"/>
                <a:cs typeface="Franklin Gothic Book"/>
              </a:rPr>
              <a:t>Directors/Board </a:t>
            </a:r>
            <a:r>
              <a:rPr lang="en-US" sz="2800" b="1" spc="5" dirty="0">
                <a:solidFill>
                  <a:schemeClr val="accent1"/>
                </a:solidFill>
                <a:latin typeface="Franklin Gothic Book"/>
                <a:cs typeface="Franklin Gothic Book"/>
              </a:rPr>
              <a:t>of</a:t>
            </a:r>
            <a:r>
              <a:rPr lang="en-US" sz="2800" b="1" spc="10" dirty="0">
                <a:solidFill>
                  <a:schemeClr val="accent1"/>
                </a:solidFill>
                <a:latin typeface="Franklin Gothic Book"/>
                <a:cs typeface="Franklin Gothic Book"/>
              </a:rPr>
              <a:t> </a:t>
            </a:r>
            <a:r>
              <a:rPr lang="en-US" sz="2800" b="1" spc="5" dirty="0">
                <a:solidFill>
                  <a:schemeClr val="accent1"/>
                </a:solidFill>
                <a:latin typeface="Franklin Gothic Book"/>
                <a:cs typeface="Franklin Gothic Book"/>
              </a:rPr>
              <a:t>Advisors</a:t>
            </a:r>
          </a:p>
          <a:p>
            <a:pPr marL="12700">
              <a:spcBef>
                <a:spcPts val="105"/>
              </a:spcBef>
            </a:pPr>
            <a:r>
              <a:rPr lang="en-US" sz="2400" spc="5" dirty="0">
                <a:solidFill>
                  <a:srgbClr val="888888"/>
                </a:solidFill>
                <a:latin typeface="Franklin Gothic Book"/>
              </a:rPr>
              <a:t>Jack Ma (Alibaba Group)</a:t>
            </a:r>
          </a:p>
        </p:txBody>
      </p:sp>
      <p:sp>
        <p:nvSpPr>
          <p:cNvPr id="7" name="TextBox 6">
            <a:extLst>
              <a:ext uri="{FF2B5EF4-FFF2-40B4-BE49-F238E27FC236}">
                <a16:creationId xmlns:a16="http://schemas.microsoft.com/office/drawing/2014/main" id="{A2488A74-13C4-4F90-9D51-F2AC187FB0CE}"/>
              </a:ext>
            </a:extLst>
          </p:cNvPr>
          <p:cNvSpPr txBox="1"/>
          <p:nvPr/>
        </p:nvSpPr>
        <p:spPr>
          <a:xfrm>
            <a:off x="9634470" y="68290"/>
            <a:ext cx="2514600" cy="844550"/>
          </a:xfrm>
          <a:prstGeom prst="rect">
            <a:avLst/>
          </a:prstGeom>
          <a:noFill/>
        </p:spPr>
        <p:txBody>
          <a:bodyPr wrap="square" rtlCol="0">
            <a:prstTxWarp prst="textCurveDown">
              <a:avLst>
                <a:gd name="adj" fmla="val 54933"/>
              </a:avLst>
            </a:prstTxWarp>
            <a:spAutoFit/>
          </a:bodyPr>
          <a:lstStyle/>
          <a:p>
            <a:r>
              <a:rPr lang="en-US" sz="4400" dirty="0">
                <a:ln w="0"/>
                <a:effectLst>
                  <a:outerShdw blurRad="38100" dist="19050" dir="2700000" algn="tl" rotWithShape="0">
                    <a:schemeClr val="dk1">
                      <a:alpha val="40000"/>
                    </a:schemeClr>
                  </a:outerShdw>
                </a:effectLst>
                <a:latin typeface="Ink Free" panose="03080402000500000000" pitchFamily="66" charset="0"/>
              </a:rPr>
              <a:t>PARK-in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0" y="236538"/>
            <a:ext cx="6673850" cy="844550"/>
          </a:xfrm>
          <a:prstGeom prst="rect">
            <a:avLst/>
          </a:prstGeom>
        </p:spPr>
        <p:txBody>
          <a:bodyPr vert="horz" wrap="square" lIns="0" tIns="13335" rIns="0" bIns="0" rtlCol="0" anchor="t">
            <a:spAutoFit/>
          </a:bodyPr>
          <a:lstStyle/>
          <a:p>
            <a:pPr marL="12700">
              <a:lnSpc>
                <a:spcPct val="100000"/>
              </a:lnSpc>
              <a:spcBef>
                <a:spcPts val="105"/>
              </a:spcBef>
            </a:pPr>
            <a:r>
              <a:rPr sz="5400" spc="-5" dirty="0"/>
              <a:t>Financials</a:t>
            </a:r>
          </a:p>
        </p:txBody>
      </p:sp>
      <p:sp>
        <p:nvSpPr>
          <p:cNvPr id="4" name="object 4"/>
          <p:cNvSpPr txBox="1"/>
          <p:nvPr/>
        </p:nvSpPr>
        <p:spPr>
          <a:xfrm>
            <a:off x="10170921" y="6501705"/>
            <a:ext cx="327660" cy="294953"/>
          </a:xfrm>
          <a:prstGeom prst="rect">
            <a:avLst/>
          </a:prstGeom>
        </p:spPr>
        <p:txBody>
          <a:bodyPr vert="horz" wrap="square" lIns="0" tIns="0" rIns="0" bIns="0" rtlCol="0">
            <a:spAutoFit/>
          </a:bodyPr>
          <a:lstStyle/>
          <a:p>
            <a:pPr marL="12700">
              <a:lnSpc>
                <a:spcPts val="2335"/>
              </a:lnSpc>
            </a:pPr>
            <a:r>
              <a:rPr sz="2000" spc="10" dirty="0">
                <a:solidFill>
                  <a:srgbClr val="9B9B9B"/>
                </a:solidFill>
                <a:latin typeface="Franklin Gothic Book"/>
                <a:cs typeface="Franklin Gothic Book"/>
              </a:rPr>
              <a:t>12</a:t>
            </a:r>
            <a:endParaRPr sz="2000">
              <a:latin typeface="Franklin Gothic Book"/>
              <a:cs typeface="Franklin Gothic Book"/>
            </a:endParaRPr>
          </a:p>
        </p:txBody>
      </p:sp>
      <p:sp>
        <p:nvSpPr>
          <p:cNvPr id="3" name="object 3"/>
          <p:cNvSpPr txBox="1"/>
          <p:nvPr/>
        </p:nvSpPr>
        <p:spPr>
          <a:xfrm>
            <a:off x="3590290" y="1067312"/>
            <a:ext cx="8601710" cy="5032147"/>
          </a:xfrm>
          <a:prstGeom prst="rect">
            <a:avLst/>
          </a:prstGeom>
        </p:spPr>
        <p:txBody>
          <a:bodyPr vert="horz" wrap="square" lIns="0" tIns="12065" rIns="0" bIns="0" rtlCol="0">
            <a:spAutoFit/>
          </a:bodyPr>
          <a:lstStyle/>
          <a:p>
            <a:pPr marL="31750" marR="5080" indent="-19685">
              <a:lnSpc>
                <a:spcPct val="141500"/>
              </a:lnSpc>
              <a:spcBef>
                <a:spcPts val="95"/>
              </a:spcBef>
            </a:pPr>
            <a:r>
              <a:rPr sz="3200" b="1" dirty="0">
                <a:solidFill>
                  <a:schemeClr val="accent1"/>
                </a:solidFill>
                <a:latin typeface="Franklin Gothic Book"/>
                <a:cs typeface="Franklin Gothic Book"/>
              </a:rPr>
              <a:t>Sources </a:t>
            </a:r>
            <a:r>
              <a:rPr sz="3200" b="1" spc="5" dirty="0">
                <a:solidFill>
                  <a:schemeClr val="accent1"/>
                </a:solidFill>
                <a:latin typeface="Franklin Gothic Book"/>
                <a:cs typeface="Franklin Gothic Book"/>
              </a:rPr>
              <a:t>and Use </a:t>
            </a:r>
            <a:r>
              <a:rPr sz="3200" b="1" dirty="0">
                <a:solidFill>
                  <a:schemeClr val="accent1"/>
                </a:solidFill>
                <a:latin typeface="Franklin Gothic Book"/>
                <a:cs typeface="Franklin Gothic Book"/>
              </a:rPr>
              <a:t>of</a:t>
            </a:r>
            <a:r>
              <a:rPr sz="3200" b="1" spc="10" dirty="0">
                <a:solidFill>
                  <a:schemeClr val="accent1"/>
                </a:solidFill>
                <a:latin typeface="Franklin Gothic Book"/>
                <a:cs typeface="Franklin Gothic Book"/>
              </a:rPr>
              <a:t> </a:t>
            </a:r>
            <a:r>
              <a:rPr sz="3200" b="1" spc="-10" dirty="0">
                <a:solidFill>
                  <a:schemeClr val="accent1"/>
                </a:solidFill>
                <a:latin typeface="Franklin Gothic Book"/>
                <a:cs typeface="Franklin Gothic Book"/>
              </a:rPr>
              <a:t>Funds</a:t>
            </a:r>
            <a:endParaRPr lang="en-US" sz="3200" b="1" spc="-10" dirty="0">
              <a:solidFill>
                <a:schemeClr val="accent1"/>
              </a:solidFill>
              <a:latin typeface="Franklin Gothic Book"/>
              <a:cs typeface="Franklin Gothic Book"/>
            </a:endParaRPr>
          </a:p>
          <a:p>
            <a:pPr marL="31750" marR="5080" indent="-19685">
              <a:lnSpc>
                <a:spcPct val="141500"/>
              </a:lnSpc>
              <a:spcBef>
                <a:spcPts val="95"/>
              </a:spcBef>
            </a:pPr>
            <a:endParaRPr lang="en-US" sz="3200" dirty="0">
              <a:solidFill>
                <a:schemeClr val="accent1"/>
              </a:solidFill>
              <a:latin typeface="Franklin Gothic Book"/>
              <a:cs typeface="Franklin Gothic Book"/>
            </a:endParaRPr>
          </a:p>
          <a:p>
            <a:pPr marL="31750" marR="5080" indent="-19685">
              <a:lnSpc>
                <a:spcPct val="141500"/>
              </a:lnSpc>
              <a:spcBef>
                <a:spcPts val="95"/>
              </a:spcBef>
            </a:pPr>
            <a:endParaRPr sz="3200" dirty="0">
              <a:solidFill>
                <a:schemeClr val="accent1"/>
              </a:solidFill>
              <a:latin typeface="Franklin Gothic Book"/>
              <a:cs typeface="Franklin Gothic Book"/>
            </a:endParaRPr>
          </a:p>
          <a:p>
            <a:pPr marL="47625">
              <a:spcBef>
                <a:spcPts val="1830"/>
              </a:spcBef>
            </a:pPr>
            <a:r>
              <a:rPr sz="3200" b="1" spc="-15" dirty="0">
                <a:solidFill>
                  <a:schemeClr val="accent1"/>
                </a:solidFill>
                <a:latin typeface="Franklin Gothic Book"/>
                <a:cs typeface="Franklin Gothic Book"/>
              </a:rPr>
              <a:t>Revenue </a:t>
            </a:r>
            <a:r>
              <a:rPr sz="3200" b="1" spc="-20" dirty="0">
                <a:solidFill>
                  <a:schemeClr val="accent1"/>
                </a:solidFill>
                <a:latin typeface="Franklin Gothic Book"/>
                <a:cs typeface="Franklin Gothic Book"/>
              </a:rPr>
              <a:t>by </a:t>
            </a:r>
            <a:r>
              <a:rPr sz="3200" b="1" spc="5" dirty="0">
                <a:solidFill>
                  <a:schemeClr val="accent1"/>
                </a:solidFill>
                <a:latin typeface="Franklin Gothic Book"/>
                <a:cs typeface="Franklin Gothic Book"/>
              </a:rPr>
              <a:t>the Month </a:t>
            </a:r>
            <a:r>
              <a:rPr sz="3200" b="1" dirty="0">
                <a:solidFill>
                  <a:schemeClr val="accent1"/>
                </a:solidFill>
                <a:latin typeface="Franklin Gothic Book"/>
                <a:cs typeface="Franklin Gothic Book"/>
              </a:rPr>
              <a:t>– </a:t>
            </a:r>
            <a:r>
              <a:rPr sz="2800" b="1" spc="-5" dirty="0">
                <a:solidFill>
                  <a:schemeClr val="accent1"/>
                </a:solidFill>
                <a:latin typeface="Franklin Gothic Book"/>
                <a:cs typeface="Franklin Gothic Book"/>
              </a:rPr>
              <a:t>Projections </a:t>
            </a:r>
            <a:r>
              <a:rPr sz="2800" b="1" spc="-20" dirty="0">
                <a:solidFill>
                  <a:schemeClr val="accent1"/>
                </a:solidFill>
                <a:latin typeface="Franklin Gothic Book"/>
                <a:cs typeface="Franklin Gothic Book"/>
              </a:rPr>
              <a:t>for </a:t>
            </a:r>
            <a:r>
              <a:rPr sz="2800" b="1" dirty="0">
                <a:solidFill>
                  <a:schemeClr val="accent1"/>
                </a:solidFill>
                <a:latin typeface="Franklin Gothic Book"/>
                <a:cs typeface="Franklin Gothic Book"/>
              </a:rPr>
              <a:t>one</a:t>
            </a:r>
            <a:r>
              <a:rPr sz="2800" b="1" spc="120" dirty="0">
                <a:solidFill>
                  <a:schemeClr val="accent1"/>
                </a:solidFill>
                <a:latin typeface="Franklin Gothic Book"/>
                <a:cs typeface="Franklin Gothic Book"/>
              </a:rPr>
              <a:t> </a:t>
            </a:r>
            <a:r>
              <a:rPr sz="2800" b="1" spc="-5" dirty="0">
                <a:solidFill>
                  <a:schemeClr val="accent1"/>
                </a:solidFill>
                <a:latin typeface="Franklin Gothic Book"/>
                <a:cs typeface="Franklin Gothic Book"/>
              </a:rPr>
              <a:t>year</a:t>
            </a:r>
            <a:endParaRPr lang="en-US" sz="2800" b="1" spc="-5" dirty="0">
              <a:solidFill>
                <a:schemeClr val="accent1"/>
              </a:solidFill>
              <a:latin typeface="Franklin Gothic Book"/>
              <a:cs typeface="Franklin Gothic Book"/>
            </a:endParaRPr>
          </a:p>
          <a:p>
            <a:pPr marL="47625">
              <a:spcBef>
                <a:spcPts val="1830"/>
              </a:spcBef>
            </a:pPr>
            <a:r>
              <a:rPr lang="en-US" dirty="0"/>
              <a:t> ₹ 8,640,000 at 300 customers per day (estimated at 3 parking points)</a:t>
            </a:r>
            <a:endParaRPr sz="2800" dirty="0">
              <a:solidFill>
                <a:schemeClr val="accent1"/>
              </a:solidFill>
              <a:latin typeface="Franklin Gothic Book"/>
              <a:cs typeface="Franklin Gothic Book"/>
            </a:endParaRPr>
          </a:p>
          <a:p>
            <a:pPr marL="12700" marR="172085" indent="19050">
              <a:lnSpc>
                <a:spcPts val="6659"/>
              </a:lnSpc>
              <a:spcBef>
                <a:spcPts val="380"/>
              </a:spcBef>
            </a:pPr>
            <a:r>
              <a:rPr sz="3200" b="1" spc="10" dirty="0">
                <a:solidFill>
                  <a:schemeClr val="accent1"/>
                </a:solidFill>
                <a:latin typeface="Franklin Gothic Book"/>
                <a:cs typeface="Franklin Gothic Book"/>
              </a:rPr>
              <a:t>Expenses </a:t>
            </a:r>
            <a:r>
              <a:rPr sz="3200" b="1" spc="-20" dirty="0">
                <a:solidFill>
                  <a:schemeClr val="accent1"/>
                </a:solidFill>
                <a:latin typeface="Franklin Gothic Book"/>
                <a:cs typeface="Franklin Gothic Book"/>
              </a:rPr>
              <a:t>by </a:t>
            </a:r>
            <a:r>
              <a:rPr sz="3200" b="1" spc="5" dirty="0">
                <a:solidFill>
                  <a:schemeClr val="accent1"/>
                </a:solidFill>
                <a:latin typeface="Franklin Gothic Book"/>
                <a:cs typeface="Franklin Gothic Book"/>
              </a:rPr>
              <a:t>the Month </a:t>
            </a:r>
            <a:r>
              <a:rPr sz="3200" b="1" dirty="0">
                <a:solidFill>
                  <a:schemeClr val="accent1"/>
                </a:solidFill>
                <a:latin typeface="Franklin Gothic Book"/>
                <a:cs typeface="Franklin Gothic Book"/>
              </a:rPr>
              <a:t>– </a:t>
            </a:r>
            <a:r>
              <a:rPr sz="2800" b="1" spc="-5" dirty="0">
                <a:solidFill>
                  <a:schemeClr val="accent1"/>
                </a:solidFill>
                <a:latin typeface="Franklin Gothic Book"/>
                <a:cs typeface="Franklin Gothic Book"/>
              </a:rPr>
              <a:t>Projection </a:t>
            </a:r>
            <a:r>
              <a:rPr sz="2800" b="1" spc="-20" dirty="0">
                <a:solidFill>
                  <a:schemeClr val="accent1"/>
                </a:solidFill>
                <a:latin typeface="Franklin Gothic Book"/>
                <a:cs typeface="Franklin Gothic Book"/>
              </a:rPr>
              <a:t>for </a:t>
            </a:r>
            <a:r>
              <a:rPr sz="2800" b="1" dirty="0">
                <a:solidFill>
                  <a:schemeClr val="accent1"/>
                </a:solidFill>
                <a:latin typeface="Franklin Gothic Book"/>
                <a:cs typeface="Franklin Gothic Book"/>
              </a:rPr>
              <a:t>the </a:t>
            </a:r>
            <a:r>
              <a:rPr sz="2800" b="1" spc="-5" dirty="0">
                <a:solidFill>
                  <a:schemeClr val="accent1"/>
                </a:solidFill>
                <a:latin typeface="Franklin Gothic Book"/>
                <a:cs typeface="Franklin Gothic Book"/>
              </a:rPr>
              <a:t>year</a:t>
            </a:r>
            <a:endParaRPr lang="en-US" sz="2800" b="1" spc="-5" dirty="0">
              <a:solidFill>
                <a:schemeClr val="accent1"/>
              </a:solidFill>
              <a:latin typeface="Franklin Gothic Book"/>
              <a:cs typeface="Franklin Gothic Book"/>
            </a:endParaRPr>
          </a:p>
          <a:p>
            <a:pPr marL="12700" marR="172085" indent="19050">
              <a:lnSpc>
                <a:spcPts val="6659"/>
              </a:lnSpc>
              <a:spcBef>
                <a:spcPts val="380"/>
              </a:spcBef>
            </a:pPr>
            <a:r>
              <a:rPr lang="en-US" dirty="0"/>
              <a:t> </a:t>
            </a:r>
            <a:r>
              <a:rPr lang="en-US" dirty="0">
                <a:latin typeface="Arial" panose="020B0604020202020204" pitchFamily="34" charset="0"/>
                <a:cs typeface="Arial" panose="020B0604020202020204" pitchFamily="34" charset="0"/>
              </a:rPr>
              <a:t>₹ 165,000  per month fixed costs</a:t>
            </a:r>
            <a:endParaRPr lang="en-US" sz="2800" spc="-5" dirty="0">
              <a:solidFill>
                <a:schemeClr val="accent1"/>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0A886527-B3BD-4438-8BBE-40406CE2D089}"/>
              </a:ext>
            </a:extLst>
          </p:cNvPr>
          <p:cNvSpPr txBox="1"/>
          <p:nvPr/>
        </p:nvSpPr>
        <p:spPr>
          <a:xfrm>
            <a:off x="9634470" y="68290"/>
            <a:ext cx="2514600" cy="844550"/>
          </a:xfrm>
          <a:prstGeom prst="rect">
            <a:avLst/>
          </a:prstGeom>
          <a:noFill/>
        </p:spPr>
        <p:txBody>
          <a:bodyPr wrap="square" rtlCol="0">
            <a:prstTxWarp prst="textCurveDown">
              <a:avLst>
                <a:gd name="adj" fmla="val 54933"/>
              </a:avLst>
            </a:prstTxWarp>
            <a:spAutoFit/>
          </a:bodyPr>
          <a:lstStyle/>
          <a:p>
            <a:r>
              <a:rPr lang="en-US" sz="4400" dirty="0">
                <a:ln w="0"/>
                <a:effectLst>
                  <a:outerShdw blurRad="38100" dist="19050" dir="2700000" algn="tl" rotWithShape="0">
                    <a:schemeClr val="dk1">
                      <a:alpha val="40000"/>
                    </a:schemeClr>
                  </a:outerShdw>
                </a:effectLst>
                <a:latin typeface="Ink Free" panose="03080402000500000000" pitchFamily="66" charset="0"/>
              </a:rPr>
              <a:t>PARK-in</a:t>
            </a:r>
          </a:p>
        </p:txBody>
      </p:sp>
      <p:graphicFrame>
        <p:nvGraphicFramePr>
          <p:cNvPr id="7" name="Table 6">
            <a:extLst>
              <a:ext uri="{FF2B5EF4-FFF2-40B4-BE49-F238E27FC236}">
                <a16:creationId xmlns:a16="http://schemas.microsoft.com/office/drawing/2014/main" id="{CFD3ED25-A7BD-48F6-B6F1-990E35706369}"/>
              </a:ext>
            </a:extLst>
          </p:cNvPr>
          <p:cNvGraphicFramePr>
            <a:graphicFrameLocks noGrp="1"/>
          </p:cNvGraphicFramePr>
          <p:nvPr>
            <p:extLst>
              <p:ext uri="{D42A27DB-BD31-4B8C-83A1-F6EECF244321}">
                <p14:modId xmlns:p14="http://schemas.microsoft.com/office/powerpoint/2010/main" val="1509574310"/>
              </p:ext>
            </p:extLst>
          </p:nvPr>
        </p:nvGraphicFramePr>
        <p:xfrm>
          <a:off x="4038600" y="1905000"/>
          <a:ext cx="1765300" cy="1419225"/>
        </p:xfrm>
        <a:graphic>
          <a:graphicData uri="http://schemas.openxmlformats.org/drawingml/2006/table">
            <a:tbl>
              <a:tblPr>
                <a:tableStyleId>{0E3FDE45-AF77-4B5C-9715-49D594BDF05E}</a:tableStyleId>
              </a:tblPr>
              <a:tblGrid>
                <a:gridCol w="1765300">
                  <a:extLst>
                    <a:ext uri="{9D8B030D-6E8A-4147-A177-3AD203B41FA5}">
                      <a16:colId xmlns:a16="http://schemas.microsoft.com/office/drawing/2014/main" val="1891327962"/>
                    </a:ext>
                  </a:extLst>
                </a:gridCol>
              </a:tblGrid>
              <a:tr h="200025">
                <a:tc>
                  <a:txBody>
                    <a:bodyPr/>
                    <a:lstStyle/>
                    <a:p>
                      <a:pPr algn="l" fontAlgn="b"/>
                      <a:r>
                        <a:rPr lang="en-US" sz="1800" u="none" strike="noStrike" dirty="0">
                          <a:effectLst/>
                        </a:rPr>
                        <a:t>App development </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60836647"/>
                  </a:ext>
                </a:extLst>
              </a:tr>
              <a:tr h="190500">
                <a:tc>
                  <a:txBody>
                    <a:bodyPr/>
                    <a:lstStyle/>
                    <a:p>
                      <a:pPr algn="l" fontAlgn="b"/>
                      <a:r>
                        <a:rPr lang="en-US" sz="1800" u="none" strike="noStrike" dirty="0">
                          <a:effectLst/>
                        </a:rPr>
                        <a:t>Furnitures</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93547717"/>
                  </a:ext>
                </a:extLst>
              </a:tr>
              <a:tr h="190500">
                <a:tc>
                  <a:txBody>
                    <a:bodyPr/>
                    <a:lstStyle/>
                    <a:p>
                      <a:pPr algn="l" fontAlgn="b"/>
                      <a:r>
                        <a:rPr lang="en-US" sz="1800" u="none" strike="noStrike">
                          <a:effectLst/>
                        </a:rPr>
                        <a:t>License</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72836096"/>
                  </a:ext>
                </a:extLst>
              </a:tr>
              <a:tr h="190500">
                <a:tc>
                  <a:txBody>
                    <a:bodyPr/>
                    <a:lstStyle/>
                    <a:p>
                      <a:pPr algn="l" fontAlgn="b"/>
                      <a:r>
                        <a:rPr lang="en-US" sz="1800" u="none" strike="noStrike">
                          <a:effectLst/>
                        </a:rPr>
                        <a:t>Setup Cost</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96687665"/>
                  </a:ext>
                </a:extLst>
              </a:tr>
              <a:tr h="190500">
                <a:tc>
                  <a:txBody>
                    <a:bodyPr/>
                    <a:lstStyle/>
                    <a:p>
                      <a:pPr algn="l" fontAlgn="b"/>
                      <a:r>
                        <a:rPr lang="en-US" sz="1800" u="none" strike="noStrike" dirty="0">
                          <a:effectLst/>
                        </a:rPr>
                        <a:t>Logistics</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40016641"/>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0" y="236538"/>
            <a:ext cx="6673850" cy="844550"/>
          </a:xfrm>
          <a:prstGeom prst="rect">
            <a:avLst/>
          </a:prstGeom>
        </p:spPr>
        <p:txBody>
          <a:bodyPr vert="horz" wrap="square" lIns="0" tIns="13335" rIns="0" bIns="0" rtlCol="0" anchor="t">
            <a:spAutoFit/>
          </a:bodyPr>
          <a:lstStyle/>
          <a:p>
            <a:pPr marL="12700">
              <a:lnSpc>
                <a:spcPct val="100000"/>
              </a:lnSpc>
              <a:spcBef>
                <a:spcPts val="105"/>
              </a:spcBef>
            </a:pPr>
            <a:r>
              <a:rPr sz="5400" spc="-5" dirty="0"/>
              <a:t>Financials</a:t>
            </a:r>
          </a:p>
        </p:txBody>
      </p:sp>
      <p:sp>
        <p:nvSpPr>
          <p:cNvPr id="4" name="object 4"/>
          <p:cNvSpPr txBox="1"/>
          <p:nvPr/>
        </p:nvSpPr>
        <p:spPr>
          <a:xfrm>
            <a:off x="10170921" y="6501705"/>
            <a:ext cx="327660" cy="294953"/>
          </a:xfrm>
          <a:prstGeom prst="rect">
            <a:avLst/>
          </a:prstGeom>
        </p:spPr>
        <p:txBody>
          <a:bodyPr vert="horz" wrap="square" lIns="0" tIns="0" rIns="0" bIns="0" rtlCol="0">
            <a:spAutoFit/>
          </a:bodyPr>
          <a:lstStyle/>
          <a:p>
            <a:pPr marL="12700">
              <a:lnSpc>
                <a:spcPts val="2335"/>
              </a:lnSpc>
            </a:pPr>
            <a:r>
              <a:rPr sz="2000" spc="10" dirty="0">
                <a:solidFill>
                  <a:srgbClr val="9B9B9B"/>
                </a:solidFill>
                <a:latin typeface="Franklin Gothic Book"/>
                <a:cs typeface="Franklin Gothic Book"/>
              </a:rPr>
              <a:t>12</a:t>
            </a:r>
            <a:endParaRPr sz="2000">
              <a:latin typeface="Franklin Gothic Book"/>
              <a:cs typeface="Franklin Gothic Book"/>
            </a:endParaRPr>
          </a:p>
        </p:txBody>
      </p:sp>
      <p:sp>
        <p:nvSpPr>
          <p:cNvPr id="3" name="object 3"/>
          <p:cNvSpPr txBox="1"/>
          <p:nvPr/>
        </p:nvSpPr>
        <p:spPr>
          <a:xfrm>
            <a:off x="3547360" y="1093070"/>
            <a:ext cx="8601710" cy="5629105"/>
          </a:xfrm>
          <a:prstGeom prst="rect">
            <a:avLst/>
          </a:prstGeom>
        </p:spPr>
        <p:txBody>
          <a:bodyPr vert="horz" wrap="square" lIns="0" tIns="12065" rIns="0" bIns="0" rtlCol="0">
            <a:spAutoFit/>
          </a:bodyPr>
          <a:lstStyle/>
          <a:p>
            <a:pPr marL="31750" marR="5080" indent="-19685">
              <a:lnSpc>
                <a:spcPct val="141500"/>
              </a:lnSpc>
              <a:spcBef>
                <a:spcPts val="95"/>
              </a:spcBef>
            </a:pPr>
            <a:r>
              <a:rPr sz="3200" b="1" spc="-5" dirty="0">
                <a:solidFill>
                  <a:schemeClr val="accent1"/>
                </a:solidFill>
                <a:latin typeface="Franklin Gothic Book"/>
                <a:cs typeface="Franklin Gothic Book"/>
              </a:rPr>
              <a:t>Profit </a:t>
            </a:r>
            <a:r>
              <a:rPr sz="3200" b="1" dirty="0">
                <a:solidFill>
                  <a:schemeClr val="accent1"/>
                </a:solidFill>
                <a:latin typeface="Franklin Gothic Book"/>
                <a:cs typeface="Franklin Gothic Book"/>
              </a:rPr>
              <a:t>/ </a:t>
            </a:r>
            <a:r>
              <a:rPr sz="3200" b="1" spc="5" dirty="0">
                <a:solidFill>
                  <a:schemeClr val="accent1"/>
                </a:solidFill>
                <a:latin typeface="Franklin Gothic Book"/>
                <a:cs typeface="Franklin Gothic Book"/>
              </a:rPr>
              <a:t>Loss </a:t>
            </a:r>
            <a:r>
              <a:rPr sz="3200" b="1" spc="-25" dirty="0">
                <a:solidFill>
                  <a:schemeClr val="accent1"/>
                </a:solidFill>
                <a:latin typeface="Franklin Gothic Book"/>
                <a:cs typeface="Franklin Gothic Book"/>
              </a:rPr>
              <a:t>by </a:t>
            </a:r>
            <a:r>
              <a:rPr sz="3200" b="1" spc="5" dirty="0">
                <a:solidFill>
                  <a:schemeClr val="accent1"/>
                </a:solidFill>
                <a:latin typeface="Franklin Gothic Book"/>
                <a:cs typeface="Franklin Gothic Book"/>
              </a:rPr>
              <a:t>the Month </a:t>
            </a:r>
            <a:r>
              <a:rPr sz="2800" b="1" spc="-5" dirty="0">
                <a:solidFill>
                  <a:schemeClr val="accent1"/>
                </a:solidFill>
                <a:latin typeface="Franklin Gothic Book"/>
                <a:cs typeface="Franklin Gothic Book"/>
              </a:rPr>
              <a:t>– Projections </a:t>
            </a:r>
            <a:r>
              <a:rPr sz="2800" b="1" spc="-20" dirty="0">
                <a:solidFill>
                  <a:schemeClr val="accent1"/>
                </a:solidFill>
                <a:latin typeface="Franklin Gothic Book"/>
                <a:cs typeface="Franklin Gothic Book"/>
              </a:rPr>
              <a:t>for </a:t>
            </a:r>
            <a:r>
              <a:rPr sz="2800" b="1" dirty="0">
                <a:solidFill>
                  <a:schemeClr val="accent1"/>
                </a:solidFill>
                <a:latin typeface="Franklin Gothic Book"/>
                <a:cs typeface="Franklin Gothic Book"/>
              </a:rPr>
              <a:t>one </a:t>
            </a:r>
            <a:r>
              <a:rPr sz="2800" b="1" spc="-5" dirty="0">
                <a:solidFill>
                  <a:schemeClr val="accent1"/>
                </a:solidFill>
                <a:latin typeface="Franklin Gothic Book"/>
                <a:cs typeface="Franklin Gothic Book"/>
              </a:rPr>
              <a:t>year </a:t>
            </a:r>
            <a:endParaRPr lang="en-US" sz="2800" b="1" spc="-5" dirty="0">
              <a:solidFill>
                <a:schemeClr val="accent1"/>
              </a:solidFill>
              <a:latin typeface="Franklin Gothic Book"/>
              <a:cs typeface="Franklin Gothic Book"/>
            </a:endParaRPr>
          </a:p>
          <a:p>
            <a:pPr marL="31750" marR="5080" indent="-19685">
              <a:lnSpc>
                <a:spcPct val="141500"/>
              </a:lnSpc>
              <a:spcBef>
                <a:spcPts val="95"/>
              </a:spcBef>
            </a:pPr>
            <a:r>
              <a:rPr lang="en-US" dirty="0"/>
              <a:t> ₹ </a:t>
            </a:r>
            <a:r>
              <a:rPr lang="en-US" b="1" dirty="0"/>
              <a:t>601000 per month</a:t>
            </a:r>
            <a:endParaRPr lang="en-US" sz="2800" spc="-5" dirty="0">
              <a:solidFill>
                <a:schemeClr val="accent1"/>
              </a:solidFill>
              <a:latin typeface="Franklin Gothic Book"/>
              <a:cs typeface="Franklin Gothic Book"/>
            </a:endParaRPr>
          </a:p>
          <a:p>
            <a:pPr marL="31750" marR="5080" indent="-19685">
              <a:lnSpc>
                <a:spcPct val="141500"/>
              </a:lnSpc>
              <a:spcBef>
                <a:spcPts val="95"/>
              </a:spcBef>
            </a:pPr>
            <a:r>
              <a:rPr sz="3200" b="1" spc="-15" dirty="0">
                <a:solidFill>
                  <a:schemeClr val="accent1"/>
                </a:solidFill>
                <a:latin typeface="Franklin Gothic Book"/>
                <a:cs typeface="Franklin Gothic Book"/>
              </a:rPr>
              <a:t>Breakeven</a:t>
            </a:r>
            <a:endParaRPr lang="en-US" sz="3200" b="1" spc="-15" dirty="0">
              <a:solidFill>
                <a:schemeClr val="accent1"/>
              </a:solidFill>
              <a:latin typeface="Franklin Gothic Book"/>
              <a:cs typeface="Franklin Gothic Book"/>
            </a:endParaRPr>
          </a:p>
          <a:p>
            <a:pPr marL="31750" marR="5080" indent="-19685">
              <a:lnSpc>
                <a:spcPct val="141500"/>
              </a:lnSpc>
              <a:spcBef>
                <a:spcPts val="95"/>
              </a:spcBef>
            </a:pPr>
            <a:r>
              <a:rPr lang="en-US" b="1" dirty="0"/>
              <a:t>10 months</a:t>
            </a:r>
            <a:endParaRPr b="1" dirty="0"/>
          </a:p>
          <a:p>
            <a:pPr marL="64135">
              <a:spcBef>
                <a:spcPts val="1460"/>
              </a:spcBef>
            </a:pPr>
            <a:r>
              <a:rPr lang="en-US" sz="3200" b="1" spc="5" dirty="0">
                <a:solidFill>
                  <a:schemeClr val="accent1"/>
                </a:solidFill>
                <a:latin typeface="Franklin Gothic Book"/>
                <a:cs typeface="Franklin Gothic Book"/>
              </a:rPr>
              <a:t>Assumptions</a:t>
            </a:r>
          </a:p>
          <a:p>
            <a:pPr marL="407035" indent="-342900">
              <a:spcBef>
                <a:spcPts val="1460"/>
              </a:spcBef>
              <a:buFont typeface="+mj-lt"/>
              <a:buAutoNum type="arabicPeriod"/>
            </a:pPr>
            <a:r>
              <a:rPr lang="en-US" b="1" spc="5" dirty="0"/>
              <a:t>We have estimated a minimum of 300 customers over a period of one month who will book the parking space</a:t>
            </a:r>
          </a:p>
          <a:p>
            <a:pPr marL="407035" indent="-342900">
              <a:spcBef>
                <a:spcPts val="1460"/>
              </a:spcBef>
              <a:buFont typeface="+mj-lt"/>
              <a:buAutoNum type="arabicPeriod"/>
            </a:pPr>
            <a:r>
              <a:rPr lang="en-US" b="1" spc="5" dirty="0"/>
              <a:t>We will be able to do the initial investment at 3 parking lots within the budget constraint</a:t>
            </a:r>
          </a:p>
          <a:p>
            <a:pPr marL="407035" indent="-342900">
              <a:spcBef>
                <a:spcPts val="1460"/>
              </a:spcBef>
              <a:buFont typeface="+mj-lt"/>
              <a:buAutoNum type="arabicPeriod"/>
            </a:pPr>
            <a:r>
              <a:rPr lang="en-US" b="1" spc="5" dirty="0"/>
              <a:t>A parking ticket will be costed at ₹80 from which ₹24 will be the contribution for the business.</a:t>
            </a:r>
          </a:p>
          <a:p>
            <a:pPr marL="407035" indent="-342900">
              <a:spcBef>
                <a:spcPts val="1460"/>
              </a:spcBef>
              <a:buFont typeface="+mj-lt"/>
              <a:buAutoNum type="arabicPeriod"/>
            </a:pPr>
            <a:r>
              <a:rPr lang="en-US" b="1" spc="5" dirty="0"/>
              <a:t>An initial cost of ₹4,65,000 will be used as fixed one time cost.</a:t>
            </a:r>
            <a:endParaRPr lang="en-US" b="1" dirty="0"/>
          </a:p>
        </p:txBody>
      </p:sp>
      <p:sp>
        <p:nvSpPr>
          <p:cNvPr id="6" name="TextBox 5">
            <a:extLst>
              <a:ext uri="{FF2B5EF4-FFF2-40B4-BE49-F238E27FC236}">
                <a16:creationId xmlns:a16="http://schemas.microsoft.com/office/drawing/2014/main" id="{0A886527-B3BD-4438-8BBE-40406CE2D089}"/>
              </a:ext>
            </a:extLst>
          </p:cNvPr>
          <p:cNvSpPr txBox="1"/>
          <p:nvPr/>
        </p:nvSpPr>
        <p:spPr>
          <a:xfrm>
            <a:off x="9634470" y="68290"/>
            <a:ext cx="2514600" cy="844550"/>
          </a:xfrm>
          <a:prstGeom prst="rect">
            <a:avLst/>
          </a:prstGeom>
          <a:noFill/>
        </p:spPr>
        <p:txBody>
          <a:bodyPr wrap="square" rtlCol="0">
            <a:prstTxWarp prst="textCurveDown">
              <a:avLst>
                <a:gd name="adj" fmla="val 54933"/>
              </a:avLst>
            </a:prstTxWarp>
            <a:spAutoFit/>
          </a:bodyPr>
          <a:lstStyle/>
          <a:p>
            <a:r>
              <a:rPr lang="en-US" sz="4400" dirty="0">
                <a:ln w="0"/>
                <a:effectLst>
                  <a:outerShdw blurRad="38100" dist="19050" dir="2700000" algn="tl" rotWithShape="0">
                    <a:schemeClr val="dk1">
                      <a:alpha val="40000"/>
                    </a:schemeClr>
                  </a:outerShdw>
                </a:effectLst>
                <a:latin typeface="Ink Free" panose="03080402000500000000" pitchFamily="66" charset="0"/>
              </a:rPr>
              <a:t>PARK-in</a:t>
            </a:r>
          </a:p>
        </p:txBody>
      </p:sp>
    </p:spTree>
    <p:extLst>
      <p:ext uri="{BB962C8B-B14F-4D97-AF65-F5344CB8AC3E}">
        <p14:creationId xmlns:p14="http://schemas.microsoft.com/office/powerpoint/2010/main" val="2242224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4">
            <a:extLst>
              <a:ext uri="{FF2B5EF4-FFF2-40B4-BE49-F238E27FC236}">
                <a16:creationId xmlns:a16="http://schemas.microsoft.com/office/drawing/2014/main" id="{AEF15F3C-079D-4885-94CC-22C660D37722}"/>
              </a:ext>
            </a:extLst>
          </p:cNvPr>
          <p:cNvSpPr txBox="1">
            <a:spLocks/>
          </p:cNvSpPr>
          <p:nvPr/>
        </p:nvSpPr>
        <p:spPr>
          <a:xfrm>
            <a:off x="457200" y="242378"/>
            <a:ext cx="6673850" cy="1675459"/>
          </a:xfrm>
          <a:prstGeom prst="rect">
            <a:avLst/>
          </a:prstGeom>
        </p:spPr>
        <p:txBody>
          <a:bodyPr vert="horz" wrap="square" lIns="0" tIns="13335" rIns="0" bIns="0" rtlCol="0" anchor="t">
            <a:spAutoFit/>
          </a:bodyPr>
          <a:lstStyle>
            <a:lvl1pPr algn="l" defTabSz="685800" rtl="0" eaLnBrk="1" latinLnBrk="0" hangingPunct="1">
              <a:lnSpc>
                <a:spcPct val="99000"/>
              </a:lnSpc>
              <a:spcBef>
                <a:spcPct val="0"/>
              </a:spcBef>
              <a:buNone/>
              <a:defRPr sz="3800" kern="1200">
                <a:solidFill>
                  <a:schemeClr val="tx2">
                    <a:lumMod val="75000"/>
                    <a:lumOff val="25000"/>
                  </a:schemeClr>
                </a:solidFill>
                <a:latin typeface="+mj-lt"/>
                <a:ea typeface="+mj-ea"/>
                <a:cs typeface="+mj-cs"/>
              </a:defRPr>
            </a:lvl1pPr>
          </a:lstStyle>
          <a:p>
            <a:pPr marL="12700">
              <a:lnSpc>
                <a:spcPct val="100000"/>
              </a:lnSpc>
              <a:spcBef>
                <a:spcPts val="105"/>
              </a:spcBef>
            </a:pPr>
            <a:r>
              <a:rPr lang="en-US" sz="5400" spc="-5" dirty="0"/>
              <a:t>Milestones and Metrics</a:t>
            </a:r>
          </a:p>
        </p:txBody>
      </p:sp>
      <p:sp>
        <p:nvSpPr>
          <p:cNvPr id="7" name="TextBox 6">
            <a:extLst>
              <a:ext uri="{FF2B5EF4-FFF2-40B4-BE49-F238E27FC236}">
                <a16:creationId xmlns:a16="http://schemas.microsoft.com/office/drawing/2014/main" id="{712B3B81-C747-469B-8DFE-AE316E6E50C4}"/>
              </a:ext>
            </a:extLst>
          </p:cNvPr>
          <p:cNvSpPr txBox="1"/>
          <p:nvPr/>
        </p:nvSpPr>
        <p:spPr>
          <a:xfrm>
            <a:off x="9634470" y="68290"/>
            <a:ext cx="2514600" cy="844550"/>
          </a:xfrm>
          <a:prstGeom prst="rect">
            <a:avLst/>
          </a:prstGeom>
          <a:noFill/>
        </p:spPr>
        <p:txBody>
          <a:bodyPr wrap="square" rtlCol="0">
            <a:prstTxWarp prst="textCurveDown">
              <a:avLst>
                <a:gd name="adj" fmla="val 54933"/>
              </a:avLst>
            </a:prstTxWarp>
            <a:spAutoFit/>
          </a:bodyPr>
          <a:lstStyle/>
          <a:p>
            <a:r>
              <a:rPr lang="en-US" sz="4400" dirty="0">
                <a:ln w="0"/>
                <a:effectLst>
                  <a:outerShdw blurRad="38100" dist="19050" dir="2700000" algn="tl" rotWithShape="0">
                    <a:schemeClr val="dk1">
                      <a:alpha val="40000"/>
                    </a:schemeClr>
                  </a:outerShdw>
                </a:effectLst>
                <a:latin typeface="Ink Free" panose="03080402000500000000" pitchFamily="66" charset="0"/>
              </a:rPr>
              <a:t>PARK-in</a:t>
            </a:r>
          </a:p>
        </p:txBody>
      </p:sp>
      <p:sp>
        <p:nvSpPr>
          <p:cNvPr id="8" name="Content Placeholder 4">
            <a:extLst>
              <a:ext uri="{FF2B5EF4-FFF2-40B4-BE49-F238E27FC236}">
                <a16:creationId xmlns:a16="http://schemas.microsoft.com/office/drawing/2014/main" id="{829CF94F-920F-4497-B3A3-E2844194288C}"/>
              </a:ext>
            </a:extLst>
          </p:cNvPr>
          <p:cNvSpPr txBox="1">
            <a:spLocks/>
          </p:cNvSpPr>
          <p:nvPr/>
        </p:nvSpPr>
        <p:spPr>
          <a:xfrm>
            <a:off x="3794125" y="2089659"/>
            <a:ext cx="8229600" cy="4525963"/>
          </a:xfrm>
          <a:prstGeom prst="rect">
            <a:avLst/>
          </a:prstGeom>
        </p:spPr>
        <p:txBody>
          <a:bodyPr>
            <a:normAutofit/>
          </a:bodyPr>
          <a:lst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pPr marL="469900" lvl="1" defTabSz="457200">
              <a:spcBef>
                <a:spcPts val="105"/>
              </a:spcBef>
            </a:pPr>
            <a:r>
              <a:rPr lang="en-IN" sz="2000" spc="5" dirty="0">
                <a:solidFill>
                  <a:srgbClr val="888888"/>
                </a:solidFill>
                <a:latin typeface="Franklin Gothic Book"/>
              </a:rPr>
              <a:t>Ideation (July 2019)</a:t>
            </a:r>
          </a:p>
          <a:p>
            <a:pPr marL="469900" lvl="1" defTabSz="457200">
              <a:spcBef>
                <a:spcPts val="105"/>
              </a:spcBef>
            </a:pPr>
            <a:r>
              <a:rPr lang="en-IN" sz="2000" spc="5" dirty="0">
                <a:solidFill>
                  <a:srgbClr val="888888"/>
                </a:solidFill>
                <a:latin typeface="Franklin Gothic Book"/>
              </a:rPr>
              <a:t>Establish Legal Entity (April 2020)</a:t>
            </a:r>
          </a:p>
          <a:p>
            <a:pPr marL="469900" lvl="1" defTabSz="457200">
              <a:spcBef>
                <a:spcPts val="105"/>
              </a:spcBef>
            </a:pPr>
            <a:r>
              <a:rPr lang="en-IN" sz="2000" spc="5" dirty="0">
                <a:solidFill>
                  <a:srgbClr val="888888"/>
                </a:solidFill>
                <a:latin typeface="Franklin Gothic Book"/>
              </a:rPr>
              <a:t>Hire Key People (April 2020)</a:t>
            </a:r>
          </a:p>
          <a:p>
            <a:pPr marL="469900" lvl="1" defTabSz="457200">
              <a:spcBef>
                <a:spcPts val="105"/>
              </a:spcBef>
            </a:pPr>
            <a:r>
              <a:rPr lang="en-IN" sz="2000" spc="5" dirty="0">
                <a:solidFill>
                  <a:srgbClr val="888888"/>
                </a:solidFill>
                <a:latin typeface="Franklin Gothic Book"/>
              </a:rPr>
              <a:t>Create A Working Prototype (September 2020)</a:t>
            </a:r>
          </a:p>
          <a:p>
            <a:pPr marL="469900" lvl="1" defTabSz="457200">
              <a:spcBef>
                <a:spcPts val="105"/>
              </a:spcBef>
            </a:pPr>
            <a:r>
              <a:rPr lang="en-IN" sz="2000" spc="5" dirty="0">
                <a:solidFill>
                  <a:srgbClr val="888888"/>
                </a:solidFill>
                <a:latin typeface="Franklin Gothic Book"/>
              </a:rPr>
              <a:t>Launch App (January 2021)</a:t>
            </a:r>
          </a:p>
          <a:p>
            <a:pPr marL="469900" lvl="1" defTabSz="457200">
              <a:spcBef>
                <a:spcPts val="105"/>
              </a:spcBef>
            </a:pPr>
            <a:r>
              <a:rPr lang="en-US" sz="2000" spc="5" dirty="0">
                <a:solidFill>
                  <a:srgbClr val="888888"/>
                </a:solidFill>
                <a:latin typeface="Franklin Gothic Book"/>
              </a:rPr>
              <a:t>Establish Market Validation i.e. Sign Up A Few Paying Customers (Jan 2021)</a:t>
            </a:r>
          </a:p>
          <a:p>
            <a:pPr marL="469900" lvl="1" defTabSz="457200">
              <a:spcBef>
                <a:spcPts val="105"/>
              </a:spcBef>
            </a:pPr>
            <a:r>
              <a:rPr lang="en-US" sz="2000" spc="5" dirty="0">
                <a:solidFill>
                  <a:srgbClr val="888888"/>
                </a:solidFill>
                <a:latin typeface="Franklin Gothic Book"/>
              </a:rPr>
              <a:t>Focus On Daily And Monthly Growth Rates (Get To 10K, 100K, 1M, 10M Users)  (From January 2021)</a:t>
            </a:r>
          </a:p>
          <a:p>
            <a:pPr marL="469900" lvl="1" defTabSz="457200">
              <a:spcBef>
                <a:spcPts val="105"/>
              </a:spcBef>
            </a:pPr>
            <a:r>
              <a:rPr lang="en-US" sz="2000" spc="5" dirty="0">
                <a:solidFill>
                  <a:srgbClr val="888888"/>
                </a:solidFill>
                <a:latin typeface="Franklin Gothic Book"/>
              </a:rPr>
              <a:t>Funding (2020)</a:t>
            </a:r>
            <a:endParaRPr lang="en-IN" sz="2000" spc="5" dirty="0">
              <a:solidFill>
                <a:srgbClr val="888888"/>
              </a:solidFill>
              <a:latin typeface="Franklin Gothic Book"/>
            </a:endParaRPr>
          </a:p>
        </p:txBody>
      </p:sp>
    </p:spTree>
    <p:extLst>
      <p:ext uri="{BB962C8B-B14F-4D97-AF65-F5344CB8AC3E}">
        <p14:creationId xmlns:p14="http://schemas.microsoft.com/office/powerpoint/2010/main" val="29151544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a:extLst>
              <a:ext uri="{FF2B5EF4-FFF2-40B4-BE49-F238E27FC236}">
                <a16:creationId xmlns:a16="http://schemas.microsoft.com/office/drawing/2014/main" id="{2786AFD8-A0AC-4A52-AD55-D5091DE461F4}"/>
              </a:ext>
            </a:extLst>
          </p:cNvPr>
          <p:cNvSpPr txBox="1">
            <a:spLocks/>
          </p:cNvSpPr>
          <p:nvPr/>
        </p:nvSpPr>
        <p:spPr>
          <a:xfrm>
            <a:off x="457200" y="0"/>
            <a:ext cx="8899071" cy="1674813"/>
          </a:xfrm>
          <a:prstGeom prst="rect">
            <a:avLst/>
          </a:prstGeom>
        </p:spPr>
        <p:txBody>
          <a:bodyPr vert="horz" wrap="square" lIns="0" tIns="13335" rIns="0" bIns="0" rtlCol="0" anchor="t">
            <a:spAutoFit/>
          </a:bodyPr>
          <a:lstStyle>
            <a:lvl1pPr algn="l" defTabSz="685800" rtl="0" eaLnBrk="1" latinLnBrk="0" hangingPunct="1">
              <a:lnSpc>
                <a:spcPct val="99000"/>
              </a:lnSpc>
              <a:spcBef>
                <a:spcPct val="0"/>
              </a:spcBef>
              <a:buNone/>
              <a:defRPr sz="3800" kern="1200">
                <a:solidFill>
                  <a:schemeClr val="tx2">
                    <a:lumMod val="75000"/>
                    <a:lumOff val="25000"/>
                  </a:schemeClr>
                </a:solidFill>
                <a:latin typeface="+mj-lt"/>
                <a:ea typeface="+mj-ea"/>
                <a:cs typeface="+mj-cs"/>
              </a:defRPr>
            </a:lvl1pPr>
          </a:lstStyle>
          <a:p>
            <a:pPr marL="12700">
              <a:lnSpc>
                <a:spcPct val="100000"/>
              </a:lnSpc>
              <a:spcBef>
                <a:spcPts val="105"/>
              </a:spcBef>
            </a:pPr>
            <a:r>
              <a:rPr lang="en-US" sz="5400" spc="-5" dirty="0"/>
              <a:t>Risk Evaluation and Coping Strategies</a:t>
            </a:r>
          </a:p>
        </p:txBody>
      </p:sp>
      <p:sp>
        <p:nvSpPr>
          <p:cNvPr id="3" name="object 5">
            <a:extLst>
              <a:ext uri="{FF2B5EF4-FFF2-40B4-BE49-F238E27FC236}">
                <a16:creationId xmlns:a16="http://schemas.microsoft.com/office/drawing/2014/main" id="{976976EC-98A7-4022-A6F1-EA17C89A8233}"/>
              </a:ext>
            </a:extLst>
          </p:cNvPr>
          <p:cNvSpPr txBox="1"/>
          <p:nvPr/>
        </p:nvSpPr>
        <p:spPr>
          <a:xfrm>
            <a:off x="5257800" y="1905001"/>
            <a:ext cx="5257800" cy="4548040"/>
          </a:xfrm>
          <a:prstGeom prst="rect">
            <a:avLst/>
          </a:prstGeom>
        </p:spPr>
        <p:txBody>
          <a:bodyPr vert="horz" wrap="square" lIns="0" tIns="13335" rIns="0" bIns="0" rtlCol="0">
            <a:spAutoFit/>
          </a:bodyPr>
          <a:lstStyle/>
          <a:p>
            <a:pPr marL="12700">
              <a:spcBef>
                <a:spcPts val="105"/>
              </a:spcBef>
            </a:pPr>
            <a:r>
              <a:rPr sz="3200" b="1" spc="-20" dirty="0">
                <a:solidFill>
                  <a:schemeClr val="accent1"/>
                </a:solidFill>
                <a:latin typeface="Franklin Gothic Book"/>
                <a:cs typeface="Franklin Gothic Book"/>
              </a:rPr>
              <a:t>Technical</a:t>
            </a:r>
            <a:r>
              <a:rPr sz="3200" b="1" spc="-40" dirty="0">
                <a:solidFill>
                  <a:schemeClr val="accent1"/>
                </a:solidFill>
                <a:latin typeface="Franklin Gothic Book"/>
                <a:cs typeface="Franklin Gothic Book"/>
              </a:rPr>
              <a:t> </a:t>
            </a:r>
            <a:r>
              <a:rPr sz="3200" b="1" spc="5" dirty="0">
                <a:solidFill>
                  <a:schemeClr val="accent1"/>
                </a:solidFill>
                <a:latin typeface="Franklin Gothic Book"/>
                <a:cs typeface="Franklin Gothic Book"/>
              </a:rPr>
              <a:t>Risks</a:t>
            </a:r>
            <a:endParaRPr lang="en-IN" sz="3200" b="1" spc="5" dirty="0">
              <a:solidFill>
                <a:schemeClr val="accent1"/>
              </a:solidFill>
              <a:latin typeface="Franklin Gothic Book"/>
              <a:cs typeface="Franklin Gothic Book"/>
            </a:endParaRPr>
          </a:p>
          <a:p>
            <a:pPr marL="469900" lvl="1">
              <a:spcBef>
                <a:spcPts val="105"/>
              </a:spcBef>
            </a:pPr>
            <a:br>
              <a:rPr lang="en-IN" sz="1600" spc="5" dirty="0">
                <a:solidFill>
                  <a:srgbClr val="888888"/>
                </a:solidFill>
                <a:latin typeface="Franklin Gothic Book"/>
                <a:cs typeface="Franklin Gothic Book"/>
              </a:rPr>
            </a:br>
            <a:r>
              <a:rPr lang="en-IN" sz="1600" spc="5" dirty="0">
                <a:solidFill>
                  <a:srgbClr val="888888"/>
                </a:solidFill>
                <a:latin typeface="Franklin Gothic Book"/>
                <a:cs typeface="Franklin Gothic Book"/>
              </a:rPr>
              <a:t>Application Failure</a:t>
            </a:r>
          </a:p>
          <a:p>
            <a:pPr marL="469900" lvl="1">
              <a:spcBef>
                <a:spcPts val="105"/>
              </a:spcBef>
            </a:pPr>
            <a:r>
              <a:rPr lang="en-IN" sz="1600" spc="5" dirty="0">
                <a:solidFill>
                  <a:srgbClr val="888888"/>
                </a:solidFill>
                <a:latin typeface="Franklin Gothic Book"/>
                <a:cs typeface="Franklin Gothic Book"/>
              </a:rPr>
              <a:t>Slow Response Time</a:t>
            </a:r>
          </a:p>
          <a:p>
            <a:pPr marL="469900" lvl="1">
              <a:spcBef>
                <a:spcPts val="105"/>
              </a:spcBef>
            </a:pPr>
            <a:r>
              <a:rPr lang="en-IN" sz="1600" spc="5" dirty="0">
                <a:solidFill>
                  <a:srgbClr val="888888"/>
                </a:solidFill>
                <a:latin typeface="Franklin Gothic Book"/>
                <a:cs typeface="Franklin Gothic Book"/>
              </a:rPr>
              <a:t>Bugs</a:t>
            </a:r>
            <a:r>
              <a:rPr lang="en-IN" sz="1600" dirty="0">
                <a:latin typeface="Franklin Gothic Book"/>
                <a:cs typeface="Franklin Gothic Book"/>
              </a:rPr>
              <a:t> </a:t>
            </a:r>
            <a:br>
              <a:rPr lang="en-IN" sz="1600" dirty="0">
                <a:latin typeface="Franklin Gothic Book"/>
                <a:cs typeface="Franklin Gothic Book"/>
              </a:rPr>
            </a:br>
            <a:endParaRPr lang="en-IN" sz="1600" dirty="0">
              <a:latin typeface="Franklin Gothic Book"/>
              <a:cs typeface="Franklin Gothic Book"/>
            </a:endParaRPr>
          </a:p>
          <a:p>
            <a:pPr marL="12700">
              <a:spcBef>
                <a:spcPts val="105"/>
              </a:spcBef>
            </a:pPr>
            <a:r>
              <a:rPr sz="3200" b="1" spc="-10" dirty="0">
                <a:solidFill>
                  <a:schemeClr val="accent1"/>
                </a:solidFill>
                <a:latin typeface="Franklin Gothic Book"/>
                <a:cs typeface="Franklin Gothic Book"/>
              </a:rPr>
              <a:t>Market </a:t>
            </a:r>
            <a:r>
              <a:rPr sz="3200" b="1" spc="5" dirty="0">
                <a:solidFill>
                  <a:schemeClr val="accent1"/>
                </a:solidFill>
                <a:latin typeface="Franklin Gothic Book"/>
                <a:cs typeface="Franklin Gothic Book"/>
              </a:rPr>
              <a:t>Risk</a:t>
            </a:r>
            <a:endParaRPr lang="en-IN" sz="3200" b="1" spc="5" dirty="0">
              <a:solidFill>
                <a:schemeClr val="accent1"/>
              </a:solidFill>
              <a:latin typeface="Franklin Gothic Book"/>
              <a:cs typeface="Franklin Gothic Book"/>
            </a:endParaRPr>
          </a:p>
          <a:p>
            <a:pPr marL="469900" lvl="1">
              <a:spcBef>
                <a:spcPts val="105"/>
              </a:spcBef>
            </a:pPr>
            <a:br>
              <a:rPr lang="en-IN" sz="1600" spc="5" dirty="0">
                <a:solidFill>
                  <a:srgbClr val="888888"/>
                </a:solidFill>
                <a:latin typeface="Franklin Gothic Book"/>
              </a:rPr>
            </a:br>
            <a:r>
              <a:rPr lang="en-IN" sz="1600" spc="5" dirty="0">
                <a:solidFill>
                  <a:srgbClr val="888888"/>
                </a:solidFill>
                <a:latin typeface="Franklin Gothic Book"/>
              </a:rPr>
              <a:t>Slow Adoption </a:t>
            </a:r>
            <a:br>
              <a:rPr lang="en-IN" sz="1600" spc="5" dirty="0">
                <a:solidFill>
                  <a:srgbClr val="888888"/>
                </a:solidFill>
                <a:latin typeface="Franklin Gothic Book"/>
              </a:rPr>
            </a:br>
            <a:r>
              <a:rPr lang="en-IN" sz="1600" spc="5" dirty="0">
                <a:solidFill>
                  <a:srgbClr val="888888"/>
                </a:solidFill>
                <a:latin typeface="Franklin Gothic Book"/>
              </a:rPr>
              <a:t>Resistance by established parking lot owners</a:t>
            </a:r>
          </a:p>
          <a:p>
            <a:pPr marL="12700">
              <a:spcBef>
                <a:spcPts val="105"/>
              </a:spcBef>
            </a:pPr>
            <a:r>
              <a:rPr sz="1600" spc="5" dirty="0">
                <a:solidFill>
                  <a:srgbClr val="888888"/>
                </a:solidFill>
                <a:latin typeface="Franklin Gothic Book"/>
              </a:rPr>
              <a:t>  </a:t>
            </a:r>
            <a:endParaRPr lang="en-IN" sz="1600" spc="5" dirty="0">
              <a:solidFill>
                <a:srgbClr val="888888"/>
              </a:solidFill>
              <a:latin typeface="Franklin Gothic Book"/>
            </a:endParaRPr>
          </a:p>
          <a:p>
            <a:pPr marL="12700">
              <a:spcBef>
                <a:spcPts val="105"/>
              </a:spcBef>
            </a:pPr>
            <a:r>
              <a:rPr sz="3200" b="1" spc="5" dirty="0">
                <a:solidFill>
                  <a:schemeClr val="accent1"/>
                </a:solidFill>
                <a:latin typeface="Franklin Gothic Book"/>
                <a:cs typeface="Franklin Gothic Book"/>
              </a:rPr>
              <a:t>Operational</a:t>
            </a:r>
            <a:r>
              <a:rPr sz="3200" b="1" spc="-70" dirty="0">
                <a:solidFill>
                  <a:schemeClr val="accent1"/>
                </a:solidFill>
                <a:latin typeface="Franklin Gothic Book"/>
                <a:cs typeface="Franklin Gothic Book"/>
              </a:rPr>
              <a:t> </a:t>
            </a:r>
            <a:r>
              <a:rPr sz="3200" b="1" spc="5" dirty="0">
                <a:solidFill>
                  <a:schemeClr val="accent1"/>
                </a:solidFill>
                <a:latin typeface="Franklin Gothic Book"/>
                <a:cs typeface="Franklin Gothic Book"/>
              </a:rPr>
              <a:t>Risk</a:t>
            </a:r>
            <a:endParaRPr lang="en-IN" sz="3200" b="1" spc="5" dirty="0">
              <a:solidFill>
                <a:schemeClr val="accent1"/>
              </a:solidFill>
              <a:latin typeface="Franklin Gothic Book"/>
              <a:cs typeface="Franklin Gothic Book"/>
            </a:endParaRPr>
          </a:p>
          <a:p>
            <a:pPr marL="469900" lvl="1">
              <a:spcBef>
                <a:spcPts val="105"/>
              </a:spcBef>
            </a:pPr>
            <a:br>
              <a:rPr lang="en-IN" sz="1600" spc="5" dirty="0">
                <a:solidFill>
                  <a:srgbClr val="888888"/>
                </a:solidFill>
                <a:latin typeface="Franklin Gothic Book"/>
                <a:cs typeface="Franklin Gothic Book"/>
              </a:rPr>
            </a:br>
            <a:r>
              <a:rPr lang="en-IN" sz="1600" spc="5" dirty="0">
                <a:solidFill>
                  <a:srgbClr val="888888"/>
                </a:solidFill>
                <a:latin typeface="Franklin Gothic Book"/>
                <a:cs typeface="Franklin Gothic Book"/>
              </a:rPr>
              <a:t>Integration Problem between traditional &amp; Online Bookings</a:t>
            </a:r>
            <a:endParaRPr sz="1600" dirty="0">
              <a:latin typeface="Franklin Gothic Book"/>
              <a:cs typeface="Franklin Gothic Book"/>
            </a:endParaRPr>
          </a:p>
        </p:txBody>
      </p:sp>
      <p:sp>
        <p:nvSpPr>
          <p:cNvPr id="5" name="TextBox 4">
            <a:extLst>
              <a:ext uri="{FF2B5EF4-FFF2-40B4-BE49-F238E27FC236}">
                <a16:creationId xmlns:a16="http://schemas.microsoft.com/office/drawing/2014/main" id="{BC51AA93-027F-483D-B3B3-BDB7CAC32C1F}"/>
              </a:ext>
            </a:extLst>
          </p:cNvPr>
          <p:cNvSpPr txBox="1"/>
          <p:nvPr/>
        </p:nvSpPr>
        <p:spPr>
          <a:xfrm>
            <a:off x="9634470" y="68290"/>
            <a:ext cx="2514600" cy="844550"/>
          </a:xfrm>
          <a:prstGeom prst="rect">
            <a:avLst/>
          </a:prstGeom>
          <a:noFill/>
        </p:spPr>
        <p:txBody>
          <a:bodyPr wrap="square" rtlCol="0">
            <a:prstTxWarp prst="textCurveDown">
              <a:avLst>
                <a:gd name="adj" fmla="val 54933"/>
              </a:avLst>
            </a:prstTxWarp>
            <a:spAutoFit/>
          </a:bodyPr>
          <a:lstStyle/>
          <a:p>
            <a:r>
              <a:rPr lang="en-US" sz="4400" dirty="0">
                <a:ln w="0"/>
                <a:effectLst>
                  <a:outerShdw blurRad="38100" dist="19050" dir="2700000" algn="tl" rotWithShape="0">
                    <a:schemeClr val="dk1">
                      <a:alpha val="40000"/>
                    </a:schemeClr>
                  </a:outerShdw>
                </a:effectLst>
                <a:latin typeface="Ink Free" panose="03080402000500000000" pitchFamily="66" charset="0"/>
              </a:rPr>
              <a:t>PARK-in</a:t>
            </a:r>
          </a:p>
        </p:txBody>
      </p:sp>
    </p:spTree>
    <p:extLst>
      <p:ext uri="{BB962C8B-B14F-4D97-AF65-F5344CB8AC3E}">
        <p14:creationId xmlns:p14="http://schemas.microsoft.com/office/powerpoint/2010/main" val="4075496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a:extLst>
              <a:ext uri="{FF2B5EF4-FFF2-40B4-BE49-F238E27FC236}">
                <a16:creationId xmlns:a16="http://schemas.microsoft.com/office/drawing/2014/main" id="{EAEA7DAE-2252-48A9-BAE3-AB1452B42529}"/>
              </a:ext>
            </a:extLst>
          </p:cNvPr>
          <p:cNvSpPr txBox="1">
            <a:spLocks/>
          </p:cNvSpPr>
          <p:nvPr/>
        </p:nvSpPr>
        <p:spPr>
          <a:xfrm>
            <a:off x="533400" y="150184"/>
            <a:ext cx="6673850" cy="844462"/>
          </a:xfrm>
          <a:prstGeom prst="rect">
            <a:avLst/>
          </a:prstGeom>
        </p:spPr>
        <p:txBody>
          <a:bodyPr vert="horz" wrap="square" lIns="0" tIns="13335" rIns="0" bIns="0" rtlCol="0" anchor="t">
            <a:spAutoFit/>
          </a:bodyPr>
          <a:lstStyle>
            <a:lvl1pPr algn="l" defTabSz="685800" rtl="0" eaLnBrk="1" latinLnBrk="0" hangingPunct="1">
              <a:lnSpc>
                <a:spcPct val="99000"/>
              </a:lnSpc>
              <a:spcBef>
                <a:spcPct val="0"/>
              </a:spcBef>
              <a:buNone/>
              <a:defRPr sz="3800" kern="1200">
                <a:solidFill>
                  <a:schemeClr val="tx2">
                    <a:lumMod val="75000"/>
                    <a:lumOff val="25000"/>
                  </a:schemeClr>
                </a:solidFill>
                <a:latin typeface="+mj-lt"/>
                <a:ea typeface="+mj-ea"/>
                <a:cs typeface="+mj-cs"/>
              </a:defRPr>
            </a:lvl1pPr>
          </a:lstStyle>
          <a:p>
            <a:pPr marL="12700">
              <a:lnSpc>
                <a:spcPct val="100000"/>
              </a:lnSpc>
              <a:spcBef>
                <a:spcPts val="105"/>
              </a:spcBef>
            </a:pPr>
            <a:r>
              <a:rPr lang="en-US" sz="5400" spc="-5" dirty="0"/>
              <a:t>Legal Environment</a:t>
            </a:r>
          </a:p>
        </p:txBody>
      </p:sp>
      <p:sp>
        <p:nvSpPr>
          <p:cNvPr id="4" name="object 4">
            <a:extLst>
              <a:ext uri="{FF2B5EF4-FFF2-40B4-BE49-F238E27FC236}">
                <a16:creationId xmlns:a16="http://schemas.microsoft.com/office/drawing/2014/main" id="{33A85775-10F9-4DE5-BCBF-1B55A0B4E8E5}"/>
              </a:ext>
            </a:extLst>
          </p:cNvPr>
          <p:cNvSpPr txBox="1"/>
          <p:nvPr/>
        </p:nvSpPr>
        <p:spPr>
          <a:xfrm>
            <a:off x="4267200" y="1143000"/>
            <a:ext cx="8578800" cy="2044791"/>
          </a:xfrm>
          <a:prstGeom prst="rect">
            <a:avLst/>
          </a:prstGeom>
        </p:spPr>
        <p:txBody>
          <a:bodyPr vert="horz" wrap="square" lIns="0" tIns="13335" rIns="0" bIns="0" rtlCol="0">
            <a:spAutoFit/>
          </a:bodyPr>
          <a:lstStyle/>
          <a:p>
            <a:pPr marL="12700">
              <a:spcBef>
                <a:spcPts val="105"/>
              </a:spcBef>
            </a:pPr>
            <a:r>
              <a:rPr lang="en-IN" sz="3200" spc="5" dirty="0">
                <a:solidFill>
                  <a:schemeClr val="accent1"/>
                </a:solidFill>
                <a:latin typeface="Franklin Gothic Book"/>
                <a:cs typeface="Franklin Gothic Book"/>
              </a:rPr>
              <a:t>Flat Organisation Structure &amp;</a:t>
            </a:r>
            <a:br>
              <a:rPr lang="en-IN" sz="3200" spc="5" dirty="0">
                <a:solidFill>
                  <a:schemeClr val="accent1"/>
                </a:solidFill>
                <a:latin typeface="Franklin Gothic Book"/>
                <a:cs typeface="Franklin Gothic Book"/>
              </a:rPr>
            </a:br>
            <a:r>
              <a:rPr lang="en-IN" sz="3200" spc="5" dirty="0">
                <a:solidFill>
                  <a:schemeClr val="accent1"/>
                </a:solidFill>
                <a:latin typeface="Franklin Gothic Book"/>
                <a:cs typeface="Franklin Gothic Book"/>
              </a:rPr>
              <a:t>Open to innovation.</a:t>
            </a:r>
            <a:endParaRPr sz="3200" dirty="0">
              <a:solidFill>
                <a:schemeClr val="accent1"/>
              </a:solidFill>
              <a:latin typeface="Franklin Gothic Book"/>
              <a:cs typeface="Franklin Gothic Book"/>
            </a:endParaRPr>
          </a:p>
          <a:p>
            <a:pPr>
              <a:lnSpc>
                <a:spcPct val="100000"/>
              </a:lnSpc>
            </a:pPr>
            <a:endParaRPr sz="3600" dirty="0">
              <a:latin typeface="Times New Roman"/>
              <a:cs typeface="Times New Roman"/>
            </a:endParaRPr>
          </a:p>
          <a:p>
            <a:pPr marL="12700" marR="5080"/>
            <a:endParaRPr sz="3200" dirty="0">
              <a:latin typeface="Franklin Gothic Book"/>
              <a:cs typeface="Franklin Gothic Book"/>
            </a:endParaRPr>
          </a:p>
        </p:txBody>
      </p:sp>
      <p:sp>
        <p:nvSpPr>
          <p:cNvPr id="6" name="TextBox 5">
            <a:extLst>
              <a:ext uri="{FF2B5EF4-FFF2-40B4-BE49-F238E27FC236}">
                <a16:creationId xmlns:a16="http://schemas.microsoft.com/office/drawing/2014/main" id="{9B12FEAE-99C8-467D-9738-224DA78B043D}"/>
              </a:ext>
            </a:extLst>
          </p:cNvPr>
          <p:cNvSpPr txBox="1"/>
          <p:nvPr/>
        </p:nvSpPr>
        <p:spPr>
          <a:xfrm>
            <a:off x="9634470" y="68290"/>
            <a:ext cx="2514600" cy="844550"/>
          </a:xfrm>
          <a:prstGeom prst="rect">
            <a:avLst/>
          </a:prstGeom>
          <a:noFill/>
        </p:spPr>
        <p:txBody>
          <a:bodyPr wrap="square" rtlCol="0">
            <a:prstTxWarp prst="textCurveDown">
              <a:avLst>
                <a:gd name="adj" fmla="val 54933"/>
              </a:avLst>
            </a:prstTxWarp>
            <a:spAutoFit/>
          </a:bodyPr>
          <a:lstStyle/>
          <a:p>
            <a:r>
              <a:rPr lang="en-US" sz="4400" dirty="0">
                <a:ln w="0"/>
                <a:effectLst>
                  <a:outerShdw blurRad="38100" dist="19050" dir="2700000" algn="tl" rotWithShape="0">
                    <a:schemeClr val="dk1">
                      <a:alpha val="40000"/>
                    </a:schemeClr>
                  </a:outerShdw>
                </a:effectLst>
                <a:latin typeface="Ink Free" panose="03080402000500000000" pitchFamily="66" charset="0"/>
              </a:rPr>
              <a:t>PARK-in</a:t>
            </a:r>
          </a:p>
        </p:txBody>
      </p:sp>
      <p:sp>
        <p:nvSpPr>
          <p:cNvPr id="8" name="Content Placeholder 2">
            <a:extLst>
              <a:ext uri="{FF2B5EF4-FFF2-40B4-BE49-F238E27FC236}">
                <a16:creationId xmlns:a16="http://schemas.microsoft.com/office/drawing/2014/main" id="{D1CC8C71-B37D-46C8-89AA-443A742465BF}"/>
              </a:ext>
            </a:extLst>
          </p:cNvPr>
          <p:cNvSpPr txBox="1">
            <a:spLocks/>
          </p:cNvSpPr>
          <p:nvPr/>
        </p:nvSpPr>
        <p:spPr>
          <a:xfrm>
            <a:off x="3962400" y="2506662"/>
            <a:ext cx="8077200" cy="4351338"/>
          </a:xfrm>
          <a:prstGeom prst="rect">
            <a:avLst/>
          </a:prstGeom>
        </p:spPr>
        <p:txBody>
          <a:bodyPr>
            <a:normAutofit/>
          </a:bodyPr>
          <a:lst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r>
              <a:rPr lang="en-IN" dirty="0"/>
              <a:t>Consumer Protection Law: In this online parking booking system, customers should not be given wrong information about service. This comes under Trade Description Act.</a:t>
            </a:r>
          </a:p>
          <a:p>
            <a:r>
              <a:rPr lang="en-IN" dirty="0"/>
              <a:t>Employees Protection Law: Maintaining the highest hygienic standards for employees at the workplace. The developers who are handling the back end and front end of our application, need to be given enough breaking period for ergonomics.</a:t>
            </a:r>
          </a:p>
          <a:p>
            <a:r>
              <a:rPr lang="en-IN" dirty="0"/>
              <a:t>Tax and Financial Law: The parking charges vary from city to city. We are operating in Delhi-NCR region, it covers Greater Noida, Noida, Delhi, Gurgaon, Faridabad, etc. So, as per different state laws, the charges will be different.</a:t>
            </a:r>
          </a:p>
          <a:p>
            <a:endParaRPr lang="en-IN" dirty="0"/>
          </a:p>
        </p:txBody>
      </p:sp>
    </p:spTree>
    <p:extLst>
      <p:ext uri="{BB962C8B-B14F-4D97-AF65-F5344CB8AC3E}">
        <p14:creationId xmlns:p14="http://schemas.microsoft.com/office/powerpoint/2010/main" val="534049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1F110FD-B889-4EEB-9437-7F0F3390BA3E}"/>
              </a:ext>
            </a:extLst>
          </p:cNvPr>
          <p:cNvSpPr/>
          <p:nvPr/>
        </p:nvSpPr>
        <p:spPr>
          <a:xfrm>
            <a:off x="3870325" y="2209800"/>
            <a:ext cx="8458200" cy="1898212"/>
          </a:xfrm>
          <a:prstGeom prst="rect">
            <a:avLst/>
          </a:prstGeom>
        </p:spPr>
        <p:txBody>
          <a:bodyPr wrap="square">
            <a:spAutoFit/>
          </a:bodyPr>
          <a:lstStyle/>
          <a:p>
            <a:pPr marL="320040" indent="-320040" defTabSz="914400">
              <a:lnSpc>
                <a:spcPct val="111000"/>
              </a:lnSpc>
              <a:spcBef>
                <a:spcPts val="930"/>
              </a:spcBef>
              <a:buFont typeface="Corbel" panose="020B0503020204020204" pitchFamily="34" charset="0"/>
              <a:buChar char="–"/>
            </a:pPr>
            <a:r>
              <a:rPr lang="en-IN" sz="2000" dirty="0">
                <a:solidFill>
                  <a:schemeClr val="tx2">
                    <a:lumMod val="75000"/>
                    <a:lumOff val="25000"/>
                  </a:schemeClr>
                </a:solidFill>
              </a:rPr>
              <a:t>Patent Protection: The application should be patent protected in order to avoid copyright infringements. This business is easy to imitate and less entry barriers, so it’s possible anyone else can enter into this segment.</a:t>
            </a:r>
          </a:p>
          <a:p>
            <a:pPr marL="320040" indent="-320040" defTabSz="914400">
              <a:lnSpc>
                <a:spcPct val="111000"/>
              </a:lnSpc>
              <a:spcBef>
                <a:spcPts val="930"/>
              </a:spcBef>
              <a:buFont typeface="Corbel" panose="020B0503020204020204" pitchFamily="34" charset="0"/>
              <a:buChar char="–"/>
            </a:pPr>
            <a:r>
              <a:rPr lang="en-IN" sz="2000" dirty="0">
                <a:solidFill>
                  <a:schemeClr val="tx2">
                    <a:lumMod val="75000"/>
                    <a:lumOff val="25000"/>
                  </a:schemeClr>
                </a:solidFill>
              </a:rPr>
              <a:t>Insurance Agreement: The business must be insured to protect the stakeholder’s money.</a:t>
            </a:r>
          </a:p>
        </p:txBody>
      </p:sp>
      <p:sp>
        <p:nvSpPr>
          <p:cNvPr id="3" name="object 3">
            <a:extLst>
              <a:ext uri="{FF2B5EF4-FFF2-40B4-BE49-F238E27FC236}">
                <a16:creationId xmlns:a16="http://schemas.microsoft.com/office/drawing/2014/main" id="{19D9FA93-5467-4159-B271-9E030C9BF26B}"/>
              </a:ext>
            </a:extLst>
          </p:cNvPr>
          <p:cNvSpPr txBox="1">
            <a:spLocks/>
          </p:cNvSpPr>
          <p:nvPr/>
        </p:nvSpPr>
        <p:spPr>
          <a:xfrm>
            <a:off x="533400" y="150184"/>
            <a:ext cx="6673850" cy="844462"/>
          </a:xfrm>
          <a:prstGeom prst="rect">
            <a:avLst/>
          </a:prstGeom>
        </p:spPr>
        <p:txBody>
          <a:bodyPr vert="horz" wrap="square" lIns="0" tIns="13335" rIns="0" bIns="0" rtlCol="0" anchor="t">
            <a:spAutoFit/>
          </a:bodyPr>
          <a:lstStyle>
            <a:lvl1pPr algn="l" defTabSz="685800" rtl="0" eaLnBrk="1" latinLnBrk="0" hangingPunct="1">
              <a:lnSpc>
                <a:spcPct val="99000"/>
              </a:lnSpc>
              <a:spcBef>
                <a:spcPct val="0"/>
              </a:spcBef>
              <a:buNone/>
              <a:defRPr sz="3800" kern="1200">
                <a:solidFill>
                  <a:schemeClr val="tx2">
                    <a:lumMod val="75000"/>
                    <a:lumOff val="25000"/>
                  </a:schemeClr>
                </a:solidFill>
                <a:latin typeface="+mj-lt"/>
                <a:ea typeface="+mj-ea"/>
                <a:cs typeface="+mj-cs"/>
              </a:defRPr>
            </a:lvl1pPr>
          </a:lstStyle>
          <a:p>
            <a:pPr marL="12700">
              <a:lnSpc>
                <a:spcPct val="100000"/>
              </a:lnSpc>
              <a:spcBef>
                <a:spcPts val="105"/>
              </a:spcBef>
            </a:pPr>
            <a:r>
              <a:rPr lang="en-US" sz="5400" spc="-5" dirty="0"/>
              <a:t>Legal Environment</a:t>
            </a:r>
          </a:p>
        </p:txBody>
      </p:sp>
      <p:sp>
        <p:nvSpPr>
          <p:cNvPr id="4" name="TextBox 3">
            <a:extLst>
              <a:ext uri="{FF2B5EF4-FFF2-40B4-BE49-F238E27FC236}">
                <a16:creationId xmlns:a16="http://schemas.microsoft.com/office/drawing/2014/main" id="{1A9338BE-E388-4971-8E1A-324B61A8F9CE}"/>
              </a:ext>
            </a:extLst>
          </p:cNvPr>
          <p:cNvSpPr txBox="1"/>
          <p:nvPr/>
        </p:nvSpPr>
        <p:spPr>
          <a:xfrm>
            <a:off x="9634470" y="68290"/>
            <a:ext cx="2514600" cy="844550"/>
          </a:xfrm>
          <a:prstGeom prst="rect">
            <a:avLst/>
          </a:prstGeom>
          <a:noFill/>
        </p:spPr>
        <p:txBody>
          <a:bodyPr wrap="square" rtlCol="0">
            <a:prstTxWarp prst="textCurveDown">
              <a:avLst>
                <a:gd name="adj" fmla="val 54933"/>
              </a:avLst>
            </a:prstTxWarp>
            <a:spAutoFit/>
          </a:bodyPr>
          <a:lstStyle/>
          <a:p>
            <a:r>
              <a:rPr lang="en-US" sz="4400" dirty="0">
                <a:ln w="0"/>
                <a:effectLst>
                  <a:outerShdw blurRad="38100" dist="19050" dir="2700000" algn="tl" rotWithShape="0">
                    <a:schemeClr val="dk1">
                      <a:alpha val="40000"/>
                    </a:schemeClr>
                  </a:outerShdw>
                </a:effectLst>
                <a:latin typeface="Ink Free" panose="03080402000500000000" pitchFamily="66" charset="0"/>
              </a:rPr>
              <a:t>PARK-in</a:t>
            </a:r>
          </a:p>
        </p:txBody>
      </p:sp>
    </p:spTree>
    <p:extLst>
      <p:ext uri="{BB962C8B-B14F-4D97-AF65-F5344CB8AC3E}">
        <p14:creationId xmlns:p14="http://schemas.microsoft.com/office/powerpoint/2010/main" val="38780619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85800" y="152400"/>
            <a:ext cx="2829053" cy="844462"/>
          </a:xfrm>
          <a:prstGeom prst="rect">
            <a:avLst/>
          </a:prstGeom>
        </p:spPr>
        <p:txBody>
          <a:bodyPr vert="horz" wrap="square" lIns="0" tIns="13335" rIns="0" bIns="0" rtlCol="0">
            <a:spAutoFit/>
          </a:bodyPr>
          <a:lstStyle/>
          <a:p>
            <a:pPr marL="12700" defTabSz="685800">
              <a:spcBef>
                <a:spcPts val="105"/>
              </a:spcBef>
            </a:pPr>
            <a:r>
              <a:rPr sz="5400" spc="-5" dirty="0">
                <a:solidFill>
                  <a:schemeClr val="tx2">
                    <a:lumMod val="75000"/>
                    <a:lumOff val="25000"/>
                  </a:schemeClr>
                </a:solidFill>
                <a:latin typeface="+mj-lt"/>
                <a:ea typeface="+mj-ea"/>
                <a:cs typeface="+mj-cs"/>
              </a:rPr>
              <a:t>Vision</a:t>
            </a:r>
          </a:p>
        </p:txBody>
      </p:sp>
      <p:sp>
        <p:nvSpPr>
          <p:cNvPr id="4" name="object 4"/>
          <p:cNvSpPr txBox="1"/>
          <p:nvPr/>
        </p:nvSpPr>
        <p:spPr>
          <a:xfrm>
            <a:off x="10170921" y="6501705"/>
            <a:ext cx="327660" cy="294953"/>
          </a:xfrm>
          <a:prstGeom prst="rect">
            <a:avLst/>
          </a:prstGeom>
        </p:spPr>
        <p:txBody>
          <a:bodyPr vert="horz" wrap="square" lIns="0" tIns="0" rIns="0" bIns="0" rtlCol="0">
            <a:spAutoFit/>
          </a:bodyPr>
          <a:lstStyle/>
          <a:p>
            <a:pPr marL="12700">
              <a:lnSpc>
                <a:spcPts val="2335"/>
              </a:lnSpc>
            </a:pPr>
            <a:r>
              <a:rPr sz="2000" spc="10" dirty="0">
                <a:solidFill>
                  <a:srgbClr val="9B9B9B"/>
                </a:solidFill>
                <a:latin typeface="Franklin Gothic Book"/>
                <a:cs typeface="Franklin Gothic Book"/>
              </a:rPr>
              <a:t>12</a:t>
            </a:r>
            <a:endParaRPr sz="2000">
              <a:latin typeface="Franklin Gothic Book"/>
              <a:cs typeface="Franklin Gothic Book"/>
            </a:endParaRPr>
          </a:p>
        </p:txBody>
      </p:sp>
      <p:sp>
        <p:nvSpPr>
          <p:cNvPr id="3" name="object 3"/>
          <p:cNvSpPr txBox="1"/>
          <p:nvPr/>
        </p:nvSpPr>
        <p:spPr>
          <a:xfrm>
            <a:off x="4724400" y="1752600"/>
            <a:ext cx="6019800" cy="2809102"/>
          </a:xfrm>
          <a:prstGeom prst="rect">
            <a:avLst/>
          </a:prstGeom>
        </p:spPr>
        <p:txBody>
          <a:bodyPr vert="horz" wrap="square" lIns="0" tIns="13335" rIns="0" bIns="0" rtlCol="0">
            <a:spAutoFit/>
          </a:bodyPr>
          <a:lstStyle/>
          <a:p>
            <a:pPr marL="12700" marR="5080">
              <a:spcBef>
                <a:spcPts val="105"/>
              </a:spcBef>
            </a:pPr>
            <a:r>
              <a:rPr sz="3200" spc="5" dirty="0">
                <a:solidFill>
                  <a:schemeClr val="accent1"/>
                </a:solidFill>
                <a:latin typeface="Franklin Gothic Book"/>
                <a:cs typeface="Franklin Gothic Book"/>
              </a:rPr>
              <a:t>If </a:t>
            </a:r>
            <a:r>
              <a:rPr sz="3200" dirty="0">
                <a:solidFill>
                  <a:schemeClr val="accent1"/>
                </a:solidFill>
                <a:latin typeface="Franklin Gothic Book"/>
                <a:cs typeface="Franklin Gothic Book"/>
              </a:rPr>
              <a:t>all </a:t>
            </a:r>
            <a:r>
              <a:rPr sz="3200" spc="5" dirty="0">
                <a:solidFill>
                  <a:schemeClr val="accent1"/>
                </a:solidFill>
                <a:latin typeface="Franklin Gothic Book"/>
                <a:cs typeface="Franklin Gothic Book"/>
              </a:rPr>
              <a:t>goes </a:t>
            </a:r>
            <a:r>
              <a:rPr sz="3200" spc="-5" dirty="0">
                <a:solidFill>
                  <a:schemeClr val="accent1"/>
                </a:solidFill>
                <a:latin typeface="Franklin Gothic Book"/>
                <a:cs typeface="Franklin Gothic Book"/>
              </a:rPr>
              <a:t>well, </a:t>
            </a:r>
            <a:r>
              <a:rPr sz="3200" dirty="0">
                <a:solidFill>
                  <a:schemeClr val="accent1"/>
                </a:solidFill>
                <a:latin typeface="Franklin Gothic Book"/>
                <a:cs typeface="Franklin Gothic Book"/>
              </a:rPr>
              <a:t>what will </a:t>
            </a:r>
            <a:r>
              <a:rPr sz="3200" spc="-5" dirty="0">
                <a:solidFill>
                  <a:schemeClr val="accent1"/>
                </a:solidFill>
                <a:latin typeface="Franklin Gothic Book"/>
                <a:cs typeface="Franklin Gothic Book"/>
              </a:rPr>
              <a:t>you </a:t>
            </a:r>
            <a:r>
              <a:rPr sz="3200" spc="-25" dirty="0">
                <a:solidFill>
                  <a:schemeClr val="accent1"/>
                </a:solidFill>
                <a:latin typeface="Franklin Gothic Book"/>
                <a:cs typeface="Franklin Gothic Book"/>
              </a:rPr>
              <a:t>have </a:t>
            </a:r>
            <a:r>
              <a:rPr sz="3200" dirty="0">
                <a:solidFill>
                  <a:schemeClr val="accent1"/>
                </a:solidFill>
                <a:latin typeface="Franklin Gothic Book"/>
                <a:cs typeface="Franklin Gothic Book"/>
              </a:rPr>
              <a:t>built in  </a:t>
            </a:r>
            <a:r>
              <a:rPr sz="3200" spc="-5" dirty="0">
                <a:solidFill>
                  <a:schemeClr val="accent1"/>
                </a:solidFill>
                <a:latin typeface="Franklin Gothic Book"/>
                <a:cs typeface="Franklin Gothic Book"/>
              </a:rPr>
              <a:t>five</a:t>
            </a:r>
            <a:r>
              <a:rPr sz="3200" dirty="0">
                <a:solidFill>
                  <a:schemeClr val="accent1"/>
                </a:solidFill>
                <a:latin typeface="Franklin Gothic Book"/>
                <a:cs typeface="Franklin Gothic Book"/>
              </a:rPr>
              <a:t> years?</a:t>
            </a:r>
            <a:endParaRPr lang="en-US" sz="3200" dirty="0">
              <a:solidFill>
                <a:schemeClr val="accent1"/>
              </a:solidFill>
              <a:latin typeface="Franklin Gothic Book"/>
              <a:cs typeface="Franklin Gothic Book"/>
            </a:endParaRPr>
          </a:p>
          <a:p>
            <a:pPr marL="12700" marR="5080">
              <a:spcBef>
                <a:spcPts val="105"/>
              </a:spcBef>
            </a:pPr>
            <a:endParaRPr lang="en-US" sz="3200" dirty="0">
              <a:solidFill>
                <a:schemeClr val="accent1"/>
              </a:solidFill>
              <a:latin typeface="Franklin Gothic Book"/>
              <a:cs typeface="Franklin Gothic Book"/>
            </a:endParaRPr>
          </a:p>
          <a:p>
            <a:pPr marL="12700" marR="5080">
              <a:spcBef>
                <a:spcPts val="105"/>
              </a:spcBef>
            </a:pPr>
            <a:r>
              <a:rPr lang="en-IN" sz="2800" dirty="0">
                <a:latin typeface="Franklin Gothic Book"/>
                <a:cs typeface="Franklin Gothic Book"/>
              </a:rPr>
              <a:t>The app will achieve the target markets of New Delhi NCR, Bangalore, Pune, Kolkata, Chennai and Mumbai</a:t>
            </a:r>
            <a:endParaRPr sz="2800" dirty="0">
              <a:latin typeface="Franklin Gothic Book"/>
              <a:cs typeface="Franklin Gothic Book"/>
            </a:endParaRPr>
          </a:p>
        </p:txBody>
      </p:sp>
      <p:sp>
        <p:nvSpPr>
          <p:cNvPr id="7" name="TextBox 6">
            <a:extLst>
              <a:ext uri="{FF2B5EF4-FFF2-40B4-BE49-F238E27FC236}">
                <a16:creationId xmlns:a16="http://schemas.microsoft.com/office/drawing/2014/main" id="{03751E8F-B20C-407F-A2A6-C7B2E7000688}"/>
              </a:ext>
            </a:extLst>
          </p:cNvPr>
          <p:cNvSpPr txBox="1"/>
          <p:nvPr/>
        </p:nvSpPr>
        <p:spPr>
          <a:xfrm>
            <a:off x="9634470" y="68290"/>
            <a:ext cx="2514600" cy="844550"/>
          </a:xfrm>
          <a:prstGeom prst="rect">
            <a:avLst/>
          </a:prstGeom>
          <a:noFill/>
        </p:spPr>
        <p:txBody>
          <a:bodyPr wrap="square" rtlCol="0">
            <a:prstTxWarp prst="textCurveDown">
              <a:avLst>
                <a:gd name="adj" fmla="val 54933"/>
              </a:avLst>
            </a:prstTxWarp>
            <a:spAutoFit/>
          </a:bodyPr>
          <a:lstStyle/>
          <a:p>
            <a:r>
              <a:rPr lang="en-US" sz="4400" dirty="0">
                <a:ln w="0"/>
                <a:effectLst>
                  <a:outerShdw blurRad="38100" dist="19050" dir="2700000" algn="tl" rotWithShape="0">
                    <a:schemeClr val="dk1">
                      <a:alpha val="40000"/>
                    </a:schemeClr>
                  </a:outerShdw>
                </a:effectLst>
                <a:latin typeface="Ink Free" panose="03080402000500000000" pitchFamily="66" charset="0"/>
              </a:rPr>
              <a:t>PARK-in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CCF4D-707C-4737-A69C-00DEB6C17AD4}"/>
              </a:ext>
            </a:extLst>
          </p:cNvPr>
          <p:cNvSpPr>
            <a:spLocks noGrp="1"/>
          </p:cNvSpPr>
          <p:nvPr>
            <p:ph type="title"/>
          </p:nvPr>
        </p:nvSpPr>
        <p:spPr>
          <a:xfrm>
            <a:off x="3166138" y="2590800"/>
            <a:ext cx="5859724" cy="1841715"/>
          </a:xfrm>
        </p:spPr>
        <p:txBody>
          <a:bodyPr>
            <a:normAutofit/>
          </a:bodyPr>
          <a:lstStyle/>
          <a:p>
            <a:r>
              <a:rPr lang="en-US" sz="8800" dirty="0">
                <a:latin typeface="Vivaldi" panose="03020602050506090804" pitchFamily="66" charset="0"/>
              </a:rPr>
              <a:t>Thankyou</a:t>
            </a:r>
          </a:p>
        </p:txBody>
      </p:sp>
      <p:sp>
        <p:nvSpPr>
          <p:cNvPr id="4" name="Text Placeholder 3">
            <a:extLst>
              <a:ext uri="{FF2B5EF4-FFF2-40B4-BE49-F238E27FC236}">
                <a16:creationId xmlns:a16="http://schemas.microsoft.com/office/drawing/2014/main" id="{F2CB9953-0188-42BE-8152-8A19CC3AA728}"/>
              </a:ext>
            </a:extLst>
          </p:cNvPr>
          <p:cNvSpPr txBox="1">
            <a:spLocks noGrp="1"/>
          </p:cNvSpPr>
          <p:nvPr>
            <p:ph type="body" idx="1"/>
          </p:nvPr>
        </p:nvSpPr>
        <p:spPr>
          <a:xfrm>
            <a:off x="5029200" y="4800600"/>
            <a:ext cx="2281237" cy="490538"/>
          </a:xfrm>
          <a:prstGeom prst="rect">
            <a:avLst/>
          </a:prstGeom>
          <a:noFill/>
        </p:spPr>
        <p:txBody>
          <a:bodyPr wrap="square" rtlCol="0">
            <a:prstTxWarp prst="textCurveDown">
              <a:avLst>
                <a:gd name="adj" fmla="val 54933"/>
              </a:avLst>
            </a:prstTxWarp>
            <a:spAutoFit/>
          </a:bodyPr>
          <a:lstStyle/>
          <a:p>
            <a:r>
              <a:rPr lang="en-US" sz="4400" dirty="0">
                <a:ln w="0"/>
                <a:effectLst>
                  <a:outerShdw blurRad="38100" dist="19050" dir="2700000" algn="tl" rotWithShape="0">
                    <a:schemeClr val="dk1">
                      <a:alpha val="40000"/>
                    </a:schemeClr>
                  </a:outerShdw>
                </a:effectLst>
                <a:latin typeface="Ink Free" panose="03080402000500000000" pitchFamily="66" charset="0"/>
              </a:rPr>
              <a:t>PARK-in</a:t>
            </a:r>
          </a:p>
        </p:txBody>
      </p:sp>
    </p:spTree>
    <p:extLst>
      <p:ext uri="{BB962C8B-B14F-4D97-AF65-F5344CB8AC3E}">
        <p14:creationId xmlns:p14="http://schemas.microsoft.com/office/powerpoint/2010/main" val="538181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4">
            <a:extLst>
              <a:ext uri="{FF2B5EF4-FFF2-40B4-BE49-F238E27FC236}">
                <a16:creationId xmlns:a16="http://schemas.microsoft.com/office/drawing/2014/main" id="{8859C4AE-1BBE-4F7D-9BFF-B7CC49F5F76B}"/>
              </a:ext>
            </a:extLst>
          </p:cNvPr>
          <p:cNvSpPr txBox="1"/>
          <p:nvPr/>
        </p:nvSpPr>
        <p:spPr>
          <a:xfrm>
            <a:off x="-685800" y="275707"/>
            <a:ext cx="5715000" cy="1675459"/>
          </a:xfrm>
          <a:prstGeom prst="rect">
            <a:avLst/>
          </a:prstGeom>
        </p:spPr>
        <p:txBody>
          <a:bodyPr vert="horz" wrap="square" lIns="0" tIns="13335" rIns="0" bIns="0" rtlCol="0">
            <a:spAutoFit/>
          </a:bodyPr>
          <a:lstStyle/>
          <a:p>
            <a:pPr marL="12700" algn="ctr" defTabSz="685800">
              <a:spcBef>
                <a:spcPts val="105"/>
              </a:spcBef>
            </a:pPr>
            <a:r>
              <a:rPr sz="5400" spc="-5" dirty="0">
                <a:solidFill>
                  <a:schemeClr val="tx2">
                    <a:lumMod val="75000"/>
                    <a:lumOff val="25000"/>
                  </a:schemeClr>
                </a:solidFill>
                <a:latin typeface="+mj-lt"/>
                <a:ea typeface="+mj-ea"/>
                <a:cs typeface="+mj-cs"/>
              </a:rPr>
              <a:t>Company Purpose</a:t>
            </a:r>
          </a:p>
        </p:txBody>
      </p:sp>
      <p:sp>
        <p:nvSpPr>
          <p:cNvPr id="6" name="object 5">
            <a:extLst>
              <a:ext uri="{FF2B5EF4-FFF2-40B4-BE49-F238E27FC236}">
                <a16:creationId xmlns:a16="http://schemas.microsoft.com/office/drawing/2014/main" id="{0D7AC334-6CD1-4D9F-8E61-EEA1A3E14B94}"/>
              </a:ext>
            </a:extLst>
          </p:cNvPr>
          <p:cNvSpPr txBox="1"/>
          <p:nvPr/>
        </p:nvSpPr>
        <p:spPr>
          <a:xfrm>
            <a:off x="3962400" y="2683603"/>
            <a:ext cx="7044055" cy="1490793"/>
          </a:xfrm>
          <a:prstGeom prst="rect">
            <a:avLst/>
          </a:prstGeom>
        </p:spPr>
        <p:txBody>
          <a:bodyPr vert="horz" wrap="square" lIns="0" tIns="13335" rIns="0" bIns="0" rtlCol="0">
            <a:spAutoFit/>
          </a:bodyPr>
          <a:lstStyle/>
          <a:p>
            <a:pPr marL="12700" marR="5080" algn="ctr">
              <a:spcBef>
                <a:spcPts val="105"/>
              </a:spcBef>
            </a:pPr>
            <a:r>
              <a:rPr lang="en-IN" sz="3200" spc="10" dirty="0">
                <a:solidFill>
                  <a:schemeClr val="accent1">
                    <a:lumMod val="50000"/>
                  </a:schemeClr>
                </a:solidFill>
                <a:latin typeface="Franklin Gothic Book"/>
                <a:cs typeface="Franklin Gothic Book"/>
              </a:rPr>
              <a:t>To provide the customer with Online Parking assistance through the applications on their mobile platform.</a:t>
            </a:r>
            <a:endParaRPr sz="3200" dirty="0">
              <a:solidFill>
                <a:schemeClr val="accent1">
                  <a:lumMod val="50000"/>
                </a:schemeClr>
              </a:solidFill>
              <a:latin typeface="Franklin Gothic Book"/>
              <a:cs typeface="Franklin Gothic Book"/>
            </a:endParaRPr>
          </a:p>
        </p:txBody>
      </p:sp>
      <p:sp>
        <p:nvSpPr>
          <p:cNvPr id="10" name="TextBox 9">
            <a:extLst>
              <a:ext uri="{FF2B5EF4-FFF2-40B4-BE49-F238E27FC236}">
                <a16:creationId xmlns:a16="http://schemas.microsoft.com/office/drawing/2014/main" id="{EDC446A8-B6B6-4DD6-9C25-1E4B7BF9C7A2}"/>
              </a:ext>
            </a:extLst>
          </p:cNvPr>
          <p:cNvSpPr txBox="1"/>
          <p:nvPr/>
        </p:nvSpPr>
        <p:spPr>
          <a:xfrm>
            <a:off x="9220200" y="68289"/>
            <a:ext cx="2724150" cy="1150441"/>
          </a:xfrm>
          <a:prstGeom prst="rect">
            <a:avLst/>
          </a:prstGeom>
          <a:noFill/>
        </p:spPr>
        <p:txBody>
          <a:bodyPr wrap="square" rtlCol="0">
            <a:prstTxWarp prst="textCurveDown">
              <a:avLst>
                <a:gd name="adj" fmla="val 54933"/>
              </a:avLst>
            </a:prstTxWarp>
            <a:spAutoFit/>
          </a:bodyPr>
          <a:lstStyle/>
          <a:p>
            <a:r>
              <a:rPr lang="en-US" sz="4400" dirty="0">
                <a:ln w="0"/>
                <a:effectLst>
                  <a:outerShdw blurRad="38100" dist="19050" dir="2700000" algn="tl" rotWithShape="0">
                    <a:schemeClr val="dk1">
                      <a:alpha val="40000"/>
                    </a:schemeClr>
                  </a:outerShdw>
                </a:effectLst>
                <a:latin typeface="Ink Free" panose="03080402000500000000" pitchFamily="66" charset="0"/>
              </a:rPr>
              <a:t>PARK-in</a:t>
            </a:r>
          </a:p>
        </p:txBody>
      </p:sp>
    </p:spTree>
    <p:extLst>
      <p:ext uri="{BB962C8B-B14F-4D97-AF65-F5344CB8AC3E}">
        <p14:creationId xmlns:p14="http://schemas.microsoft.com/office/powerpoint/2010/main" val="711490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33400" y="146050"/>
            <a:ext cx="2743200" cy="844550"/>
          </a:xfrm>
          <a:prstGeom prst="rect">
            <a:avLst/>
          </a:prstGeom>
        </p:spPr>
        <p:txBody>
          <a:bodyPr vert="horz" wrap="square" lIns="0" tIns="13335" rIns="0" bIns="0" rtlCol="0" anchor="t">
            <a:spAutoFit/>
          </a:bodyPr>
          <a:lstStyle/>
          <a:p>
            <a:pPr marL="12700">
              <a:lnSpc>
                <a:spcPct val="100000"/>
              </a:lnSpc>
              <a:spcBef>
                <a:spcPts val="105"/>
              </a:spcBef>
            </a:pPr>
            <a:r>
              <a:rPr sz="5400" spc="-5" dirty="0"/>
              <a:t>P</a:t>
            </a:r>
            <a:r>
              <a:rPr sz="5400" spc="-70" dirty="0"/>
              <a:t>r</a:t>
            </a:r>
            <a:r>
              <a:rPr sz="5400" dirty="0"/>
              <a:t>o</a:t>
            </a:r>
            <a:r>
              <a:rPr sz="5400" spc="15" dirty="0"/>
              <a:t>b</a:t>
            </a:r>
            <a:r>
              <a:rPr sz="5400" dirty="0"/>
              <a:t>l</a:t>
            </a:r>
            <a:r>
              <a:rPr sz="5400" spc="5" dirty="0"/>
              <a:t>em</a:t>
            </a:r>
          </a:p>
        </p:txBody>
      </p:sp>
      <p:sp>
        <p:nvSpPr>
          <p:cNvPr id="3" name="object 3"/>
          <p:cNvSpPr txBox="1"/>
          <p:nvPr/>
        </p:nvSpPr>
        <p:spPr>
          <a:xfrm>
            <a:off x="4648200" y="1139333"/>
            <a:ext cx="5957963" cy="5566267"/>
          </a:xfrm>
          <a:prstGeom prst="rect">
            <a:avLst/>
          </a:prstGeom>
        </p:spPr>
        <p:txBody>
          <a:bodyPr vert="horz" wrap="square" lIns="0" tIns="13335" rIns="0" bIns="0" rtlCol="0">
            <a:spAutoFit/>
          </a:bodyPr>
          <a:lstStyle/>
          <a:p>
            <a:pPr marL="12700" marR="5080" indent="-342900">
              <a:spcBef>
                <a:spcPts val="105"/>
              </a:spcBef>
              <a:buFont typeface="Arial" panose="020B0604020202020204" pitchFamily="34" charset="0"/>
              <a:buChar char="•"/>
            </a:pPr>
            <a:r>
              <a:rPr lang="en-US" sz="2400" spc="10" dirty="0">
                <a:solidFill>
                  <a:schemeClr val="accent1">
                    <a:lumMod val="50000"/>
                  </a:schemeClr>
                </a:solidFill>
                <a:latin typeface="Franklin Gothic Book"/>
              </a:rPr>
              <a:t>In Metropolitan areas, most vehicle drivers have the daily concern of finding a vacant parking space especially during rush hours in Malls, Hotels, Hospitals etc.</a:t>
            </a:r>
          </a:p>
          <a:p>
            <a:pPr marL="12700" marR="5080" indent="-342900">
              <a:spcBef>
                <a:spcPts val="105"/>
              </a:spcBef>
              <a:buFont typeface="Arial" panose="020B0604020202020204" pitchFamily="34" charset="0"/>
              <a:buChar char="•"/>
            </a:pPr>
            <a:r>
              <a:rPr lang="en-US" sz="2400" spc="10" dirty="0">
                <a:solidFill>
                  <a:schemeClr val="accent1">
                    <a:lumMod val="50000"/>
                  </a:schemeClr>
                </a:solidFill>
                <a:latin typeface="Franklin Gothic Book"/>
              </a:rPr>
              <a:t>Currently most of the existing car parking system are manually managed and are  inefficient.</a:t>
            </a:r>
            <a:endParaRPr sz="2400" spc="10" dirty="0">
              <a:solidFill>
                <a:schemeClr val="accent1">
                  <a:lumMod val="50000"/>
                </a:schemeClr>
              </a:solidFill>
              <a:latin typeface="Franklin Gothic Book"/>
            </a:endParaRPr>
          </a:p>
          <a:p>
            <a:pPr marL="12700" marR="121920"/>
            <a:endParaRPr lang="en-IN" sz="2400" spc="-20" dirty="0">
              <a:solidFill>
                <a:srgbClr val="888888"/>
              </a:solidFill>
              <a:latin typeface="Franklin Gothic Book"/>
            </a:endParaRPr>
          </a:p>
          <a:p>
            <a:pPr marL="12700" marR="121920"/>
            <a:endParaRPr lang="en-IN" sz="2400" spc="-20" dirty="0">
              <a:solidFill>
                <a:srgbClr val="888888"/>
              </a:solidFill>
              <a:latin typeface="Franklin Gothic Book"/>
            </a:endParaRPr>
          </a:p>
          <a:p>
            <a:pPr marL="12700" marR="121920"/>
            <a:r>
              <a:rPr lang="en-IN" sz="2400" spc="-20" dirty="0">
                <a:solidFill>
                  <a:srgbClr val="888888"/>
                </a:solidFill>
                <a:latin typeface="Franklin Gothic Book"/>
              </a:rPr>
              <a:t>Currently the customers have to find a parking slot which is far away from where they want to park.</a:t>
            </a:r>
          </a:p>
          <a:p>
            <a:pPr marL="12700" marR="121920"/>
            <a:r>
              <a:rPr lang="en-IN" sz="2400" spc="-20" dirty="0">
                <a:solidFill>
                  <a:srgbClr val="888888"/>
                </a:solidFill>
                <a:latin typeface="Franklin Gothic Book"/>
              </a:rPr>
              <a:t>Or they wait for a long time to get a slot and have to face a lot of hassle at times</a:t>
            </a:r>
          </a:p>
          <a:p>
            <a:pPr marL="12700" marR="121920"/>
            <a:endParaRPr sz="2400" spc="-20" dirty="0">
              <a:solidFill>
                <a:srgbClr val="888888"/>
              </a:solidFill>
              <a:latin typeface="Franklin Gothic Book"/>
            </a:endParaRPr>
          </a:p>
        </p:txBody>
      </p:sp>
      <p:sp>
        <p:nvSpPr>
          <p:cNvPr id="6" name="TextBox 5">
            <a:extLst>
              <a:ext uri="{FF2B5EF4-FFF2-40B4-BE49-F238E27FC236}">
                <a16:creationId xmlns:a16="http://schemas.microsoft.com/office/drawing/2014/main" id="{ED03874C-CC05-4F37-9402-B716E6A7AA5A}"/>
              </a:ext>
            </a:extLst>
          </p:cNvPr>
          <p:cNvSpPr txBox="1"/>
          <p:nvPr/>
        </p:nvSpPr>
        <p:spPr>
          <a:xfrm>
            <a:off x="9634470" y="68290"/>
            <a:ext cx="2514600" cy="844550"/>
          </a:xfrm>
          <a:prstGeom prst="rect">
            <a:avLst/>
          </a:prstGeom>
          <a:noFill/>
        </p:spPr>
        <p:txBody>
          <a:bodyPr wrap="square" rtlCol="0">
            <a:prstTxWarp prst="textCurveDown">
              <a:avLst>
                <a:gd name="adj" fmla="val 54933"/>
              </a:avLst>
            </a:prstTxWarp>
            <a:spAutoFit/>
          </a:bodyPr>
          <a:lstStyle/>
          <a:p>
            <a:r>
              <a:rPr lang="en-US" sz="4400" dirty="0">
                <a:ln w="0"/>
                <a:effectLst>
                  <a:outerShdw blurRad="38100" dist="19050" dir="2700000" algn="tl" rotWithShape="0">
                    <a:schemeClr val="dk1">
                      <a:alpha val="40000"/>
                    </a:schemeClr>
                  </a:outerShdw>
                </a:effectLst>
                <a:latin typeface="Ink Free" panose="03080402000500000000" pitchFamily="66" charset="0"/>
              </a:rPr>
              <a:t>PARK-in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457200" y="228600"/>
            <a:ext cx="3168650" cy="844550"/>
          </a:xfrm>
          <a:prstGeom prst="rect">
            <a:avLst/>
          </a:prstGeom>
        </p:spPr>
        <p:txBody>
          <a:bodyPr vert="horz" wrap="square" lIns="0" tIns="13335" rIns="0" bIns="0" rtlCol="0" anchor="t">
            <a:spAutoFit/>
          </a:bodyPr>
          <a:lstStyle/>
          <a:p>
            <a:pPr marL="12700">
              <a:lnSpc>
                <a:spcPct val="100000"/>
              </a:lnSpc>
              <a:spcBef>
                <a:spcPts val="105"/>
              </a:spcBef>
            </a:pPr>
            <a:r>
              <a:rPr sz="5400" spc="-5" dirty="0"/>
              <a:t>Solution</a:t>
            </a:r>
          </a:p>
        </p:txBody>
      </p:sp>
      <p:sp>
        <p:nvSpPr>
          <p:cNvPr id="3" name="object 3"/>
          <p:cNvSpPr txBox="1"/>
          <p:nvPr/>
        </p:nvSpPr>
        <p:spPr>
          <a:xfrm>
            <a:off x="4693276" y="1272608"/>
            <a:ext cx="5974724" cy="3604192"/>
          </a:xfrm>
          <a:prstGeom prst="rect">
            <a:avLst/>
          </a:prstGeom>
        </p:spPr>
        <p:txBody>
          <a:bodyPr vert="horz" wrap="square" lIns="0" tIns="13335" rIns="0" bIns="0" rtlCol="0">
            <a:spAutoFit/>
          </a:bodyPr>
          <a:lstStyle/>
          <a:p>
            <a:pPr marL="12700">
              <a:spcBef>
                <a:spcPts val="105"/>
              </a:spcBef>
            </a:pPr>
            <a:r>
              <a:rPr lang="en-IN" sz="3200" b="1" dirty="0">
                <a:solidFill>
                  <a:schemeClr val="accent1"/>
                </a:solidFill>
                <a:latin typeface="Franklin Gothic Book"/>
                <a:cs typeface="Franklin Gothic Book"/>
              </a:rPr>
              <a:t>Value Proposition</a:t>
            </a:r>
          </a:p>
          <a:p>
            <a:pPr marL="12700" marR="5080" indent="-342900">
              <a:spcBef>
                <a:spcPts val="105"/>
              </a:spcBef>
              <a:buFont typeface="Wingdings" panose="05000000000000000000" pitchFamily="2" charset="2"/>
              <a:buChar char="ü"/>
            </a:pPr>
            <a:r>
              <a:rPr lang="en-IN" sz="2000" spc="10" dirty="0">
                <a:solidFill>
                  <a:schemeClr val="accent1">
                    <a:lumMod val="50000"/>
                  </a:schemeClr>
                </a:solidFill>
                <a:latin typeface="Franklin Gothic Book"/>
              </a:rPr>
              <a:t>Secure fast and convenient parking experience for our customers.</a:t>
            </a:r>
          </a:p>
          <a:p>
            <a:pPr marL="12700" marR="5080" indent="-342900">
              <a:spcBef>
                <a:spcPts val="105"/>
              </a:spcBef>
              <a:buFont typeface="Wingdings" panose="05000000000000000000" pitchFamily="2" charset="2"/>
              <a:buChar char="ü"/>
            </a:pPr>
            <a:r>
              <a:rPr lang="en-IN" sz="2000" spc="10" dirty="0">
                <a:solidFill>
                  <a:schemeClr val="accent1">
                    <a:lumMod val="50000"/>
                  </a:schemeClr>
                </a:solidFill>
                <a:latin typeface="Franklin Gothic Book"/>
              </a:rPr>
              <a:t>Easy to locate parking space</a:t>
            </a:r>
          </a:p>
          <a:p>
            <a:pPr marL="12700" marR="5080" indent="-342900">
              <a:spcBef>
                <a:spcPts val="105"/>
              </a:spcBef>
              <a:buFont typeface="Wingdings" panose="05000000000000000000" pitchFamily="2" charset="2"/>
              <a:buChar char="ü"/>
            </a:pPr>
            <a:r>
              <a:rPr lang="en-IN" sz="2000" spc="10" dirty="0">
                <a:solidFill>
                  <a:schemeClr val="accent1">
                    <a:lumMod val="50000"/>
                  </a:schemeClr>
                </a:solidFill>
                <a:latin typeface="Franklin Gothic Book"/>
              </a:rPr>
              <a:t>For space owner, we offer maximum utilization of parking space which later can increase revenue from parking</a:t>
            </a:r>
          </a:p>
          <a:p>
            <a:pPr marL="12700" marR="5080" indent="-342900">
              <a:spcBef>
                <a:spcPts val="105"/>
              </a:spcBef>
              <a:buFont typeface="Wingdings" panose="05000000000000000000" pitchFamily="2" charset="2"/>
              <a:buChar char="ü"/>
            </a:pPr>
            <a:r>
              <a:rPr lang="en-IN" sz="2000" spc="10" dirty="0">
                <a:solidFill>
                  <a:schemeClr val="accent1">
                    <a:lumMod val="50000"/>
                  </a:schemeClr>
                </a:solidFill>
                <a:latin typeface="Franklin Gothic Book"/>
              </a:rPr>
              <a:t>For business owner, we provide targeted advertisement.</a:t>
            </a:r>
          </a:p>
          <a:p>
            <a:pPr marL="12700">
              <a:spcBef>
                <a:spcPts val="105"/>
              </a:spcBef>
            </a:pPr>
            <a:endParaRPr sz="1200" dirty="0">
              <a:latin typeface="Franklin Gothic Book"/>
              <a:cs typeface="Franklin Gothic Book"/>
            </a:endParaRPr>
          </a:p>
          <a:p>
            <a:pPr marL="12700" marR="1045844">
              <a:spcBef>
                <a:spcPts val="1050"/>
              </a:spcBef>
            </a:pPr>
            <a:r>
              <a:rPr lang="en-IN" sz="1600" spc="5" dirty="0">
                <a:solidFill>
                  <a:srgbClr val="888888"/>
                </a:solidFill>
                <a:latin typeface="Franklin Gothic Book"/>
                <a:cs typeface="Franklin Gothic Book"/>
              </a:rPr>
              <a:t>.</a:t>
            </a:r>
            <a:endParaRPr sz="1600" dirty="0">
              <a:latin typeface="Franklin Gothic Book"/>
              <a:cs typeface="Franklin Gothic Book"/>
            </a:endParaRPr>
          </a:p>
        </p:txBody>
      </p:sp>
      <p:sp>
        <p:nvSpPr>
          <p:cNvPr id="5" name="Rectangle 4">
            <a:extLst>
              <a:ext uri="{FF2B5EF4-FFF2-40B4-BE49-F238E27FC236}">
                <a16:creationId xmlns:a16="http://schemas.microsoft.com/office/drawing/2014/main" id="{0C34B7CA-088A-4468-937B-5CB816B56188}"/>
              </a:ext>
            </a:extLst>
          </p:cNvPr>
          <p:cNvSpPr/>
          <p:nvPr/>
        </p:nvSpPr>
        <p:spPr>
          <a:xfrm>
            <a:off x="4681470" y="5320273"/>
            <a:ext cx="5974724" cy="1156727"/>
          </a:xfrm>
          <a:prstGeom prst="rect">
            <a:avLst/>
          </a:prstGeom>
        </p:spPr>
        <p:txBody>
          <a:bodyPr wrap="square">
            <a:spAutoFit/>
          </a:bodyPr>
          <a:lstStyle/>
          <a:p>
            <a:pPr marL="12700" marR="1045844">
              <a:spcBef>
                <a:spcPts val="1050"/>
              </a:spcBef>
            </a:pPr>
            <a:r>
              <a:rPr lang="en-US" sz="2400" b="1" spc="5" dirty="0">
                <a:solidFill>
                  <a:schemeClr val="accent1"/>
                </a:solidFill>
                <a:latin typeface="Franklin Gothic Book"/>
                <a:cs typeface="Franklin Gothic Book"/>
              </a:rPr>
              <a:t>Use</a:t>
            </a:r>
            <a:r>
              <a:rPr lang="en-US" sz="2400" b="1" spc="-5" dirty="0">
                <a:solidFill>
                  <a:schemeClr val="accent1"/>
                </a:solidFill>
                <a:latin typeface="Franklin Gothic Book"/>
                <a:cs typeface="Franklin Gothic Book"/>
              </a:rPr>
              <a:t> </a:t>
            </a:r>
            <a:r>
              <a:rPr lang="en-US" sz="2400" b="1" spc="5" dirty="0">
                <a:solidFill>
                  <a:schemeClr val="accent1"/>
                </a:solidFill>
                <a:latin typeface="Franklin Gothic Book"/>
                <a:cs typeface="Franklin Gothic Book"/>
              </a:rPr>
              <a:t>case</a:t>
            </a:r>
          </a:p>
          <a:p>
            <a:pPr marL="12700" marR="1045844">
              <a:spcBef>
                <a:spcPts val="1050"/>
              </a:spcBef>
            </a:pPr>
            <a:r>
              <a:rPr lang="en-US" spc="5" dirty="0">
                <a:latin typeface="Franklin Gothic Book"/>
                <a:cs typeface="Franklin Gothic Book"/>
              </a:rPr>
              <a:t>Unable to find convenient parking space at Mall of India, the user has to park at a far away space</a:t>
            </a:r>
            <a:endParaRPr lang="en-US" dirty="0"/>
          </a:p>
        </p:txBody>
      </p:sp>
      <p:sp>
        <p:nvSpPr>
          <p:cNvPr id="7" name="TextBox 6">
            <a:extLst>
              <a:ext uri="{FF2B5EF4-FFF2-40B4-BE49-F238E27FC236}">
                <a16:creationId xmlns:a16="http://schemas.microsoft.com/office/drawing/2014/main" id="{720FCD04-5733-437D-8773-1ABC90336F23}"/>
              </a:ext>
            </a:extLst>
          </p:cNvPr>
          <p:cNvSpPr txBox="1"/>
          <p:nvPr/>
        </p:nvSpPr>
        <p:spPr>
          <a:xfrm>
            <a:off x="9634470" y="68290"/>
            <a:ext cx="2514600" cy="844550"/>
          </a:xfrm>
          <a:prstGeom prst="rect">
            <a:avLst/>
          </a:prstGeom>
          <a:noFill/>
        </p:spPr>
        <p:txBody>
          <a:bodyPr wrap="square" rtlCol="0">
            <a:prstTxWarp prst="textCurveDown">
              <a:avLst>
                <a:gd name="adj" fmla="val 54933"/>
              </a:avLst>
            </a:prstTxWarp>
            <a:spAutoFit/>
          </a:bodyPr>
          <a:lstStyle/>
          <a:p>
            <a:r>
              <a:rPr lang="en-US" sz="4400" dirty="0">
                <a:ln w="0"/>
                <a:effectLst>
                  <a:outerShdw blurRad="38100" dist="19050" dir="2700000" algn="tl" rotWithShape="0">
                    <a:schemeClr val="dk1">
                      <a:alpha val="40000"/>
                    </a:schemeClr>
                  </a:outerShdw>
                </a:effectLst>
                <a:latin typeface="Ink Free" panose="03080402000500000000" pitchFamily="66" charset="0"/>
              </a:rPr>
              <a:t>PARK-in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457200" y="228600"/>
            <a:ext cx="3733800" cy="844462"/>
          </a:xfrm>
          <a:prstGeom prst="rect">
            <a:avLst/>
          </a:prstGeom>
        </p:spPr>
        <p:txBody>
          <a:bodyPr vert="horz" wrap="square" lIns="0" tIns="13335" rIns="0" bIns="0" rtlCol="0" anchor="t">
            <a:spAutoFit/>
          </a:bodyPr>
          <a:lstStyle/>
          <a:p>
            <a:pPr marL="12700">
              <a:lnSpc>
                <a:spcPct val="100000"/>
              </a:lnSpc>
              <a:spcBef>
                <a:spcPts val="105"/>
              </a:spcBef>
            </a:pPr>
            <a:r>
              <a:rPr sz="5400" spc="-5" dirty="0"/>
              <a:t>Why Now</a:t>
            </a:r>
            <a:r>
              <a:rPr lang="en-US" sz="5400" spc="-5" dirty="0"/>
              <a:t>?</a:t>
            </a:r>
            <a:endParaRPr sz="5400" spc="-5" dirty="0"/>
          </a:p>
        </p:txBody>
      </p:sp>
      <p:sp>
        <p:nvSpPr>
          <p:cNvPr id="3" name="object 3"/>
          <p:cNvSpPr txBox="1"/>
          <p:nvPr/>
        </p:nvSpPr>
        <p:spPr>
          <a:xfrm>
            <a:off x="4876800" y="1371601"/>
            <a:ext cx="5791200" cy="3288721"/>
          </a:xfrm>
          <a:prstGeom prst="rect">
            <a:avLst/>
          </a:prstGeom>
        </p:spPr>
        <p:txBody>
          <a:bodyPr vert="horz" wrap="square" lIns="0" tIns="13335" rIns="0" bIns="0" rtlCol="0">
            <a:spAutoFit/>
          </a:bodyPr>
          <a:lstStyle/>
          <a:p>
            <a:pPr marL="12700">
              <a:spcBef>
                <a:spcPts val="105"/>
              </a:spcBef>
            </a:pPr>
            <a:r>
              <a:rPr lang="en-IN" sz="3200" spc="10" dirty="0">
                <a:solidFill>
                  <a:schemeClr val="accent1"/>
                </a:solidFill>
                <a:latin typeface="Franklin Gothic Book"/>
                <a:cs typeface="Franklin Gothic Book"/>
              </a:rPr>
              <a:t>Historical Aspect</a:t>
            </a:r>
            <a:endParaRPr lang="en-IN" sz="2400" spc="10" dirty="0">
              <a:solidFill>
                <a:schemeClr val="accent1"/>
              </a:solidFill>
              <a:latin typeface="Franklin Gothic Book"/>
              <a:cs typeface="Franklin Gothic Book"/>
            </a:endParaRPr>
          </a:p>
          <a:p>
            <a:pPr marL="12700">
              <a:spcBef>
                <a:spcPts val="105"/>
              </a:spcBef>
            </a:pPr>
            <a:r>
              <a:rPr lang="en-IN" sz="2400" spc="10" dirty="0">
                <a:solidFill>
                  <a:srgbClr val="888888"/>
                </a:solidFill>
                <a:latin typeface="Franklin Gothic Book"/>
                <a:cs typeface="Franklin Gothic Book"/>
              </a:rPr>
              <a:t>Initially there was no “specially allotted” parking spaces but as the number of vehicles grew over the years there was subsequent need of parking lots.</a:t>
            </a:r>
            <a:br>
              <a:rPr lang="en-IN" sz="2400" spc="10" dirty="0">
                <a:solidFill>
                  <a:srgbClr val="888888"/>
                </a:solidFill>
                <a:latin typeface="Franklin Gothic Book"/>
                <a:cs typeface="Franklin Gothic Book"/>
              </a:rPr>
            </a:br>
            <a:r>
              <a:rPr lang="en-IN" sz="2400" spc="10" dirty="0">
                <a:solidFill>
                  <a:srgbClr val="888888"/>
                </a:solidFill>
                <a:latin typeface="Franklin Gothic Book"/>
                <a:cs typeface="Franklin Gothic Book"/>
              </a:rPr>
              <a:t>Currently this is an Unorganised sector.</a:t>
            </a:r>
            <a:endParaRPr sz="2400" dirty="0">
              <a:latin typeface="Franklin Gothic Book"/>
              <a:cs typeface="Franklin Gothic Book"/>
            </a:endParaRPr>
          </a:p>
          <a:p>
            <a:pPr marL="12700" marR="776605"/>
            <a:r>
              <a:rPr lang="en-IN" sz="2400" spc="5" dirty="0">
                <a:solidFill>
                  <a:srgbClr val="888888"/>
                </a:solidFill>
                <a:latin typeface="Franklin Gothic Book"/>
                <a:cs typeface="Franklin Gothic Book"/>
              </a:rPr>
              <a:t>.</a:t>
            </a:r>
          </a:p>
          <a:p>
            <a:pPr marL="12700" marR="776605"/>
            <a:endParaRPr lang="en-IN" sz="1200" spc="5" dirty="0">
              <a:solidFill>
                <a:srgbClr val="888888"/>
              </a:solidFill>
              <a:latin typeface="Franklin Gothic Book"/>
              <a:cs typeface="Franklin Gothic Book"/>
            </a:endParaRPr>
          </a:p>
          <a:p>
            <a:pPr marL="12700" marR="776605"/>
            <a:endParaRPr sz="2400" dirty="0">
              <a:latin typeface="Franklin Gothic Book"/>
              <a:cs typeface="Franklin Gothic Book"/>
            </a:endParaRPr>
          </a:p>
        </p:txBody>
      </p:sp>
      <p:sp>
        <p:nvSpPr>
          <p:cNvPr id="5" name="Rectangle 4">
            <a:extLst>
              <a:ext uri="{FF2B5EF4-FFF2-40B4-BE49-F238E27FC236}">
                <a16:creationId xmlns:a16="http://schemas.microsoft.com/office/drawing/2014/main" id="{6C3D74EB-266C-40A2-9D87-A2058BAB2B1D}"/>
              </a:ext>
            </a:extLst>
          </p:cNvPr>
          <p:cNvSpPr/>
          <p:nvPr/>
        </p:nvSpPr>
        <p:spPr>
          <a:xfrm>
            <a:off x="4845676" y="4495801"/>
            <a:ext cx="5288924" cy="1692771"/>
          </a:xfrm>
          <a:prstGeom prst="rect">
            <a:avLst/>
          </a:prstGeom>
        </p:spPr>
        <p:txBody>
          <a:bodyPr wrap="square">
            <a:spAutoFit/>
          </a:bodyPr>
          <a:lstStyle/>
          <a:p>
            <a:pPr marL="12700" marR="776605"/>
            <a:r>
              <a:rPr lang="en-IN" sz="3200" spc="5" dirty="0">
                <a:solidFill>
                  <a:schemeClr val="accent1"/>
                </a:solidFill>
                <a:latin typeface="Franklin Gothic Book"/>
                <a:cs typeface="Franklin Gothic Book"/>
              </a:rPr>
              <a:t>Recent Trend</a:t>
            </a:r>
          </a:p>
          <a:p>
            <a:pPr marL="12700" marR="776605"/>
            <a:r>
              <a:rPr lang="en-IN" sz="2400" spc="5" dirty="0">
                <a:solidFill>
                  <a:srgbClr val="888888"/>
                </a:solidFill>
                <a:latin typeface="Franklin Gothic Book"/>
                <a:cs typeface="Franklin Gothic Book"/>
              </a:rPr>
              <a:t>Park+ raised $11 million funding from Paytm launched by Amit </a:t>
            </a:r>
            <a:r>
              <a:rPr lang="en-IN" sz="2400" spc="5" dirty="0" err="1">
                <a:solidFill>
                  <a:srgbClr val="888888"/>
                </a:solidFill>
                <a:latin typeface="Franklin Gothic Book"/>
                <a:cs typeface="Franklin Gothic Book"/>
              </a:rPr>
              <a:t>Lakhotia</a:t>
            </a:r>
            <a:endParaRPr lang="en-US" sz="2400" dirty="0"/>
          </a:p>
        </p:txBody>
      </p:sp>
      <p:sp>
        <p:nvSpPr>
          <p:cNvPr id="7" name="TextBox 6">
            <a:extLst>
              <a:ext uri="{FF2B5EF4-FFF2-40B4-BE49-F238E27FC236}">
                <a16:creationId xmlns:a16="http://schemas.microsoft.com/office/drawing/2014/main" id="{05E00AF4-CB82-4071-8ACB-E4297D4DDE4B}"/>
              </a:ext>
            </a:extLst>
          </p:cNvPr>
          <p:cNvSpPr txBox="1"/>
          <p:nvPr/>
        </p:nvSpPr>
        <p:spPr>
          <a:xfrm>
            <a:off x="9634470" y="68290"/>
            <a:ext cx="2514600" cy="844550"/>
          </a:xfrm>
          <a:prstGeom prst="rect">
            <a:avLst/>
          </a:prstGeom>
          <a:noFill/>
        </p:spPr>
        <p:txBody>
          <a:bodyPr wrap="square" rtlCol="0">
            <a:prstTxWarp prst="textCurveDown">
              <a:avLst>
                <a:gd name="adj" fmla="val 54933"/>
              </a:avLst>
            </a:prstTxWarp>
            <a:spAutoFit/>
          </a:bodyPr>
          <a:lstStyle/>
          <a:p>
            <a:r>
              <a:rPr lang="en-US" sz="4400" dirty="0">
                <a:ln w="0"/>
                <a:effectLst>
                  <a:outerShdw blurRad="38100" dist="19050" dir="2700000" algn="tl" rotWithShape="0">
                    <a:schemeClr val="dk1">
                      <a:alpha val="40000"/>
                    </a:schemeClr>
                  </a:outerShdw>
                </a:effectLst>
                <a:latin typeface="Ink Free" panose="03080402000500000000" pitchFamily="66" charset="0"/>
              </a:rPr>
              <a:t>PARK-in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0" y="450850"/>
            <a:ext cx="3940175" cy="844550"/>
          </a:xfrm>
          <a:prstGeom prst="rect">
            <a:avLst/>
          </a:prstGeom>
        </p:spPr>
        <p:txBody>
          <a:bodyPr vert="horz" wrap="square" lIns="0" tIns="13335" rIns="0" bIns="0" rtlCol="0" anchor="t">
            <a:spAutoFit/>
          </a:bodyPr>
          <a:lstStyle/>
          <a:p>
            <a:pPr marL="12700">
              <a:lnSpc>
                <a:spcPct val="100000"/>
              </a:lnSpc>
              <a:spcBef>
                <a:spcPts val="105"/>
              </a:spcBef>
            </a:pPr>
            <a:r>
              <a:rPr sz="5400" spc="-5" dirty="0"/>
              <a:t>Market Size</a:t>
            </a:r>
          </a:p>
        </p:txBody>
      </p:sp>
      <p:sp>
        <p:nvSpPr>
          <p:cNvPr id="3" name="object 3"/>
          <p:cNvSpPr txBox="1"/>
          <p:nvPr/>
        </p:nvSpPr>
        <p:spPr>
          <a:xfrm>
            <a:off x="4191000" y="1300766"/>
            <a:ext cx="6477000" cy="1626727"/>
          </a:xfrm>
          <a:prstGeom prst="rect">
            <a:avLst/>
          </a:prstGeom>
        </p:spPr>
        <p:txBody>
          <a:bodyPr vert="horz" wrap="square" lIns="0" tIns="13335" rIns="0" bIns="0" rtlCol="0">
            <a:spAutoFit/>
          </a:bodyPr>
          <a:lstStyle/>
          <a:p>
            <a:pPr marL="12700">
              <a:lnSpc>
                <a:spcPct val="99000"/>
              </a:lnSpc>
              <a:spcBef>
                <a:spcPts val="105"/>
              </a:spcBef>
            </a:pPr>
            <a:r>
              <a:rPr lang="en-US" sz="3200" spc="5" dirty="0">
                <a:solidFill>
                  <a:schemeClr val="tx2">
                    <a:lumMod val="90000"/>
                    <a:lumOff val="10000"/>
                  </a:schemeClr>
                </a:solidFill>
                <a:latin typeface="Franklin Gothic Book"/>
                <a:cs typeface="+mj-cs"/>
              </a:rPr>
              <a:t>Customer Profile</a:t>
            </a:r>
            <a:endParaRPr lang="en-IN" sz="3200" spc="5" dirty="0">
              <a:solidFill>
                <a:schemeClr val="tx2">
                  <a:lumMod val="90000"/>
                  <a:lumOff val="10000"/>
                </a:schemeClr>
              </a:solidFill>
              <a:latin typeface="Franklin Gothic Book"/>
              <a:cs typeface="+mj-cs"/>
            </a:endParaRPr>
          </a:p>
          <a:p>
            <a:pPr marL="12700">
              <a:spcBef>
                <a:spcPts val="105"/>
              </a:spcBef>
            </a:pPr>
            <a:r>
              <a:rPr lang="en-IN" sz="2000" spc="-25" dirty="0">
                <a:solidFill>
                  <a:srgbClr val="888888"/>
                </a:solidFill>
                <a:latin typeface="Franklin Gothic Book"/>
                <a:cs typeface="Franklin Gothic Book"/>
              </a:rPr>
              <a:t>Middle class, vehicle owning, Urban class</a:t>
            </a:r>
            <a:r>
              <a:rPr lang="en-IN" sz="3200" spc="-25" dirty="0">
                <a:solidFill>
                  <a:srgbClr val="888888"/>
                </a:solidFill>
                <a:latin typeface="Franklin Gothic Book"/>
                <a:cs typeface="Franklin Gothic Book"/>
              </a:rPr>
              <a:t>.</a:t>
            </a:r>
            <a:endParaRPr sz="3200" dirty="0">
              <a:latin typeface="Franklin Gothic Book"/>
              <a:cs typeface="Franklin Gothic Book"/>
            </a:endParaRPr>
          </a:p>
          <a:p>
            <a:pPr>
              <a:spcBef>
                <a:spcPts val="20"/>
              </a:spcBef>
            </a:pPr>
            <a:endParaRPr sz="4000" dirty="0">
              <a:latin typeface="Times New Roman"/>
              <a:cs typeface="Times New Roman"/>
            </a:endParaRPr>
          </a:p>
        </p:txBody>
      </p:sp>
      <p:sp>
        <p:nvSpPr>
          <p:cNvPr id="6" name="TextBox 5">
            <a:extLst>
              <a:ext uri="{FF2B5EF4-FFF2-40B4-BE49-F238E27FC236}">
                <a16:creationId xmlns:a16="http://schemas.microsoft.com/office/drawing/2014/main" id="{ACE2D0C6-62F2-4A18-89A7-B7F81F82D9AE}"/>
              </a:ext>
            </a:extLst>
          </p:cNvPr>
          <p:cNvSpPr txBox="1"/>
          <p:nvPr/>
        </p:nvSpPr>
        <p:spPr>
          <a:xfrm>
            <a:off x="9634470" y="68290"/>
            <a:ext cx="2514600" cy="844550"/>
          </a:xfrm>
          <a:prstGeom prst="rect">
            <a:avLst/>
          </a:prstGeom>
          <a:noFill/>
        </p:spPr>
        <p:txBody>
          <a:bodyPr wrap="square" rtlCol="0">
            <a:prstTxWarp prst="textCurveDown">
              <a:avLst>
                <a:gd name="adj" fmla="val 54933"/>
              </a:avLst>
            </a:prstTxWarp>
            <a:spAutoFit/>
          </a:bodyPr>
          <a:lstStyle/>
          <a:p>
            <a:r>
              <a:rPr lang="en-US" sz="4400" dirty="0">
                <a:ln w="0"/>
                <a:effectLst>
                  <a:outerShdw blurRad="38100" dist="19050" dir="2700000" algn="tl" rotWithShape="0">
                    <a:schemeClr val="dk1">
                      <a:alpha val="40000"/>
                    </a:schemeClr>
                  </a:outerShdw>
                </a:effectLst>
                <a:latin typeface="Ink Free" panose="03080402000500000000" pitchFamily="66" charset="0"/>
              </a:rPr>
              <a:t>PARK-in</a:t>
            </a:r>
          </a:p>
        </p:txBody>
      </p:sp>
      <p:sp>
        <p:nvSpPr>
          <p:cNvPr id="7" name="Title 1">
            <a:extLst>
              <a:ext uri="{FF2B5EF4-FFF2-40B4-BE49-F238E27FC236}">
                <a16:creationId xmlns:a16="http://schemas.microsoft.com/office/drawing/2014/main" id="{C19B73C4-6CF4-4AF5-9F12-8F5A56FE4953}"/>
              </a:ext>
            </a:extLst>
          </p:cNvPr>
          <p:cNvSpPr txBox="1">
            <a:spLocks/>
          </p:cNvSpPr>
          <p:nvPr/>
        </p:nvSpPr>
        <p:spPr>
          <a:xfrm>
            <a:off x="4038600" y="2362200"/>
            <a:ext cx="5257800" cy="1325563"/>
          </a:xfrm>
          <a:prstGeom prst="rect">
            <a:avLst/>
          </a:prstGeom>
        </p:spPr>
        <p:txBody>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marL="12700" defTabSz="457200">
              <a:spcBef>
                <a:spcPts val="105"/>
              </a:spcBef>
            </a:pPr>
            <a:r>
              <a:rPr lang="en-IN" sz="3200" spc="5" dirty="0">
                <a:solidFill>
                  <a:schemeClr val="tx2">
                    <a:lumMod val="90000"/>
                    <a:lumOff val="10000"/>
                  </a:schemeClr>
                </a:solidFill>
                <a:latin typeface="Franklin Gothic Book"/>
                <a:ea typeface="+mn-ea"/>
              </a:rPr>
              <a:t>Total Available Market</a:t>
            </a:r>
          </a:p>
        </p:txBody>
      </p:sp>
      <p:sp>
        <p:nvSpPr>
          <p:cNvPr id="8" name="Content Placeholder 2">
            <a:extLst>
              <a:ext uri="{FF2B5EF4-FFF2-40B4-BE49-F238E27FC236}">
                <a16:creationId xmlns:a16="http://schemas.microsoft.com/office/drawing/2014/main" id="{870D62BD-581B-4954-AAA5-7B7563957D21}"/>
              </a:ext>
            </a:extLst>
          </p:cNvPr>
          <p:cNvSpPr txBox="1">
            <a:spLocks/>
          </p:cNvSpPr>
          <p:nvPr/>
        </p:nvSpPr>
        <p:spPr>
          <a:xfrm>
            <a:off x="2589726" y="2895600"/>
            <a:ext cx="9536806" cy="4351338"/>
          </a:xfrm>
          <a:prstGeom prst="rect">
            <a:avLst/>
          </a:prstGeom>
        </p:spPr>
        <p:txBody>
          <a:bodyPr numCol="2"/>
          <a:lst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r>
              <a:rPr lang="en-IN" dirty="0"/>
              <a:t>We intend to extend our service to 42 of the largest malls in India. On an average, each has total parking space for 7500 vehicles. Hence total parking space is approx. 315000. </a:t>
            </a:r>
          </a:p>
          <a:p>
            <a:r>
              <a:rPr lang="en-IN" dirty="0"/>
              <a:t>Assuming on an average, around 30 per cent utilization for any given day, number of </a:t>
            </a:r>
            <a:r>
              <a:rPr lang="en-IN" dirty="0" err="1"/>
              <a:t>parkings</a:t>
            </a:r>
            <a:r>
              <a:rPr lang="en-IN" dirty="0"/>
              <a:t> made on a day is 94500. Total number of bookings in a year comes out to be 34496280. Multiplying it with price per booking will give us the TAM.</a:t>
            </a:r>
          </a:p>
          <a:p>
            <a:r>
              <a:rPr lang="en-IN" dirty="0"/>
              <a:t>Total Available Market= 42x7500x0.3x30.42x12x80= INR 2759702400</a:t>
            </a:r>
          </a:p>
          <a:p>
            <a:r>
              <a:rPr lang="en-IN" dirty="0"/>
              <a:t>2759.7 million INR or 34.5 million parking tickets annually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6C22A-2890-4C22-B5C5-1FA1C7494037}"/>
              </a:ext>
            </a:extLst>
          </p:cNvPr>
          <p:cNvSpPr txBox="1">
            <a:spLocks/>
          </p:cNvSpPr>
          <p:nvPr/>
        </p:nvSpPr>
        <p:spPr>
          <a:xfrm>
            <a:off x="304800" y="304800"/>
            <a:ext cx="10515600" cy="1325563"/>
          </a:xfrm>
          <a:prstGeom prst="rect">
            <a:avLst/>
          </a:prstGeom>
        </p:spPr>
        <p:txBody>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marL="12700">
              <a:lnSpc>
                <a:spcPct val="100000"/>
              </a:lnSpc>
              <a:spcBef>
                <a:spcPts val="105"/>
              </a:spcBef>
            </a:pPr>
            <a:r>
              <a:rPr lang="en-IN" sz="5400" spc="-5" dirty="0"/>
              <a:t>Serviceable Available Market</a:t>
            </a:r>
          </a:p>
        </p:txBody>
      </p:sp>
      <p:sp>
        <p:nvSpPr>
          <p:cNvPr id="3" name="Content Placeholder 2">
            <a:extLst>
              <a:ext uri="{FF2B5EF4-FFF2-40B4-BE49-F238E27FC236}">
                <a16:creationId xmlns:a16="http://schemas.microsoft.com/office/drawing/2014/main" id="{9E831379-3C75-472C-8768-1143DAED3F87}"/>
              </a:ext>
            </a:extLst>
          </p:cNvPr>
          <p:cNvSpPr txBox="1">
            <a:spLocks/>
          </p:cNvSpPr>
          <p:nvPr/>
        </p:nvSpPr>
        <p:spPr>
          <a:xfrm>
            <a:off x="3505200" y="1981200"/>
            <a:ext cx="8686800" cy="4351338"/>
          </a:xfrm>
          <a:prstGeom prst="rect">
            <a:avLst/>
          </a:prstGeom>
        </p:spPr>
        <p:txBody>
          <a:bodyPr/>
          <a:lst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r>
              <a:rPr lang="en-IN" dirty="0"/>
              <a:t>Assuming 10 per cent of total parking tickets are booked through our app, bookings for each day is around 9450 and annual bookings will be around 3449628.</a:t>
            </a:r>
          </a:p>
          <a:p>
            <a:r>
              <a:rPr lang="en-IN" dirty="0"/>
              <a:t>Serviceable Available Market=42x7500x0.3x0.1x30.42x12x80= INR 275970240</a:t>
            </a:r>
          </a:p>
          <a:p>
            <a:r>
              <a:rPr lang="en-IN" dirty="0"/>
              <a:t>276 million INR or 3.4 million bookings annually</a:t>
            </a:r>
          </a:p>
          <a:p>
            <a:endParaRPr lang="en-IN" dirty="0"/>
          </a:p>
        </p:txBody>
      </p:sp>
    </p:spTree>
    <p:extLst>
      <p:ext uri="{BB962C8B-B14F-4D97-AF65-F5344CB8AC3E}">
        <p14:creationId xmlns:p14="http://schemas.microsoft.com/office/powerpoint/2010/main" val="1122692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3400" y="228422"/>
            <a:ext cx="4200654" cy="844462"/>
          </a:xfrm>
          <a:prstGeom prst="rect">
            <a:avLst/>
          </a:prstGeom>
        </p:spPr>
        <p:txBody>
          <a:bodyPr vert="horz" wrap="square" lIns="0" tIns="13335" rIns="0" bIns="0" rtlCol="0" anchor="t">
            <a:spAutoFit/>
          </a:bodyPr>
          <a:lstStyle/>
          <a:p>
            <a:pPr marL="12700">
              <a:lnSpc>
                <a:spcPct val="100000"/>
              </a:lnSpc>
              <a:spcBef>
                <a:spcPts val="105"/>
              </a:spcBef>
            </a:pPr>
            <a:r>
              <a:rPr sz="5400" spc="-5" dirty="0"/>
              <a:t>Competition</a:t>
            </a:r>
          </a:p>
        </p:txBody>
      </p:sp>
      <p:sp>
        <p:nvSpPr>
          <p:cNvPr id="3" name="object 3"/>
          <p:cNvSpPr txBox="1"/>
          <p:nvPr/>
        </p:nvSpPr>
        <p:spPr>
          <a:xfrm>
            <a:off x="4572000" y="4081257"/>
            <a:ext cx="5791200" cy="2629566"/>
          </a:xfrm>
          <a:prstGeom prst="rect">
            <a:avLst/>
          </a:prstGeom>
        </p:spPr>
        <p:txBody>
          <a:bodyPr vert="horz" wrap="square" lIns="0" tIns="13335" rIns="0" bIns="0" rtlCol="0">
            <a:spAutoFit/>
          </a:bodyPr>
          <a:lstStyle/>
          <a:p>
            <a:pPr marL="12700"/>
            <a:r>
              <a:rPr sz="3200" b="1" spc="5" dirty="0">
                <a:solidFill>
                  <a:schemeClr val="accent1"/>
                </a:solidFill>
                <a:latin typeface="Franklin Gothic Book"/>
                <a:cs typeface="Franklin Gothic Book"/>
              </a:rPr>
              <a:t>List </a:t>
            </a:r>
            <a:r>
              <a:rPr sz="3200" b="1" dirty="0">
                <a:solidFill>
                  <a:schemeClr val="accent1"/>
                </a:solidFill>
                <a:latin typeface="Franklin Gothic Book"/>
                <a:cs typeface="Franklin Gothic Book"/>
              </a:rPr>
              <a:t>competitive</a:t>
            </a:r>
            <a:r>
              <a:rPr sz="3200" b="1" spc="-90" dirty="0">
                <a:solidFill>
                  <a:schemeClr val="accent1"/>
                </a:solidFill>
                <a:latin typeface="Franklin Gothic Book"/>
                <a:cs typeface="Franklin Gothic Book"/>
              </a:rPr>
              <a:t> </a:t>
            </a:r>
            <a:r>
              <a:rPr sz="3200" b="1" spc="5" dirty="0">
                <a:solidFill>
                  <a:schemeClr val="accent1"/>
                </a:solidFill>
                <a:latin typeface="Franklin Gothic Book"/>
                <a:cs typeface="Franklin Gothic Book"/>
              </a:rPr>
              <a:t>advantages</a:t>
            </a:r>
            <a:endParaRPr lang="en-US" sz="3200" b="1" spc="5" dirty="0">
              <a:solidFill>
                <a:schemeClr val="accent1"/>
              </a:solidFill>
              <a:latin typeface="Franklin Gothic Book"/>
              <a:cs typeface="Franklin Gothic Book"/>
            </a:endParaRPr>
          </a:p>
          <a:p>
            <a:pPr marL="12700"/>
            <a:endParaRPr lang="en-IN" sz="3200" b="1" spc="5" dirty="0">
              <a:solidFill>
                <a:schemeClr val="accent1"/>
              </a:solidFill>
              <a:latin typeface="Franklin Gothic Book"/>
              <a:cs typeface="Franklin Gothic Book"/>
            </a:endParaRPr>
          </a:p>
          <a:p>
            <a:pPr marL="298450" indent="-285750">
              <a:buFont typeface="Wingdings" panose="05000000000000000000" pitchFamily="2" charset="2"/>
              <a:buChar char="ü"/>
            </a:pPr>
            <a:r>
              <a:rPr lang="en-IN" b="1" dirty="0">
                <a:latin typeface="Franklin Gothic Book"/>
                <a:cs typeface="Franklin Gothic Book"/>
              </a:rPr>
              <a:t>Covering all metropolitan cities, large offices parking, exciting offers, covering other areas as well like book my dining.</a:t>
            </a:r>
          </a:p>
          <a:p>
            <a:pPr marL="298450" indent="-285750">
              <a:buFont typeface="Wingdings" panose="05000000000000000000" pitchFamily="2" charset="2"/>
              <a:buChar char="ü"/>
            </a:pPr>
            <a:r>
              <a:rPr lang="en-IN" b="1" dirty="0">
                <a:latin typeface="Franklin Gothic Book"/>
                <a:cs typeface="Franklin Gothic Book"/>
              </a:rPr>
              <a:t>Provide parking spaces anytime so that you won't hesitate to go by your own car, less costly, save time.</a:t>
            </a:r>
          </a:p>
          <a:p>
            <a:pPr marL="12700"/>
            <a:endParaRPr lang="en-IN" sz="1600" dirty="0">
              <a:latin typeface="Franklin Gothic Book"/>
              <a:cs typeface="Franklin Gothic Book"/>
            </a:endParaRPr>
          </a:p>
        </p:txBody>
      </p:sp>
      <p:sp>
        <p:nvSpPr>
          <p:cNvPr id="7" name="Rounded Rectangle 6"/>
          <p:cNvSpPr/>
          <p:nvPr/>
        </p:nvSpPr>
        <p:spPr>
          <a:xfrm>
            <a:off x="8989317" y="2542807"/>
            <a:ext cx="1147470" cy="1092910"/>
          </a:xfrm>
          <a:prstGeom prst="roundRect">
            <a:avLst/>
          </a:prstGeom>
          <a:blipFill rotWithShape="1">
            <a:blip r:embed="rId2"/>
            <a:stretch>
              <a:fillRect/>
            </a:stretch>
          </a:blip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sp>
      <p:pic>
        <p:nvPicPr>
          <p:cNvPr id="1028" name="Picture 4" descr="Image result for pa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0269" y="2362200"/>
            <a:ext cx="1473510" cy="1524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get my parki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38600" y="2598226"/>
            <a:ext cx="10668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a:blip r:embed="rId5"/>
          <a:stretch>
            <a:fillRect/>
          </a:stretch>
        </p:blipFill>
        <p:spPr>
          <a:xfrm>
            <a:off x="7723929" y="2591026"/>
            <a:ext cx="1074001" cy="1074001"/>
          </a:xfrm>
          <a:prstGeom prst="rect">
            <a:avLst/>
          </a:prstGeom>
        </p:spPr>
      </p:pic>
      <p:sp>
        <p:nvSpPr>
          <p:cNvPr id="5" name="Rectangle 4">
            <a:extLst>
              <a:ext uri="{FF2B5EF4-FFF2-40B4-BE49-F238E27FC236}">
                <a16:creationId xmlns:a16="http://schemas.microsoft.com/office/drawing/2014/main" id="{EF582C8D-E6A7-4FF5-88EF-582AC7184F31}"/>
              </a:ext>
            </a:extLst>
          </p:cNvPr>
          <p:cNvSpPr/>
          <p:nvPr/>
        </p:nvSpPr>
        <p:spPr>
          <a:xfrm>
            <a:off x="5410201" y="1610273"/>
            <a:ext cx="2962927" cy="584775"/>
          </a:xfrm>
          <a:prstGeom prst="rect">
            <a:avLst/>
          </a:prstGeom>
        </p:spPr>
        <p:txBody>
          <a:bodyPr wrap="none">
            <a:spAutoFit/>
          </a:bodyPr>
          <a:lstStyle/>
          <a:p>
            <a:pPr marL="12700">
              <a:spcBef>
                <a:spcPts val="105"/>
              </a:spcBef>
            </a:pPr>
            <a:r>
              <a:rPr lang="en-US" sz="3200" b="1" spc="5" dirty="0">
                <a:solidFill>
                  <a:schemeClr val="accent1"/>
                </a:solidFill>
                <a:latin typeface="Franklin Gothic Book"/>
                <a:cs typeface="Franklin Gothic Book"/>
              </a:rPr>
              <a:t>List </a:t>
            </a:r>
            <a:r>
              <a:rPr lang="en-US" sz="3200" b="1" dirty="0">
                <a:solidFill>
                  <a:schemeClr val="accent1"/>
                </a:solidFill>
                <a:latin typeface="Franklin Gothic Book"/>
                <a:cs typeface="Franklin Gothic Book"/>
              </a:rPr>
              <a:t>competitors</a:t>
            </a:r>
          </a:p>
        </p:txBody>
      </p:sp>
      <p:sp>
        <p:nvSpPr>
          <p:cNvPr id="14" name="TextBox 13">
            <a:extLst>
              <a:ext uri="{FF2B5EF4-FFF2-40B4-BE49-F238E27FC236}">
                <a16:creationId xmlns:a16="http://schemas.microsoft.com/office/drawing/2014/main" id="{3ED2A2C5-9431-4684-BD6E-B54A4AC8241F}"/>
              </a:ext>
            </a:extLst>
          </p:cNvPr>
          <p:cNvSpPr txBox="1"/>
          <p:nvPr/>
        </p:nvSpPr>
        <p:spPr>
          <a:xfrm>
            <a:off x="9634470" y="68290"/>
            <a:ext cx="2514600" cy="844550"/>
          </a:xfrm>
          <a:prstGeom prst="rect">
            <a:avLst/>
          </a:prstGeom>
          <a:noFill/>
        </p:spPr>
        <p:txBody>
          <a:bodyPr wrap="square" rtlCol="0">
            <a:prstTxWarp prst="textCurveDown">
              <a:avLst>
                <a:gd name="adj" fmla="val 54933"/>
              </a:avLst>
            </a:prstTxWarp>
            <a:spAutoFit/>
          </a:bodyPr>
          <a:lstStyle/>
          <a:p>
            <a:r>
              <a:rPr lang="en-US" sz="4400" dirty="0">
                <a:ln w="0"/>
                <a:effectLst>
                  <a:outerShdw blurRad="38100" dist="19050" dir="2700000" algn="tl" rotWithShape="0">
                    <a:schemeClr val="dk1">
                      <a:alpha val="40000"/>
                    </a:schemeClr>
                  </a:outerShdw>
                </a:effectLst>
                <a:latin typeface="Ink Free" panose="03080402000500000000" pitchFamily="66" charset="0"/>
              </a:rPr>
              <a:t>PARK-in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0" y="304800"/>
            <a:ext cx="6673850" cy="844550"/>
          </a:xfrm>
          <a:prstGeom prst="rect">
            <a:avLst/>
          </a:prstGeom>
        </p:spPr>
        <p:txBody>
          <a:bodyPr vert="horz" wrap="square" lIns="0" tIns="13335" rIns="0" bIns="0" rtlCol="0" anchor="t">
            <a:spAutoFit/>
          </a:bodyPr>
          <a:lstStyle/>
          <a:p>
            <a:pPr marL="12700">
              <a:lnSpc>
                <a:spcPct val="100000"/>
              </a:lnSpc>
              <a:spcBef>
                <a:spcPts val="105"/>
              </a:spcBef>
            </a:pPr>
            <a:r>
              <a:rPr sz="5400" spc="-5" dirty="0"/>
              <a:t>Product</a:t>
            </a:r>
          </a:p>
        </p:txBody>
      </p:sp>
      <p:sp>
        <p:nvSpPr>
          <p:cNvPr id="3" name="object 3"/>
          <p:cNvSpPr txBox="1"/>
          <p:nvPr/>
        </p:nvSpPr>
        <p:spPr>
          <a:xfrm>
            <a:off x="5029201" y="1600201"/>
            <a:ext cx="5943599" cy="4362091"/>
          </a:xfrm>
          <a:prstGeom prst="rect">
            <a:avLst/>
          </a:prstGeom>
        </p:spPr>
        <p:txBody>
          <a:bodyPr vert="horz" wrap="square" lIns="0" tIns="14604" rIns="0" bIns="0" rtlCol="0">
            <a:spAutoFit/>
          </a:bodyPr>
          <a:lstStyle/>
          <a:p>
            <a:pPr marL="12700">
              <a:spcBef>
                <a:spcPts val="50"/>
              </a:spcBef>
            </a:pPr>
            <a:r>
              <a:rPr lang="en-IN" sz="2800" b="1" dirty="0">
                <a:solidFill>
                  <a:schemeClr val="accent1"/>
                </a:solidFill>
                <a:latin typeface="Franklin Gothic Book"/>
                <a:cs typeface="Franklin Gothic Book"/>
              </a:rPr>
              <a:t>Form Factor: </a:t>
            </a:r>
            <a:r>
              <a:rPr lang="en-IN" sz="2800" dirty="0">
                <a:solidFill>
                  <a:srgbClr val="888888"/>
                </a:solidFill>
                <a:latin typeface="Franklin Gothic Book"/>
                <a:cs typeface="Franklin Gothic Book"/>
              </a:rPr>
              <a:t>Virtual</a:t>
            </a:r>
            <a:br>
              <a:rPr lang="en-IN" sz="2800" dirty="0">
                <a:solidFill>
                  <a:srgbClr val="888888"/>
                </a:solidFill>
                <a:latin typeface="Franklin Gothic Book"/>
                <a:cs typeface="Franklin Gothic Book"/>
              </a:rPr>
            </a:br>
            <a:endParaRPr lang="en-IN" sz="2800" dirty="0">
              <a:solidFill>
                <a:srgbClr val="888888"/>
              </a:solidFill>
              <a:latin typeface="Franklin Gothic Book"/>
              <a:cs typeface="Franklin Gothic Book"/>
            </a:endParaRPr>
          </a:p>
          <a:p>
            <a:pPr marL="12700">
              <a:spcBef>
                <a:spcPts val="50"/>
              </a:spcBef>
            </a:pPr>
            <a:r>
              <a:rPr lang="en-IN" sz="2800" b="1" dirty="0">
                <a:solidFill>
                  <a:schemeClr val="accent1"/>
                </a:solidFill>
                <a:latin typeface="Franklin Gothic Book"/>
                <a:cs typeface="Franklin Gothic Book"/>
              </a:rPr>
              <a:t>Functionality: </a:t>
            </a:r>
            <a:r>
              <a:rPr lang="en-IN" sz="2800" dirty="0">
                <a:solidFill>
                  <a:srgbClr val="888888"/>
                </a:solidFill>
                <a:latin typeface="Franklin Gothic Book"/>
                <a:cs typeface="Franklin Gothic Book"/>
              </a:rPr>
              <a:t>Ease of Use</a:t>
            </a:r>
            <a:br>
              <a:rPr lang="en-IN" sz="2800" dirty="0">
                <a:solidFill>
                  <a:srgbClr val="888888"/>
                </a:solidFill>
                <a:latin typeface="Franklin Gothic Book"/>
                <a:cs typeface="Franklin Gothic Book"/>
              </a:rPr>
            </a:br>
            <a:endParaRPr lang="en-IN" sz="2800" dirty="0">
              <a:solidFill>
                <a:srgbClr val="888888"/>
              </a:solidFill>
              <a:latin typeface="Franklin Gothic Book"/>
              <a:cs typeface="Franklin Gothic Book"/>
            </a:endParaRPr>
          </a:p>
          <a:p>
            <a:pPr marL="12700">
              <a:spcBef>
                <a:spcPts val="50"/>
              </a:spcBef>
            </a:pPr>
            <a:r>
              <a:rPr lang="en-IN" sz="2800" b="1" dirty="0">
                <a:solidFill>
                  <a:schemeClr val="accent1"/>
                </a:solidFill>
                <a:latin typeface="Franklin Gothic Book"/>
                <a:cs typeface="Franklin Gothic Book"/>
              </a:rPr>
              <a:t>Features: </a:t>
            </a:r>
            <a:r>
              <a:rPr lang="en-IN" sz="2800" dirty="0">
                <a:solidFill>
                  <a:srgbClr val="888888"/>
                </a:solidFill>
                <a:latin typeface="Franklin Gothic Book"/>
                <a:cs typeface="Franklin Gothic Book"/>
              </a:rPr>
              <a:t>GPS Booking suggestions, spontaneous, pre-booking.</a:t>
            </a:r>
            <a:br>
              <a:rPr lang="en-IN" sz="2800" dirty="0">
                <a:solidFill>
                  <a:srgbClr val="888888"/>
                </a:solidFill>
                <a:latin typeface="Franklin Gothic Book"/>
                <a:cs typeface="Franklin Gothic Book"/>
              </a:rPr>
            </a:br>
            <a:endParaRPr lang="en-IN" sz="2800" dirty="0">
              <a:solidFill>
                <a:srgbClr val="888888"/>
              </a:solidFill>
              <a:latin typeface="Franklin Gothic Book"/>
              <a:cs typeface="Franklin Gothic Book"/>
            </a:endParaRPr>
          </a:p>
          <a:p>
            <a:pPr marL="12700">
              <a:spcBef>
                <a:spcPts val="50"/>
              </a:spcBef>
            </a:pPr>
            <a:r>
              <a:rPr lang="en-IN" sz="2800" b="1" dirty="0">
                <a:solidFill>
                  <a:schemeClr val="accent1"/>
                </a:solidFill>
                <a:latin typeface="Franklin Gothic Book"/>
                <a:cs typeface="Franklin Gothic Book"/>
              </a:rPr>
              <a:t>Architecture: </a:t>
            </a:r>
            <a:r>
              <a:rPr lang="en-IN" sz="2800" dirty="0">
                <a:solidFill>
                  <a:srgbClr val="888888"/>
                </a:solidFill>
                <a:latin typeface="Franklin Gothic Book"/>
                <a:cs typeface="Franklin Gothic Book"/>
              </a:rPr>
              <a:t>64 Bit Android/</a:t>
            </a:r>
            <a:r>
              <a:rPr lang="en-IN" sz="2800" dirty="0" err="1">
                <a:solidFill>
                  <a:srgbClr val="888888"/>
                </a:solidFill>
                <a:latin typeface="Franklin Gothic Book"/>
                <a:cs typeface="Franklin Gothic Book"/>
              </a:rPr>
              <a:t>iOS</a:t>
            </a:r>
            <a:r>
              <a:rPr lang="en-IN" sz="2800" dirty="0">
                <a:solidFill>
                  <a:srgbClr val="888888"/>
                </a:solidFill>
                <a:latin typeface="Franklin Gothic Book"/>
                <a:cs typeface="Franklin Gothic Book"/>
              </a:rPr>
              <a:t> Application</a:t>
            </a:r>
            <a:endParaRPr sz="2800" dirty="0">
              <a:latin typeface="Franklin Gothic Book"/>
              <a:cs typeface="Franklin Gothic Book"/>
            </a:endParaRPr>
          </a:p>
          <a:p>
            <a:pPr marL="12700"/>
            <a:endParaRPr sz="2800" dirty="0">
              <a:latin typeface="Franklin Gothic Book"/>
              <a:cs typeface="Franklin Gothic Book"/>
            </a:endParaRPr>
          </a:p>
        </p:txBody>
      </p:sp>
      <p:sp>
        <p:nvSpPr>
          <p:cNvPr id="6" name="TextBox 5">
            <a:extLst>
              <a:ext uri="{FF2B5EF4-FFF2-40B4-BE49-F238E27FC236}">
                <a16:creationId xmlns:a16="http://schemas.microsoft.com/office/drawing/2014/main" id="{F3F27974-5AAF-40ED-83E5-74883A6B40C9}"/>
              </a:ext>
            </a:extLst>
          </p:cNvPr>
          <p:cNvSpPr txBox="1"/>
          <p:nvPr/>
        </p:nvSpPr>
        <p:spPr>
          <a:xfrm>
            <a:off x="9634470" y="68290"/>
            <a:ext cx="2514600" cy="844550"/>
          </a:xfrm>
          <a:prstGeom prst="rect">
            <a:avLst/>
          </a:prstGeom>
          <a:noFill/>
        </p:spPr>
        <p:txBody>
          <a:bodyPr wrap="square" rtlCol="0">
            <a:prstTxWarp prst="textCurveDown">
              <a:avLst>
                <a:gd name="adj" fmla="val 54933"/>
              </a:avLst>
            </a:prstTxWarp>
            <a:spAutoFit/>
          </a:bodyPr>
          <a:lstStyle/>
          <a:p>
            <a:r>
              <a:rPr lang="en-US" sz="4400" dirty="0">
                <a:ln w="0"/>
                <a:effectLst>
                  <a:outerShdw blurRad="38100" dist="19050" dir="2700000" algn="tl" rotWithShape="0">
                    <a:schemeClr val="dk1">
                      <a:alpha val="40000"/>
                    </a:schemeClr>
                  </a:outerShdw>
                </a:effectLst>
                <a:latin typeface="Ink Free" panose="03080402000500000000" pitchFamily="66" charset="0"/>
              </a:rPr>
              <a:t>PARK-in</a:t>
            </a:r>
          </a:p>
        </p:txBody>
      </p:sp>
    </p:spTree>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emplate>Feathered</Template>
  <TotalTime>482</TotalTime>
  <Words>1011</Words>
  <Application>Microsoft Office PowerPoint</Application>
  <PresentationFormat>Widescreen</PresentationFormat>
  <Paragraphs>154</Paragraphs>
  <Slides>19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Century Schoolbook</vt:lpstr>
      <vt:lpstr>Corbel</vt:lpstr>
      <vt:lpstr>Franklin Gothic Book</vt:lpstr>
      <vt:lpstr>Ink Free</vt:lpstr>
      <vt:lpstr>Times New Roman</vt:lpstr>
      <vt:lpstr>Vivaldi</vt:lpstr>
      <vt:lpstr>Wingdings</vt:lpstr>
      <vt:lpstr>Feathered</vt:lpstr>
      <vt:lpstr>Business Plan</vt:lpstr>
      <vt:lpstr>PowerPoint Presentation</vt:lpstr>
      <vt:lpstr>Problem</vt:lpstr>
      <vt:lpstr>Solution</vt:lpstr>
      <vt:lpstr>Why Now?</vt:lpstr>
      <vt:lpstr>Market Size</vt:lpstr>
      <vt:lpstr>PowerPoint Presentation</vt:lpstr>
      <vt:lpstr>Competition</vt:lpstr>
      <vt:lpstr>Product</vt:lpstr>
      <vt:lpstr>Business Model</vt:lpstr>
      <vt:lpstr>Team</vt:lpstr>
      <vt:lpstr>Financials</vt:lpstr>
      <vt:lpstr>Financials</vt:lpstr>
      <vt:lpstr>PowerPoint Presentation</vt:lpstr>
      <vt:lpstr>PowerPoint Presentation</vt:lpstr>
      <vt:lpstr>PowerPoint Presentation</vt:lpstr>
      <vt:lpstr>PowerPoint Presentation</vt:lpstr>
      <vt:lpstr>PowerPoint Presentation</vt:lpstr>
      <vt:lpstr>Thankyou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SHALINI</dc:creator>
  <cp:lastModifiedBy>Shikhar Sahai</cp:lastModifiedBy>
  <cp:revision>46</cp:revision>
  <dcterms:created xsi:type="dcterms:W3CDTF">2020-02-16T17:15:20Z</dcterms:created>
  <dcterms:modified xsi:type="dcterms:W3CDTF">2020-02-25T13:03:45Z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2020-01-31T00:00:00Z</vt:filetime>
  </property>
  <property fmtid="{D5CDD505-2E9C-101B-9397-08002B2CF9AE}" pid="3" name="Creator">
    <vt:lpwstr>Microsoft® PowerPoint® 2013</vt:lpwstr>
  </property>
  <property fmtid="{D5CDD505-2E9C-101B-9397-08002B2CF9AE}" pid="4" name="LastSaved">
    <vt:filetime>2020-02-16T00:00:00Z</vt:filetime>
  </property>
</Properties>
</file>