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2" r:id="rId6"/>
    <p:sldId id="260" r:id="rId7"/>
    <p:sldId id="261" r:id="rId8"/>
    <p:sldId id="272" r:id="rId9"/>
    <p:sldId id="268" r:id="rId10"/>
    <p:sldId id="270" r:id="rId11"/>
    <p:sldId id="271" r:id="rId12"/>
    <p:sldId id="273" r:id="rId13"/>
    <p:sldId id="274"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0FEEF2-2405-4A66-A24A-442B688EE0D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381157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FEEF2-2405-4A66-A24A-442B688EE0D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210977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FEEF2-2405-4A66-A24A-442B688EE0D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3B962-2C9D-4231-A81C-00FA6AEC395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6742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FEEF2-2405-4A66-A24A-442B688EE0D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409866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FEEF2-2405-4A66-A24A-442B688EE0D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3B962-2C9D-4231-A81C-00FA6AEC39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5331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FEEF2-2405-4A66-A24A-442B688EE0D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1878052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0FEEF2-2405-4A66-A24A-442B688EE0D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217258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0FEEF2-2405-4A66-A24A-442B688EE0D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1527072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415600" y="1638233"/>
            <a:ext cx="11360800" cy="445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6521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0FEEF2-2405-4A66-A24A-442B688EE0D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396755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FEEF2-2405-4A66-A24A-442B688EE0D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349055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0FEEF2-2405-4A66-A24A-442B688EE0DE}"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247178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0FEEF2-2405-4A66-A24A-442B688EE0DE}"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265244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0FEEF2-2405-4A66-A24A-442B688EE0DE}"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269080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FEEF2-2405-4A66-A24A-442B688EE0DE}"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225886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0FEEF2-2405-4A66-A24A-442B688EE0DE}"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172252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FEEF2-2405-4A66-A24A-442B688EE0DE}"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3B962-2C9D-4231-A81C-00FA6AEC3957}" type="slidenum">
              <a:rPr lang="en-US" smtClean="0"/>
              <a:t>‹#›</a:t>
            </a:fld>
            <a:endParaRPr lang="en-US"/>
          </a:p>
        </p:txBody>
      </p:sp>
    </p:spTree>
    <p:extLst>
      <p:ext uri="{BB962C8B-B14F-4D97-AF65-F5344CB8AC3E}">
        <p14:creationId xmlns:p14="http://schemas.microsoft.com/office/powerpoint/2010/main" val="382579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0FEEF2-2405-4A66-A24A-442B688EE0DE}" type="datetimeFigureOut">
              <a:rPr lang="en-US" smtClean="0"/>
              <a:t>3/4/2020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FA3B962-2C9D-4231-A81C-00FA6AEC3957}" type="slidenum">
              <a:rPr lang="en-US" smtClean="0"/>
              <a:t>‹#›</a:t>
            </a:fld>
            <a:endParaRPr lang="en-US"/>
          </a:p>
        </p:txBody>
      </p:sp>
    </p:spTree>
    <p:extLst>
      <p:ext uri="{BB962C8B-B14F-4D97-AF65-F5344CB8AC3E}">
        <p14:creationId xmlns:p14="http://schemas.microsoft.com/office/powerpoint/2010/main" val="97746638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B7BAF-CCBF-4A7F-8D4B-C4D4E311583B}"/>
              </a:ext>
            </a:extLst>
          </p:cNvPr>
          <p:cNvSpPr>
            <a:spLocks noGrp="1"/>
          </p:cNvSpPr>
          <p:nvPr>
            <p:ph type="ctrTitle"/>
          </p:nvPr>
        </p:nvSpPr>
        <p:spPr>
          <a:xfrm>
            <a:off x="1378414" y="1469036"/>
            <a:ext cx="7766936" cy="2133001"/>
          </a:xfrm>
        </p:spPr>
        <p:txBody>
          <a:bodyPr/>
          <a:lstStyle/>
          <a:p>
            <a:r>
              <a:rPr lang="en-US" sz="7200" dirty="0" err="1">
                <a:solidFill>
                  <a:srgbClr val="FF0000"/>
                </a:solidFill>
                <a:latin typeface="Arial" panose="020B0604020202020204" pitchFamily="34" charset="0"/>
                <a:cs typeface="Arial" panose="020B0604020202020204" pitchFamily="34" charset="0"/>
              </a:rPr>
              <a:t>SugarCan</a:t>
            </a:r>
            <a:r>
              <a:rPr lang="en-US" sz="7200" dirty="0">
                <a:solidFill>
                  <a:srgbClr val="FF0000"/>
                </a:solidFill>
                <a:latin typeface="Arial" panose="020B0604020202020204" pitchFamily="34" charset="0"/>
                <a:cs typeface="Arial" panose="020B0604020202020204" pitchFamily="34" charset="0"/>
              </a:rPr>
              <a:t/>
            </a:r>
            <a:br>
              <a:rPr lang="en-US" sz="7200" dirty="0">
                <a:solidFill>
                  <a:srgbClr val="FF0000"/>
                </a:solidFill>
                <a:latin typeface="Arial" panose="020B0604020202020204" pitchFamily="34" charset="0"/>
                <a:cs typeface="Arial" panose="020B0604020202020204" pitchFamily="34" charset="0"/>
              </a:rPr>
            </a:br>
            <a:r>
              <a:rPr lang="en-US" sz="2800" dirty="0">
                <a:solidFill>
                  <a:schemeClr val="tx1">
                    <a:lumMod val="50000"/>
                    <a:lumOff val="50000"/>
                  </a:schemeClr>
                </a:solidFill>
                <a:latin typeface="Arial Black" panose="020B0A04020102020204" pitchFamily="34" charset="0"/>
              </a:rPr>
              <a:t>FRESH &amp; ORGANIC</a:t>
            </a:r>
            <a:endParaRPr lang="en-US" sz="7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F611789B-38E8-4C1B-B855-9265699D2380}"/>
              </a:ext>
            </a:extLst>
          </p:cNvPr>
          <p:cNvSpPr>
            <a:spLocks noGrp="1"/>
          </p:cNvSpPr>
          <p:nvPr>
            <p:ph type="subTitle" idx="1"/>
          </p:nvPr>
        </p:nvSpPr>
        <p:spPr>
          <a:xfrm>
            <a:off x="1350" y="4227226"/>
            <a:ext cx="9144000" cy="2630774"/>
          </a:xfrm>
        </p:spPr>
        <p:txBody>
          <a:bodyPr>
            <a:noAutofit/>
          </a:bodyPr>
          <a:lstStyle/>
          <a:p>
            <a:pPr lvl="0" algn="l">
              <a:spcBef>
                <a:spcPts val="0"/>
              </a:spcBef>
            </a:pPr>
            <a:r>
              <a:rPr lang="en-US" dirty="0">
                <a:solidFill>
                  <a:schemeClr val="bg2">
                    <a:lumMod val="10000"/>
                  </a:schemeClr>
                </a:solidFill>
                <a:latin typeface="Arial Black" panose="020B0A04020102020204" pitchFamily="34" charset="0"/>
              </a:rPr>
              <a:t>FOUNDED BY-</a:t>
            </a:r>
          </a:p>
          <a:p>
            <a:pPr lvl="0" algn="l">
              <a:spcBef>
                <a:spcPts val="0"/>
              </a:spcBef>
            </a:pPr>
            <a:endParaRPr lang="en-IN" b="1" dirty="0">
              <a:solidFill>
                <a:schemeClr val="bg2">
                  <a:lumMod val="10000"/>
                </a:schemeClr>
              </a:solidFill>
              <a:latin typeface="Arial Black" panose="020B0A04020102020204" pitchFamily="34" charset="0"/>
              <a:ea typeface="Source Code Pro"/>
              <a:cs typeface="Source Code Pro"/>
              <a:sym typeface="Source Code Pro"/>
            </a:endParaRPr>
          </a:p>
          <a:p>
            <a:pPr lvl="0" algn="l">
              <a:spcBef>
                <a:spcPts val="0"/>
              </a:spcBef>
            </a:pPr>
            <a:r>
              <a:rPr lang="en-IN" dirty="0">
                <a:solidFill>
                  <a:schemeClr val="bg2">
                    <a:lumMod val="10000"/>
                  </a:schemeClr>
                </a:solidFill>
                <a:latin typeface="Arial Black" panose="020B0A04020102020204" pitchFamily="34" charset="0"/>
                <a:ea typeface="Source Code Pro"/>
                <a:cs typeface="Source Code Pro"/>
                <a:sym typeface="Source Code Pro"/>
              </a:rPr>
              <a:t>Himanshu Agarwal(19DM080)</a:t>
            </a:r>
          </a:p>
          <a:p>
            <a:pPr lvl="0" algn="l">
              <a:spcBef>
                <a:spcPts val="0"/>
              </a:spcBef>
            </a:pPr>
            <a:r>
              <a:rPr lang="en-IN" sz="1800" dirty="0">
                <a:solidFill>
                  <a:schemeClr val="bg2">
                    <a:lumMod val="10000"/>
                  </a:schemeClr>
                </a:solidFill>
                <a:latin typeface="Arial Black" panose="020B0A04020102020204" pitchFamily="34" charset="0"/>
                <a:ea typeface="Source Code Pro"/>
                <a:cs typeface="Source Code Pro"/>
                <a:sym typeface="Source Code Pro"/>
              </a:rPr>
              <a:t>Khushboo Goyal    (19DM094)</a:t>
            </a:r>
          </a:p>
          <a:p>
            <a:pPr lvl="0" algn="l">
              <a:spcBef>
                <a:spcPts val="0"/>
              </a:spcBef>
            </a:pPr>
            <a:endParaRPr lang="en-IN" sz="1800" dirty="0">
              <a:solidFill>
                <a:schemeClr val="bg2">
                  <a:lumMod val="10000"/>
                </a:schemeClr>
              </a:solidFill>
              <a:latin typeface="Arial Black" panose="020B0A04020102020204" pitchFamily="34" charset="0"/>
              <a:ea typeface="Source Code Pro"/>
              <a:cs typeface="Source Code Pro"/>
              <a:sym typeface="Source Code Pro"/>
            </a:endParaRPr>
          </a:p>
          <a:p>
            <a:pPr lvl="0" algn="l">
              <a:spcBef>
                <a:spcPts val="0"/>
              </a:spcBef>
            </a:pPr>
            <a:r>
              <a:rPr lang="en-IN" sz="1800" dirty="0" err="1">
                <a:solidFill>
                  <a:schemeClr val="bg2">
                    <a:lumMod val="10000"/>
                  </a:schemeClr>
                </a:solidFill>
                <a:latin typeface="Arial Black" panose="020B0A04020102020204" pitchFamily="34" charset="0"/>
                <a:ea typeface="Source Code Pro"/>
                <a:cs typeface="Source Code Pro"/>
                <a:sym typeface="Source Code Pro"/>
              </a:rPr>
              <a:t>Morvin</a:t>
            </a:r>
            <a:r>
              <a:rPr lang="en-IN" sz="1800" dirty="0">
                <a:solidFill>
                  <a:schemeClr val="bg2">
                    <a:lumMod val="10000"/>
                  </a:schemeClr>
                </a:solidFill>
                <a:latin typeface="Arial Black" panose="020B0A04020102020204" pitchFamily="34" charset="0"/>
                <a:ea typeface="Source Code Pro"/>
                <a:cs typeface="Source Code Pro"/>
                <a:sym typeface="Source Code Pro"/>
              </a:rPr>
              <a:t> Lall           	(19DM115)</a:t>
            </a:r>
          </a:p>
          <a:p>
            <a:pPr lvl="0" algn="l">
              <a:spcBef>
                <a:spcPts val="0"/>
              </a:spcBef>
            </a:pPr>
            <a:r>
              <a:rPr lang="en-IN" sz="1800" dirty="0">
                <a:solidFill>
                  <a:schemeClr val="bg2">
                    <a:lumMod val="10000"/>
                  </a:schemeClr>
                </a:solidFill>
                <a:latin typeface="Arial Black" panose="020B0A04020102020204" pitchFamily="34" charset="0"/>
                <a:ea typeface="Source Code Pro"/>
                <a:cs typeface="Source Code Pro"/>
                <a:sym typeface="Source Code Pro"/>
              </a:rPr>
              <a:t>Mukul </a:t>
            </a:r>
            <a:r>
              <a:rPr lang="en-IN" sz="1800" dirty="0" err="1">
                <a:solidFill>
                  <a:schemeClr val="bg2">
                    <a:lumMod val="10000"/>
                  </a:schemeClr>
                </a:solidFill>
                <a:latin typeface="Arial Black" panose="020B0A04020102020204" pitchFamily="34" charset="0"/>
                <a:ea typeface="Source Code Pro"/>
                <a:cs typeface="Source Code Pro"/>
                <a:sym typeface="Source Code Pro"/>
              </a:rPr>
              <a:t>Sanduja</a:t>
            </a:r>
            <a:r>
              <a:rPr lang="en-IN" sz="1800" dirty="0">
                <a:solidFill>
                  <a:schemeClr val="bg2">
                    <a:lumMod val="10000"/>
                  </a:schemeClr>
                </a:solidFill>
                <a:latin typeface="Arial Black" panose="020B0A04020102020204" pitchFamily="34" charset="0"/>
                <a:ea typeface="Source Code Pro"/>
                <a:cs typeface="Source Code Pro"/>
                <a:sym typeface="Source Code Pro"/>
              </a:rPr>
              <a:t>      (19DM116)</a:t>
            </a:r>
          </a:p>
          <a:p>
            <a:pPr lvl="0" algn="l">
              <a:spcBef>
                <a:spcPts val="0"/>
              </a:spcBef>
            </a:pPr>
            <a:r>
              <a:rPr lang="en-IN" sz="1800" dirty="0" err="1">
                <a:solidFill>
                  <a:schemeClr val="bg2">
                    <a:lumMod val="10000"/>
                  </a:schemeClr>
                </a:solidFill>
                <a:latin typeface="Arial Black" panose="020B0A04020102020204" pitchFamily="34" charset="0"/>
                <a:ea typeface="Source Code Pro"/>
                <a:cs typeface="Source Code Pro"/>
                <a:sym typeface="Source Code Pro"/>
              </a:rPr>
              <a:t>Nainika</a:t>
            </a:r>
            <a:r>
              <a:rPr lang="en-IN" sz="1800" dirty="0">
                <a:solidFill>
                  <a:schemeClr val="bg2">
                    <a:lumMod val="10000"/>
                  </a:schemeClr>
                </a:solidFill>
                <a:latin typeface="Arial Black" panose="020B0A04020102020204" pitchFamily="34" charset="0"/>
                <a:ea typeface="Source Code Pro"/>
                <a:cs typeface="Source Code Pro"/>
                <a:sym typeface="Source Code Pro"/>
              </a:rPr>
              <a:t> </a:t>
            </a:r>
            <a:r>
              <a:rPr lang="en-IN" sz="1800" dirty="0" err="1">
                <a:solidFill>
                  <a:schemeClr val="bg2">
                    <a:lumMod val="10000"/>
                  </a:schemeClr>
                </a:solidFill>
                <a:latin typeface="Arial Black" panose="020B0A04020102020204" pitchFamily="34" charset="0"/>
                <a:ea typeface="Source Code Pro"/>
                <a:cs typeface="Source Code Pro"/>
                <a:sym typeface="Source Code Pro"/>
              </a:rPr>
              <a:t>behl</a:t>
            </a:r>
            <a:r>
              <a:rPr lang="en-IN" sz="1800" dirty="0">
                <a:solidFill>
                  <a:schemeClr val="bg2">
                    <a:lumMod val="10000"/>
                  </a:schemeClr>
                </a:solidFill>
                <a:latin typeface="Arial Black" panose="020B0A04020102020204" pitchFamily="34" charset="0"/>
                <a:ea typeface="Source Code Pro"/>
                <a:cs typeface="Source Code Pro"/>
                <a:sym typeface="Source Code Pro"/>
              </a:rPr>
              <a:t>          (19DM117)</a:t>
            </a:r>
          </a:p>
          <a:p>
            <a:pPr lvl="0" algn="l">
              <a:spcBef>
                <a:spcPts val="0"/>
              </a:spcBef>
            </a:pPr>
            <a:r>
              <a:rPr lang="en-IN" sz="1800" dirty="0" err="1">
                <a:solidFill>
                  <a:schemeClr val="bg2">
                    <a:lumMod val="10000"/>
                  </a:schemeClr>
                </a:solidFill>
                <a:latin typeface="Arial Black" panose="020B0A04020102020204" pitchFamily="34" charset="0"/>
                <a:ea typeface="Source Code Pro"/>
                <a:cs typeface="Source Code Pro"/>
                <a:sym typeface="Source Code Pro"/>
              </a:rPr>
              <a:t>Namit</a:t>
            </a:r>
            <a:r>
              <a:rPr lang="en-IN" sz="1800" dirty="0">
                <a:solidFill>
                  <a:schemeClr val="bg2">
                    <a:lumMod val="10000"/>
                  </a:schemeClr>
                </a:solidFill>
                <a:latin typeface="Arial Black" panose="020B0A04020102020204" pitchFamily="34" charset="0"/>
                <a:ea typeface="Source Code Pro"/>
                <a:cs typeface="Source Code Pro"/>
                <a:sym typeface="Source Code Pro"/>
              </a:rPr>
              <a:t> Jain             (19DM118)</a:t>
            </a:r>
          </a:p>
          <a:p>
            <a:endParaRPr lang="en-US" sz="1600" dirty="0"/>
          </a:p>
          <a:p>
            <a:endParaRPr lang="en-US" sz="1600" dirty="0"/>
          </a:p>
        </p:txBody>
      </p:sp>
    </p:spTree>
    <p:extLst>
      <p:ext uri="{BB962C8B-B14F-4D97-AF65-F5344CB8AC3E}">
        <p14:creationId xmlns:p14="http://schemas.microsoft.com/office/powerpoint/2010/main" val="2609647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2365" y="390525"/>
            <a:ext cx="8733184" cy="1068388"/>
          </a:xfrm>
        </p:spPr>
        <p:txBody>
          <a:bodyPr/>
          <a:lstStyle/>
          <a:p>
            <a:pPr algn="ctr"/>
            <a:r>
              <a:rPr lang="en-US" b="1" u="sng" dirty="0">
                <a:latin typeface="Arial" panose="020B0604020202020204" pitchFamily="34" charset="0"/>
                <a:cs typeface="Arial" panose="020B0604020202020204" pitchFamily="34" charset="0"/>
              </a:rPr>
              <a:t>Financials</a:t>
            </a:r>
            <a:r>
              <a:rPr lang="en-US" dirty="0"/>
              <a:t> </a:t>
            </a:r>
            <a:endParaRPr lang="en-IN" dirty="0"/>
          </a:p>
        </p:txBody>
      </p:sp>
      <p:pic>
        <p:nvPicPr>
          <p:cNvPr id="5" name="Picture 4">
            <a:extLst>
              <a:ext uri="{FF2B5EF4-FFF2-40B4-BE49-F238E27FC236}">
                <a16:creationId xmlns:a16="http://schemas.microsoft.com/office/drawing/2014/main" xmlns="" id="{1788F754-0E48-4E9E-893A-09CC518B9795}"/>
              </a:ext>
            </a:extLst>
          </p:cNvPr>
          <p:cNvPicPr>
            <a:picLocks noChangeAspect="1"/>
          </p:cNvPicPr>
          <p:nvPr/>
        </p:nvPicPr>
        <p:blipFill rotWithShape="1">
          <a:blip r:embed="rId2">
            <a:extLst>
              <a:ext uri="{28A0092B-C50C-407E-A947-70E740481C1C}">
                <a14:useLocalDpi xmlns:a14="http://schemas.microsoft.com/office/drawing/2010/main" val="0"/>
              </a:ext>
            </a:extLst>
          </a:blip>
          <a:srcRect l="8705" t="743" r="9016" b="1"/>
          <a:stretch/>
        </p:blipFill>
        <p:spPr>
          <a:xfrm>
            <a:off x="381611" y="1046480"/>
            <a:ext cx="9438640" cy="5420995"/>
          </a:xfrm>
          <a:prstGeom prst="rect">
            <a:avLst/>
          </a:prstGeom>
        </p:spPr>
      </p:pic>
    </p:spTree>
    <p:extLst>
      <p:ext uri="{BB962C8B-B14F-4D97-AF65-F5344CB8AC3E}">
        <p14:creationId xmlns:p14="http://schemas.microsoft.com/office/powerpoint/2010/main" val="88341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570233"/>
            <a:ext cx="8719932" cy="1068000"/>
          </a:xfrm>
        </p:spPr>
        <p:txBody>
          <a:bodyPr/>
          <a:lstStyle/>
          <a:p>
            <a:pPr algn="ctr"/>
            <a:r>
              <a:rPr lang="en-US" b="1" u="sng" dirty="0">
                <a:latin typeface="Arial" panose="020B0604020202020204" pitchFamily="34" charset="0"/>
                <a:cs typeface="Arial" panose="020B0604020202020204" pitchFamily="34" charset="0"/>
              </a:rPr>
              <a:t>Milestones and Metrics</a:t>
            </a:r>
            <a:r>
              <a:rPr lang="en-US" dirty="0"/>
              <a:t>  </a:t>
            </a:r>
            <a:endParaRPr lang="en-IN" dirty="0"/>
          </a:p>
        </p:txBody>
      </p:sp>
      <p:sp>
        <p:nvSpPr>
          <p:cNvPr id="3" name="Text Placeholder 2"/>
          <p:cNvSpPr>
            <a:spLocks noGrp="1"/>
          </p:cNvSpPr>
          <p:nvPr>
            <p:ph type="body" idx="1"/>
          </p:nvPr>
        </p:nvSpPr>
        <p:spPr>
          <a:xfrm>
            <a:off x="768626" y="1638233"/>
            <a:ext cx="8574157" cy="4453600"/>
          </a:xfrm>
        </p:spPr>
        <p:txBody>
          <a:bodyPr/>
          <a:lstStyle/>
          <a:p>
            <a:pPr marL="152396" indent="0">
              <a:buNone/>
            </a:pPr>
            <a:r>
              <a:rPr lang="en-US" sz="2000" dirty="0">
                <a:latin typeface="Arial" panose="020B0604020202020204" pitchFamily="34" charset="0"/>
                <a:cs typeface="Arial" panose="020B0604020202020204" pitchFamily="34" charset="0"/>
              </a:rPr>
              <a:t>METRICS </a:t>
            </a:r>
          </a:p>
          <a:p>
            <a:pPr marL="152396" indent="0">
              <a:buNone/>
            </a:pP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Within 5 years of our operations starting from the year 2020 ,we aim to open three Sugarcan joint spaces in Delhi, Noida and Gurugram.</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Online Sale –We expect a turnover of thirty five  thousand bottles in a year, which means an average sale of hundred bottles in a day .</a:t>
            </a:r>
          </a:p>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marL="152396" indent="0" algn="just">
              <a:buNone/>
            </a:pPr>
            <a:r>
              <a:rPr lang="en-US" dirty="0"/>
              <a:t> </a:t>
            </a:r>
            <a:endParaRPr lang="en-IN" dirty="0"/>
          </a:p>
        </p:txBody>
      </p:sp>
    </p:spTree>
    <p:extLst>
      <p:ext uri="{BB962C8B-B14F-4D97-AF65-F5344CB8AC3E}">
        <p14:creationId xmlns:p14="http://schemas.microsoft.com/office/powerpoint/2010/main" val="188581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C5C3B-9E48-4253-9955-4DE85F698D71}"/>
              </a:ext>
            </a:extLst>
          </p:cNvPr>
          <p:cNvSpPr>
            <a:spLocks noGrp="1"/>
          </p:cNvSpPr>
          <p:nvPr>
            <p:ph type="title"/>
          </p:nvPr>
        </p:nvSpPr>
        <p:spPr>
          <a:xfrm>
            <a:off x="755374" y="668763"/>
            <a:ext cx="8666922" cy="1068000"/>
          </a:xfrm>
        </p:spPr>
        <p:txBody>
          <a:bodyPr/>
          <a:lstStyle/>
          <a:p>
            <a:pPr algn="ctr"/>
            <a:r>
              <a:rPr lang="en-US" b="1" u="sng" dirty="0">
                <a:latin typeface="Arial" panose="020B0604020202020204" pitchFamily="34" charset="0"/>
                <a:cs typeface="Arial" panose="020B0604020202020204" pitchFamily="34" charset="0"/>
              </a:rPr>
              <a:t>Legal Environment</a:t>
            </a:r>
            <a:r>
              <a:rPr lang="en-US" dirty="0"/>
              <a:t> </a:t>
            </a:r>
            <a:endParaRPr lang="en-IN" dirty="0"/>
          </a:p>
        </p:txBody>
      </p:sp>
      <p:sp>
        <p:nvSpPr>
          <p:cNvPr id="3" name="Text Placeholder 2">
            <a:extLst>
              <a:ext uri="{FF2B5EF4-FFF2-40B4-BE49-F238E27FC236}">
                <a16:creationId xmlns:a16="http://schemas.microsoft.com/office/drawing/2014/main" xmlns="" id="{A21248BF-4B5A-4E16-B941-F5DD55E90FD1}"/>
              </a:ext>
            </a:extLst>
          </p:cNvPr>
          <p:cNvSpPr>
            <a:spLocks noGrp="1"/>
          </p:cNvSpPr>
          <p:nvPr>
            <p:ph type="body" idx="1"/>
          </p:nvPr>
        </p:nvSpPr>
        <p:spPr>
          <a:xfrm>
            <a:off x="755374" y="1638233"/>
            <a:ext cx="8878956" cy="4453600"/>
          </a:xfrm>
        </p:spPr>
        <p:txBody>
          <a:bodyPr/>
          <a:lstStyle/>
          <a:p>
            <a:pPr marL="152396" indent="0">
              <a:buNone/>
            </a:pPr>
            <a:r>
              <a:rPr lang="en-US" sz="2000" dirty="0">
                <a:latin typeface="Arial" panose="020B0604020202020204" pitchFamily="34" charset="0"/>
                <a:cs typeface="Arial" panose="020B0604020202020204" pitchFamily="34" charset="0"/>
              </a:rPr>
              <a:t>Licenses Required </a:t>
            </a:r>
          </a:p>
          <a:p>
            <a:r>
              <a:rPr lang="en-US" sz="2000" dirty="0">
                <a:latin typeface="Arial" panose="020B0604020202020204" pitchFamily="34" charset="0"/>
                <a:cs typeface="Arial" panose="020B0604020202020204" pitchFamily="34" charset="0"/>
              </a:rPr>
              <a:t>FSSAI License </a:t>
            </a:r>
          </a:p>
          <a:p>
            <a:r>
              <a:rPr lang="en-US" sz="2000" dirty="0">
                <a:latin typeface="Arial" panose="020B0604020202020204" pitchFamily="34" charset="0"/>
                <a:cs typeface="Arial" panose="020B0604020202020204" pitchFamily="34" charset="0"/>
              </a:rPr>
              <a:t>Health/Trade License </a:t>
            </a:r>
          </a:p>
          <a:p>
            <a:r>
              <a:rPr lang="en-US" sz="2000" dirty="0">
                <a:latin typeface="Arial" panose="020B0604020202020204" pitchFamily="34" charset="0"/>
                <a:cs typeface="Arial" panose="020B0604020202020204" pitchFamily="34" charset="0"/>
              </a:rPr>
              <a:t>Eating House License </a:t>
            </a:r>
          </a:p>
          <a:p>
            <a:r>
              <a:rPr lang="en-US" sz="2000" dirty="0">
                <a:latin typeface="Arial" panose="020B0604020202020204" pitchFamily="34" charset="0"/>
                <a:cs typeface="Arial" panose="020B0604020202020204" pitchFamily="34" charset="0"/>
              </a:rPr>
              <a:t>Shop and Establishment Act </a:t>
            </a:r>
          </a:p>
          <a:p>
            <a:r>
              <a:rPr lang="en-US" sz="2000" dirty="0">
                <a:latin typeface="Arial" panose="020B0604020202020204" pitchFamily="34" charset="0"/>
                <a:cs typeface="Arial" panose="020B0604020202020204" pitchFamily="34" charset="0"/>
              </a:rPr>
              <a:t>GST Registration </a:t>
            </a:r>
          </a:p>
          <a:p>
            <a:pPr marL="152396" indent="0">
              <a:buNone/>
            </a:pPr>
            <a:endParaRPr lang="en-IN" dirty="0"/>
          </a:p>
        </p:txBody>
      </p:sp>
    </p:spTree>
    <p:extLst>
      <p:ext uri="{BB962C8B-B14F-4D97-AF65-F5344CB8AC3E}">
        <p14:creationId xmlns:p14="http://schemas.microsoft.com/office/powerpoint/2010/main" val="156048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78EE03-2937-4E91-BBFC-8FF68AFB6616}"/>
              </a:ext>
            </a:extLst>
          </p:cNvPr>
          <p:cNvSpPr>
            <a:spLocks noGrp="1"/>
          </p:cNvSpPr>
          <p:nvPr>
            <p:ph type="title"/>
          </p:nvPr>
        </p:nvSpPr>
        <p:spPr>
          <a:xfrm>
            <a:off x="874644" y="668762"/>
            <a:ext cx="8613914" cy="1173290"/>
          </a:xfrm>
        </p:spPr>
        <p:txBody>
          <a:bodyPr/>
          <a:lstStyle/>
          <a:p>
            <a:pPr algn="ctr"/>
            <a:r>
              <a:rPr lang="en-US" sz="4400" b="1" u="sng" dirty="0">
                <a:latin typeface="Arial" panose="020B0604020202020204" pitchFamily="34" charset="0"/>
                <a:cs typeface="Arial" panose="020B0604020202020204" pitchFamily="34" charset="0"/>
              </a:rPr>
              <a:t>Vision</a:t>
            </a:r>
            <a:r>
              <a:rPr lang="en-US" dirty="0"/>
              <a:t> </a:t>
            </a:r>
            <a:endParaRPr lang="en-IN" dirty="0"/>
          </a:p>
        </p:txBody>
      </p:sp>
      <p:sp>
        <p:nvSpPr>
          <p:cNvPr id="3" name="Text Placeholder 2">
            <a:extLst>
              <a:ext uri="{FF2B5EF4-FFF2-40B4-BE49-F238E27FC236}">
                <a16:creationId xmlns:a16="http://schemas.microsoft.com/office/drawing/2014/main" xmlns="" id="{4DB63060-F17C-43C4-AE1E-E4ACC5D2E1F6}"/>
              </a:ext>
            </a:extLst>
          </p:cNvPr>
          <p:cNvSpPr>
            <a:spLocks noGrp="1"/>
          </p:cNvSpPr>
          <p:nvPr>
            <p:ph type="body" idx="1"/>
          </p:nvPr>
        </p:nvSpPr>
        <p:spPr>
          <a:xfrm>
            <a:off x="702364" y="1638233"/>
            <a:ext cx="8892209" cy="4453600"/>
          </a:xfrm>
        </p:spPr>
        <p:txBody>
          <a:bodyPr/>
          <a:lstStyle/>
          <a:p>
            <a:pPr marL="152396" indent="0">
              <a:buNone/>
            </a:pPr>
            <a:r>
              <a:rPr lang="en-US" dirty="0"/>
              <a:t>                            </a:t>
            </a:r>
          </a:p>
          <a:p>
            <a:pPr marL="152396" indent="0">
              <a:buNone/>
            </a:pPr>
            <a:endParaRPr lang="en-US" dirty="0"/>
          </a:p>
          <a:p>
            <a:pPr marL="152396" indent="0" algn="just">
              <a:buNone/>
            </a:pPr>
            <a:r>
              <a:rPr lang="en-US" sz="2200" dirty="0">
                <a:latin typeface="Arial" panose="020B0604020202020204" pitchFamily="34" charset="0"/>
                <a:cs typeface="Arial" panose="020B0604020202020204" pitchFamily="34" charset="0"/>
              </a:rPr>
              <a:t>To be the preferred choice of customers when it comes to drinks, which is healthy as well as tasty.</a:t>
            </a:r>
            <a:endParaRPr lang="en-IN"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98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D1155-9FD3-4302-AF05-2FC27328FC09}"/>
              </a:ext>
            </a:extLst>
          </p:cNvPr>
          <p:cNvSpPr>
            <a:spLocks noGrp="1"/>
          </p:cNvSpPr>
          <p:nvPr>
            <p:ph type="title"/>
          </p:nvPr>
        </p:nvSpPr>
        <p:spPr>
          <a:xfrm>
            <a:off x="415600" y="2233419"/>
            <a:ext cx="11360800" cy="2218660"/>
          </a:xfrm>
        </p:spPr>
        <p:txBody>
          <a:bodyPr/>
          <a:lstStyle/>
          <a:p>
            <a:pPr algn="ctr"/>
            <a:r>
              <a:rPr lang="en-IN" sz="10666" u="sng" dirty="0"/>
              <a:t>*THANK YOU*</a:t>
            </a:r>
          </a:p>
        </p:txBody>
      </p:sp>
    </p:spTree>
    <p:extLst>
      <p:ext uri="{BB962C8B-B14F-4D97-AF65-F5344CB8AC3E}">
        <p14:creationId xmlns:p14="http://schemas.microsoft.com/office/powerpoint/2010/main" val="64538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EBDD6-1485-43B6-BBA9-43E26F20DF2D}"/>
              </a:ext>
            </a:extLst>
          </p:cNvPr>
          <p:cNvSpPr>
            <a:spLocks noGrp="1"/>
          </p:cNvSpPr>
          <p:nvPr>
            <p:ph type="title"/>
          </p:nvPr>
        </p:nvSpPr>
        <p:spPr>
          <a:xfrm>
            <a:off x="839448" y="816638"/>
            <a:ext cx="8434554" cy="1084289"/>
          </a:xfrm>
        </p:spPr>
        <p:txBody>
          <a:bodyPr/>
          <a:lstStyle/>
          <a:p>
            <a:pPr algn="ctr"/>
            <a:r>
              <a:rPr lang="en-US" b="1" u="sng" dirty="0">
                <a:solidFill>
                  <a:schemeClr val="accent6">
                    <a:lumMod val="75000"/>
                  </a:schemeClr>
                </a:solidFill>
                <a:latin typeface="Arial" panose="020B0604020202020204" pitchFamily="34" charset="0"/>
                <a:cs typeface="Arial" panose="020B0604020202020204" pitchFamily="34" charset="0"/>
              </a:rPr>
              <a:t>Company Purpose</a:t>
            </a:r>
          </a:p>
        </p:txBody>
      </p:sp>
      <p:sp>
        <p:nvSpPr>
          <p:cNvPr id="3" name="Content Placeholder 2">
            <a:extLst>
              <a:ext uri="{FF2B5EF4-FFF2-40B4-BE49-F238E27FC236}">
                <a16:creationId xmlns:a16="http://schemas.microsoft.com/office/drawing/2014/main" xmlns="" id="{0C184FA7-FC5D-4B36-BB74-E7D02B9EFEB1}"/>
              </a:ext>
            </a:extLst>
          </p:cNvPr>
          <p:cNvSpPr>
            <a:spLocks noGrp="1"/>
          </p:cNvSpPr>
          <p:nvPr>
            <p:ph idx="1"/>
          </p:nvPr>
        </p:nvSpPr>
        <p:spPr>
          <a:xfrm>
            <a:off x="839448" y="2160589"/>
            <a:ext cx="8434553" cy="3880773"/>
          </a:xfrm>
        </p:spPr>
        <p:txBody>
          <a:bodyPr>
            <a:normAutofit/>
          </a:bodyPr>
          <a:lstStyle/>
          <a:p>
            <a:pPr marL="0" indent="0" algn="just">
              <a:buNone/>
            </a:pPr>
            <a:r>
              <a:rPr lang="en-US" sz="2000" dirty="0">
                <a:solidFill>
                  <a:schemeClr val="tx1"/>
                </a:solidFill>
                <a:latin typeface="Arial "/>
              </a:rPr>
              <a:t>To provide fresh and organic sugarcane juice in a hygienic manner and to capture health drinks market.</a:t>
            </a:r>
          </a:p>
        </p:txBody>
      </p:sp>
    </p:spTree>
    <p:extLst>
      <p:ext uri="{BB962C8B-B14F-4D97-AF65-F5344CB8AC3E}">
        <p14:creationId xmlns:p14="http://schemas.microsoft.com/office/powerpoint/2010/main" val="251307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4C8CC4-6B90-47AB-B8C1-9651A164FB08}"/>
              </a:ext>
            </a:extLst>
          </p:cNvPr>
          <p:cNvSpPr>
            <a:spLocks noGrp="1"/>
          </p:cNvSpPr>
          <p:nvPr>
            <p:ph type="title"/>
          </p:nvPr>
        </p:nvSpPr>
        <p:spPr/>
        <p:txBody>
          <a:bodyPr/>
          <a:lstStyle/>
          <a:p>
            <a:pPr algn="ctr"/>
            <a:r>
              <a:rPr lang="en-US" b="1" u="sng" dirty="0">
                <a:latin typeface="Arial" panose="020B0604020202020204" pitchFamily="34" charset="0"/>
                <a:cs typeface="Arial" panose="020B0604020202020204" pitchFamily="34" charset="0"/>
              </a:rPr>
              <a:t>Problem</a:t>
            </a:r>
          </a:p>
        </p:txBody>
      </p:sp>
      <p:sp>
        <p:nvSpPr>
          <p:cNvPr id="3" name="Content Placeholder 2">
            <a:extLst>
              <a:ext uri="{FF2B5EF4-FFF2-40B4-BE49-F238E27FC236}">
                <a16:creationId xmlns:a16="http://schemas.microsoft.com/office/drawing/2014/main" xmlns="" id="{EC9B37D1-F41B-4A6B-A9D0-F8207A76A9D6}"/>
              </a:ext>
            </a:extLst>
          </p:cNvPr>
          <p:cNvSpPr>
            <a:spLocks noGrp="1"/>
          </p:cNvSpPr>
          <p:nvPr>
            <p:ph idx="1"/>
          </p:nvPr>
        </p:nvSpPr>
        <p:spPr>
          <a:xfrm>
            <a:off x="838200" y="1690688"/>
            <a:ext cx="8596668" cy="4351338"/>
          </a:xfrm>
        </p:spPr>
        <p:txBody>
          <a:bodyPr>
            <a:normAutofit/>
          </a:bodyPr>
          <a:lstStyle/>
          <a:p>
            <a:r>
              <a:rPr lang="en-US" sz="2000" dirty="0">
                <a:latin typeface="Arial "/>
              </a:rPr>
              <a:t>Sugarcane juice is provided mainly by roadside vendors which is non-standardized.</a:t>
            </a:r>
          </a:p>
          <a:p>
            <a:r>
              <a:rPr lang="en-US" sz="2000" dirty="0">
                <a:latin typeface="Arial "/>
              </a:rPr>
              <a:t>General opinion of people that juice is unhygienic and unbranded.</a:t>
            </a:r>
          </a:p>
          <a:p>
            <a:r>
              <a:rPr lang="en-US" sz="2000" dirty="0">
                <a:latin typeface="Arial "/>
              </a:rPr>
              <a:t>Sugarcane farmers are not getting fair price for their harvest.</a:t>
            </a:r>
          </a:p>
          <a:p>
            <a:r>
              <a:rPr lang="en-US" sz="2000" dirty="0">
                <a:latin typeface="Arial "/>
              </a:rPr>
              <a:t>Customers looks for vendors providing clean and hygienic juice.</a:t>
            </a:r>
          </a:p>
        </p:txBody>
      </p:sp>
    </p:spTree>
    <p:extLst>
      <p:ext uri="{BB962C8B-B14F-4D97-AF65-F5344CB8AC3E}">
        <p14:creationId xmlns:p14="http://schemas.microsoft.com/office/powerpoint/2010/main" val="392615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467C31-7CC5-4AA7-A0FA-51440542ED73}"/>
              </a:ext>
            </a:extLst>
          </p:cNvPr>
          <p:cNvSpPr>
            <a:spLocks noGrp="1"/>
          </p:cNvSpPr>
          <p:nvPr>
            <p:ph type="title"/>
          </p:nvPr>
        </p:nvSpPr>
        <p:spPr>
          <a:xfrm>
            <a:off x="467150" y="472190"/>
            <a:ext cx="4134831" cy="1320800"/>
          </a:xfrm>
        </p:spPr>
        <p:txBody>
          <a:bodyPr/>
          <a:lstStyle/>
          <a:p>
            <a:pPr algn="ctr"/>
            <a:r>
              <a:rPr lang="en-US" b="1" u="sng" dirty="0">
                <a:solidFill>
                  <a:srgbClr val="FFFF00"/>
                </a:solidFill>
                <a:latin typeface="Arial Black" panose="020B0A04020102020204" pitchFamily="34" charset="0"/>
              </a:rPr>
              <a:t>Solution</a:t>
            </a:r>
          </a:p>
        </p:txBody>
      </p:sp>
      <p:sp>
        <p:nvSpPr>
          <p:cNvPr id="3" name="Content Placeholder 2">
            <a:extLst>
              <a:ext uri="{FF2B5EF4-FFF2-40B4-BE49-F238E27FC236}">
                <a16:creationId xmlns:a16="http://schemas.microsoft.com/office/drawing/2014/main" xmlns="" id="{D9F37402-B841-4659-8C65-C0008AFDEDA7}"/>
              </a:ext>
            </a:extLst>
          </p:cNvPr>
          <p:cNvSpPr>
            <a:spLocks noGrp="1"/>
          </p:cNvSpPr>
          <p:nvPr>
            <p:ph idx="1"/>
          </p:nvPr>
        </p:nvSpPr>
        <p:spPr>
          <a:xfrm>
            <a:off x="809469" y="1349115"/>
            <a:ext cx="3792512" cy="5036695"/>
          </a:xfrm>
        </p:spPr>
        <p:txBody>
          <a:bodyPr>
            <a:normAutofit/>
          </a:bodyPr>
          <a:lstStyle/>
          <a:p>
            <a:r>
              <a:rPr lang="en-US" sz="2000" dirty="0">
                <a:solidFill>
                  <a:schemeClr val="accent3">
                    <a:lumMod val="40000"/>
                    <a:lumOff val="60000"/>
                  </a:schemeClr>
                </a:solidFill>
                <a:latin typeface="Arial Black" panose="020B0A04020102020204" pitchFamily="34" charset="0"/>
              </a:rPr>
              <a:t>Providing customers with healthy, hygienic and organic Sugarcane juice.</a:t>
            </a:r>
          </a:p>
          <a:p>
            <a:r>
              <a:rPr lang="en-US" sz="2000" dirty="0">
                <a:solidFill>
                  <a:schemeClr val="accent3">
                    <a:lumMod val="40000"/>
                    <a:lumOff val="60000"/>
                  </a:schemeClr>
                </a:solidFill>
                <a:latin typeface="Arial Black" panose="020B0A04020102020204" pitchFamily="34" charset="0"/>
              </a:rPr>
              <a:t>Selling our product through retail stores and e-commerce websites.</a:t>
            </a:r>
          </a:p>
          <a:p>
            <a:r>
              <a:rPr lang="en-US" sz="2000" dirty="0">
                <a:solidFill>
                  <a:schemeClr val="accent3">
                    <a:lumMod val="40000"/>
                    <a:lumOff val="60000"/>
                  </a:schemeClr>
                </a:solidFill>
                <a:latin typeface="Arial Black" panose="020B0A04020102020204" pitchFamily="34" charset="0"/>
              </a:rPr>
              <a:t>Making are product available in different variants and also in different sizes.</a:t>
            </a:r>
          </a:p>
          <a:p>
            <a:endParaRPr lang="en-US" dirty="0"/>
          </a:p>
        </p:txBody>
      </p:sp>
    </p:spTree>
    <p:extLst>
      <p:ext uri="{BB962C8B-B14F-4D97-AF65-F5344CB8AC3E}">
        <p14:creationId xmlns:p14="http://schemas.microsoft.com/office/powerpoint/2010/main" val="37802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B00D0-EB48-4E6C-8F70-CC07C01B5B59}"/>
              </a:ext>
            </a:extLst>
          </p:cNvPr>
          <p:cNvSpPr>
            <a:spLocks noGrp="1"/>
          </p:cNvSpPr>
          <p:nvPr>
            <p:ph type="title"/>
          </p:nvPr>
        </p:nvSpPr>
        <p:spPr>
          <a:xfrm>
            <a:off x="1184221" y="684551"/>
            <a:ext cx="8239681" cy="1159239"/>
          </a:xfrm>
        </p:spPr>
        <p:txBody>
          <a:bodyPr/>
          <a:lstStyle/>
          <a:p>
            <a:pPr algn="ctr"/>
            <a:r>
              <a:rPr lang="en-IN" b="1" u="sng" dirty="0">
                <a:latin typeface="Arial" panose="020B0604020202020204" pitchFamily="34" charset="0"/>
                <a:cs typeface="Arial" panose="020B0604020202020204" pitchFamily="34" charset="0"/>
              </a:rPr>
              <a:t>Why now?</a:t>
            </a:r>
          </a:p>
        </p:txBody>
      </p:sp>
      <p:sp>
        <p:nvSpPr>
          <p:cNvPr id="3" name="Content Placeholder 2">
            <a:extLst>
              <a:ext uri="{FF2B5EF4-FFF2-40B4-BE49-F238E27FC236}">
                <a16:creationId xmlns:a16="http://schemas.microsoft.com/office/drawing/2014/main" xmlns="" id="{B18C4128-47E9-4FE9-8261-FDBCC44EB76D}"/>
              </a:ext>
            </a:extLst>
          </p:cNvPr>
          <p:cNvSpPr>
            <a:spLocks noGrp="1"/>
          </p:cNvSpPr>
          <p:nvPr>
            <p:ph idx="1"/>
          </p:nvPr>
        </p:nvSpPr>
        <p:spPr>
          <a:xfrm>
            <a:off x="899409" y="1843791"/>
            <a:ext cx="8709285" cy="4197572"/>
          </a:xfrm>
        </p:spPr>
        <p:txBody>
          <a:bodyPr/>
          <a:lstStyle/>
          <a:p>
            <a:pPr algn="just"/>
            <a:r>
              <a:rPr lang="en-IN" dirty="0"/>
              <a:t>India is currently going through a trend where more and more people are becoming health conscious and there is increased demand for the healthy foods and beverages. Moreover people are switching to alternative that are organic. And our brand is just doing the same by providing organic and fresh sugarcane juice.</a:t>
            </a:r>
          </a:p>
          <a:p>
            <a:pPr algn="just"/>
            <a:r>
              <a:rPr lang="en-US" dirty="0"/>
              <a:t>Sugarcane juice can easily be India’s answer to sugary soft drinks which are widely believed to refresh the body after jogging, aerobics and exercise. The fact is that drinking one can of soda per day can increase the risk of developing type-2 diabetes by 22 per cent.</a:t>
            </a:r>
            <a:endParaRPr lang="en-IN" dirty="0"/>
          </a:p>
          <a:p>
            <a:pPr algn="just"/>
            <a:r>
              <a:rPr lang="en-US" dirty="0"/>
              <a:t>The market size of organic food across India in 2020 was forecasted to be around 1.36 billion U.S. dollars, up from about 0.36 billion U.S. dollars in 2014.</a:t>
            </a:r>
          </a:p>
          <a:p>
            <a:pPr algn="just"/>
            <a:endParaRPr lang="en-IN" dirty="0"/>
          </a:p>
        </p:txBody>
      </p:sp>
    </p:spTree>
    <p:extLst>
      <p:ext uri="{BB962C8B-B14F-4D97-AF65-F5344CB8AC3E}">
        <p14:creationId xmlns:p14="http://schemas.microsoft.com/office/powerpoint/2010/main" val="420644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75593-C231-455C-9467-98D88C8D3B78}"/>
              </a:ext>
            </a:extLst>
          </p:cNvPr>
          <p:cNvSpPr>
            <a:spLocks noGrp="1"/>
          </p:cNvSpPr>
          <p:nvPr>
            <p:ph type="title"/>
          </p:nvPr>
        </p:nvSpPr>
        <p:spPr>
          <a:xfrm>
            <a:off x="1109272" y="609600"/>
            <a:ext cx="8164730" cy="1320800"/>
          </a:xfrm>
        </p:spPr>
        <p:txBody>
          <a:bodyPr/>
          <a:lstStyle/>
          <a:p>
            <a:pPr algn="ctr"/>
            <a:r>
              <a:rPr lang="en-US" b="1" u="sng" dirty="0">
                <a:latin typeface="Arial" panose="020B0604020202020204" pitchFamily="34" charset="0"/>
                <a:cs typeface="Arial" panose="020B0604020202020204" pitchFamily="34" charset="0"/>
              </a:rPr>
              <a:t>Market size</a:t>
            </a:r>
          </a:p>
        </p:txBody>
      </p:sp>
      <p:sp>
        <p:nvSpPr>
          <p:cNvPr id="3" name="Content Placeholder 2">
            <a:extLst>
              <a:ext uri="{FF2B5EF4-FFF2-40B4-BE49-F238E27FC236}">
                <a16:creationId xmlns:a16="http://schemas.microsoft.com/office/drawing/2014/main" xmlns="" id="{0DE6A70D-228A-433F-B51B-3996B2AA7264}"/>
              </a:ext>
            </a:extLst>
          </p:cNvPr>
          <p:cNvSpPr>
            <a:spLocks noGrp="1"/>
          </p:cNvSpPr>
          <p:nvPr>
            <p:ph idx="1"/>
          </p:nvPr>
        </p:nvSpPr>
        <p:spPr>
          <a:xfrm>
            <a:off x="844489" y="1930400"/>
            <a:ext cx="8694295" cy="3880773"/>
          </a:xfrm>
        </p:spPr>
        <p:txBody>
          <a:bodyPr/>
          <a:lstStyle/>
          <a:p>
            <a:pPr marL="0" indent="0" algn="just">
              <a:buNone/>
            </a:pPr>
            <a:r>
              <a:rPr lang="en-US" sz="2000" dirty="0">
                <a:latin typeface="Arial" panose="020B0604020202020204" pitchFamily="34" charset="0"/>
                <a:cs typeface="Arial" panose="020B0604020202020204" pitchFamily="34" charset="0"/>
              </a:rPr>
              <a:t>Our target market size is quite large as it targets people of all age group from middle to higher income level group.</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As of march 2019, the Indian packaged juices market is valued at INR 1100 crore (~USD 200 million) and is projected to grow at a CAGR of ~15% over the next three years. There is huge potential of growth in this segment.</a:t>
            </a:r>
          </a:p>
          <a:p>
            <a:pPr marL="0" indent="0">
              <a:buNone/>
            </a:pPr>
            <a:endParaRPr lang="en-US" dirty="0"/>
          </a:p>
        </p:txBody>
      </p:sp>
    </p:spTree>
    <p:extLst>
      <p:ext uri="{BB962C8B-B14F-4D97-AF65-F5344CB8AC3E}">
        <p14:creationId xmlns:p14="http://schemas.microsoft.com/office/powerpoint/2010/main" val="195298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67BE7-16FA-4BDB-A618-A2C57D3D8ACC}"/>
              </a:ext>
            </a:extLst>
          </p:cNvPr>
          <p:cNvSpPr>
            <a:spLocks noGrp="1"/>
          </p:cNvSpPr>
          <p:nvPr>
            <p:ph type="title"/>
          </p:nvPr>
        </p:nvSpPr>
        <p:spPr>
          <a:xfrm>
            <a:off x="1073426" y="816638"/>
            <a:ext cx="8333098" cy="1086678"/>
          </a:xfrm>
        </p:spPr>
        <p:txBody>
          <a:bodyPr>
            <a:normAutofit fontScale="90000"/>
          </a:bodyPr>
          <a:lstStyle/>
          <a:p>
            <a:pPr algn="ctr"/>
            <a:r>
              <a:rPr lang="en-IN" sz="4000" b="1" u="sng" dirty="0">
                <a:latin typeface="Arial" panose="020B0604020202020204" pitchFamily="34" charset="0"/>
                <a:cs typeface="Arial" panose="020B0604020202020204" pitchFamily="34" charset="0"/>
              </a:rPr>
              <a:t>Competitors</a:t>
            </a:r>
            <a:r>
              <a:rPr lang="en-IN" dirty="0"/>
              <a:t>	</a:t>
            </a:r>
            <a:br>
              <a:rPr lang="en-IN" dirty="0"/>
            </a:br>
            <a:endParaRPr lang="en-IN" dirty="0"/>
          </a:p>
        </p:txBody>
      </p:sp>
      <p:sp>
        <p:nvSpPr>
          <p:cNvPr id="3" name="Content Placeholder 2">
            <a:extLst>
              <a:ext uri="{FF2B5EF4-FFF2-40B4-BE49-F238E27FC236}">
                <a16:creationId xmlns:a16="http://schemas.microsoft.com/office/drawing/2014/main" xmlns="" id="{3C7048C5-9FD7-4D7B-A459-66AE4343073F}"/>
              </a:ext>
            </a:extLst>
          </p:cNvPr>
          <p:cNvSpPr>
            <a:spLocks noGrp="1"/>
          </p:cNvSpPr>
          <p:nvPr>
            <p:ph idx="1"/>
          </p:nvPr>
        </p:nvSpPr>
        <p:spPr>
          <a:xfrm>
            <a:off x="940902" y="1903317"/>
            <a:ext cx="8333099" cy="4138046"/>
          </a:xfrm>
        </p:spPr>
        <p:txBody>
          <a:bodyPr/>
          <a:lstStyle/>
          <a:p>
            <a:pPr algn="just"/>
            <a:r>
              <a:rPr lang="en-IN" sz="2000" dirty="0">
                <a:latin typeface="Arial" panose="020B0604020202020204" pitchFamily="34" charset="0"/>
                <a:cs typeface="Arial" panose="020B0604020202020204" pitchFamily="34" charset="0"/>
              </a:rPr>
              <a:t>We don’t have any major competitors as sugar cane juices are currently provided by roadside vendor and caters to lower to lower-middle income groups. Some of our competitors are-</a:t>
            </a:r>
          </a:p>
          <a:p>
            <a:pPr algn="just"/>
            <a:r>
              <a:rPr lang="en-IN" sz="2000" dirty="0">
                <a:latin typeface="Arial" panose="020B0604020202020204" pitchFamily="34" charset="0"/>
                <a:cs typeface="Arial" panose="020B0604020202020204" pitchFamily="34" charset="0"/>
              </a:rPr>
              <a:t>Broad competitor</a:t>
            </a:r>
          </a:p>
          <a:p>
            <a:pPr marL="0" indent="0" algn="just">
              <a:buNone/>
            </a:pPr>
            <a:r>
              <a:rPr lang="en-IN" sz="2000" dirty="0">
                <a:latin typeface="Arial" panose="020B0604020202020204" pitchFamily="34" charset="0"/>
                <a:cs typeface="Arial" panose="020B0604020202020204" pitchFamily="34" charset="0"/>
              </a:rPr>
              <a:t>   Raw </a:t>
            </a:r>
            <a:r>
              <a:rPr lang="en-IN" sz="2000" dirty="0" err="1">
                <a:latin typeface="Arial" panose="020B0604020202020204" pitchFamily="34" charset="0"/>
                <a:cs typeface="Arial" panose="020B0604020202020204" pitchFamily="34" charset="0"/>
              </a:rPr>
              <a:t>Pressery</a:t>
            </a:r>
            <a:r>
              <a:rPr lang="en-IN" sz="2000" dirty="0">
                <a:latin typeface="Arial" panose="020B0604020202020204" pitchFamily="34" charset="0"/>
                <a:cs typeface="Arial" panose="020B0604020202020204" pitchFamily="34" charset="0"/>
              </a:rPr>
              <a:t>, </a:t>
            </a:r>
            <a:r>
              <a:rPr lang="en-IN" sz="2000" dirty="0" err="1">
                <a:latin typeface="Arial" panose="020B0604020202020204" pitchFamily="34" charset="0"/>
                <a:cs typeface="Arial" panose="020B0604020202020204" pitchFamily="34" charset="0"/>
              </a:rPr>
              <a:t>Nutricane</a:t>
            </a:r>
            <a:r>
              <a:rPr lang="en-IN" sz="2000" dirty="0">
                <a:latin typeface="Arial" panose="020B0604020202020204" pitchFamily="34" charset="0"/>
                <a:cs typeface="Arial" panose="020B0604020202020204" pitchFamily="34" charset="0"/>
              </a:rPr>
              <a:t> - OMG(OH! MY GANNA), </a:t>
            </a:r>
            <a:r>
              <a:rPr lang="en-IN" sz="2000" dirty="0" err="1">
                <a:latin typeface="Arial" panose="020B0604020202020204" pitchFamily="34" charset="0"/>
                <a:cs typeface="Arial" panose="020B0604020202020204" pitchFamily="34" charset="0"/>
              </a:rPr>
              <a:t>canerass</a:t>
            </a:r>
            <a:endParaRPr lang="en-IN" sz="2000" dirty="0">
              <a:latin typeface="Arial" panose="020B0604020202020204" pitchFamily="34" charset="0"/>
              <a:cs typeface="Arial" panose="020B0604020202020204" pitchFamily="34" charset="0"/>
            </a:endParaRPr>
          </a:p>
          <a:p>
            <a:pPr algn="just"/>
            <a:r>
              <a:rPr lang="en-IN" sz="2000" dirty="0">
                <a:latin typeface="Arial" panose="020B0604020202020204" pitchFamily="34" charset="0"/>
                <a:cs typeface="Arial" panose="020B0604020202020204" pitchFamily="34" charset="0"/>
              </a:rPr>
              <a:t>Narrow competitor</a:t>
            </a:r>
          </a:p>
          <a:p>
            <a:pPr marL="0" indent="0" algn="just">
              <a:buNone/>
            </a:pPr>
            <a:r>
              <a:rPr lang="en-IN" sz="2000" dirty="0">
                <a:latin typeface="Arial" panose="020B0604020202020204" pitchFamily="34" charset="0"/>
                <a:cs typeface="Arial" panose="020B0604020202020204" pitchFamily="34" charset="0"/>
              </a:rPr>
              <a:t>   Real juices, Tropicana juices, B natural.</a:t>
            </a:r>
          </a:p>
          <a:p>
            <a:pPr marL="0" indent="0">
              <a:buNone/>
            </a:pPr>
            <a:endParaRPr lang="en-IN" dirty="0"/>
          </a:p>
        </p:txBody>
      </p:sp>
    </p:spTree>
    <p:extLst>
      <p:ext uri="{BB962C8B-B14F-4D97-AF65-F5344CB8AC3E}">
        <p14:creationId xmlns:p14="http://schemas.microsoft.com/office/powerpoint/2010/main" val="366784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922" y="589249"/>
            <a:ext cx="8454888" cy="1247766"/>
          </a:xfrm>
        </p:spPr>
        <p:txBody>
          <a:bodyPr/>
          <a:lstStyle/>
          <a:p>
            <a:pPr algn="ctr"/>
            <a:r>
              <a:rPr lang="en-US" b="1" u="sng" dirty="0">
                <a:latin typeface="Arial" panose="020B0604020202020204" pitchFamily="34" charset="0"/>
                <a:cs typeface="Arial" panose="020B0604020202020204" pitchFamily="34" charset="0"/>
              </a:rPr>
              <a:t>Risk evaluation </a:t>
            </a:r>
            <a:r>
              <a:rPr lang="en-US" dirty="0"/>
              <a:t/>
            </a:r>
            <a:br>
              <a:rPr lang="en-US" dirty="0"/>
            </a:br>
            <a:endParaRPr lang="en-IN" dirty="0"/>
          </a:p>
        </p:txBody>
      </p:sp>
      <p:sp>
        <p:nvSpPr>
          <p:cNvPr id="3" name="Text Placeholder 2"/>
          <p:cNvSpPr>
            <a:spLocks noGrp="1"/>
          </p:cNvSpPr>
          <p:nvPr>
            <p:ph type="body" idx="1"/>
          </p:nvPr>
        </p:nvSpPr>
        <p:spPr>
          <a:xfrm>
            <a:off x="662609" y="1943033"/>
            <a:ext cx="8693426" cy="4453600"/>
          </a:xfrm>
        </p:spPr>
        <p:txBody>
          <a:bodyPr/>
          <a:lstStyle/>
          <a:p>
            <a:pPr algn="just"/>
            <a:r>
              <a:rPr lang="en-US" sz="2000" dirty="0">
                <a:latin typeface="Arial" panose="020B0604020202020204" pitchFamily="34" charset="0"/>
                <a:cs typeface="Arial" panose="020B0604020202020204" pitchFamily="34" charset="0"/>
              </a:rPr>
              <a:t>Technical Risks – Technical glitch halts of our website</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Market Risk- Risk of copying within the established market of packaged juices.</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Operational Risk – </a:t>
            </a:r>
          </a:p>
          <a:p>
            <a:pPr algn="just">
              <a:buFont typeface="Arial" panose="020B0604020202020204" pitchFamily="34" charset="0"/>
              <a:buChar char="•"/>
            </a:pPr>
            <a:r>
              <a:rPr lang="en-US" sz="2000" dirty="0">
                <a:latin typeface="Arial" panose="020B0604020202020204" pitchFamily="34" charset="0"/>
                <a:cs typeface="Arial" panose="020B0604020202020204" pitchFamily="34" charset="0"/>
              </a:rPr>
              <a:t>Failure in the working of machines used for processing which will create  mismatch between demand and supply. </a:t>
            </a:r>
          </a:p>
          <a:p>
            <a:pPr algn="just">
              <a:buFont typeface="Arial" panose="020B0604020202020204" pitchFamily="34" charset="0"/>
              <a:buChar char="•"/>
            </a:pPr>
            <a:r>
              <a:rPr lang="en-US" sz="2000" dirty="0">
                <a:latin typeface="Arial" panose="020B0604020202020204" pitchFamily="34" charset="0"/>
                <a:cs typeface="Arial" panose="020B0604020202020204" pitchFamily="34" charset="0"/>
              </a:rPr>
              <a:t>Regular cleanness check of machines and  to ensure proper hygienic conditions on part of workers.</a:t>
            </a:r>
          </a:p>
          <a:p>
            <a:pPr marL="152396" indent="0">
              <a:buNone/>
            </a:pPr>
            <a:endParaRPr lang="en-IN" dirty="0"/>
          </a:p>
        </p:txBody>
      </p:sp>
    </p:spTree>
    <p:extLst>
      <p:ext uri="{BB962C8B-B14F-4D97-AF65-F5344CB8AC3E}">
        <p14:creationId xmlns:p14="http://schemas.microsoft.com/office/powerpoint/2010/main" val="164630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570233"/>
            <a:ext cx="8653670" cy="1068000"/>
          </a:xfrm>
        </p:spPr>
        <p:txBody>
          <a:bodyPr/>
          <a:lstStyle/>
          <a:p>
            <a:pPr algn="ctr"/>
            <a:r>
              <a:rPr lang="en-US" b="1" u="sng" dirty="0">
                <a:latin typeface="Arial" panose="020B0604020202020204" pitchFamily="34" charset="0"/>
                <a:cs typeface="Arial" panose="020B0604020202020204" pitchFamily="34" charset="0"/>
              </a:rPr>
              <a:t>Business model</a:t>
            </a:r>
            <a:endParaRPr lang="en-IN" b="1" u="sng"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08382" y="1638233"/>
            <a:ext cx="8759687" cy="4453600"/>
          </a:xfrm>
        </p:spPr>
        <p:txBody>
          <a:bodyPr/>
          <a:lstStyle/>
          <a:p>
            <a:pPr algn="just"/>
            <a:r>
              <a:rPr lang="en-US" sz="2000" dirty="0">
                <a:latin typeface="Arial" panose="020B0604020202020204" pitchFamily="34" charset="0"/>
                <a:cs typeface="Arial" panose="020B0604020202020204" pitchFamily="34" charset="0"/>
              </a:rPr>
              <a:t>Revenue Model- Our Revenue Model is Retail Sales through restaurant services and online portal .</a:t>
            </a:r>
          </a:p>
          <a:p>
            <a:pPr algn="just"/>
            <a:r>
              <a:rPr lang="en-US" sz="2000" dirty="0">
                <a:latin typeface="Arial" panose="020B0604020202020204" pitchFamily="34" charset="0"/>
                <a:cs typeface="Arial" panose="020B0604020202020204" pitchFamily="34" charset="0"/>
              </a:rPr>
              <a:t>Pricing-Rs50 per bottle on the portal </a:t>
            </a:r>
          </a:p>
          <a:p>
            <a:pPr algn="just"/>
            <a:r>
              <a:rPr lang="en-US" sz="2000" dirty="0">
                <a:latin typeface="Arial" panose="020B0604020202020204" pitchFamily="34" charset="0"/>
                <a:cs typeface="Arial" panose="020B0604020202020204" pitchFamily="34" charset="0"/>
              </a:rPr>
              <a:t>Sales is done through various portals like </a:t>
            </a:r>
            <a:r>
              <a:rPr lang="en-US" sz="2000" dirty="0" err="1">
                <a:latin typeface="Arial" panose="020B0604020202020204" pitchFamily="34" charset="0"/>
                <a:cs typeface="Arial" panose="020B0604020202020204" pitchFamily="34" charset="0"/>
              </a:rPr>
              <a:t>flipkart</a:t>
            </a:r>
            <a:r>
              <a:rPr lang="en-US" sz="2000" dirty="0">
                <a:latin typeface="Arial" panose="020B0604020202020204" pitchFamily="34" charset="0"/>
                <a:cs typeface="Arial" panose="020B0604020202020204" pitchFamily="34" charset="0"/>
              </a:rPr>
              <a:t> ,amazon ,</a:t>
            </a:r>
            <a:r>
              <a:rPr lang="en-US" sz="2000" dirty="0" err="1">
                <a:latin typeface="Arial" panose="020B0604020202020204" pitchFamily="34" charset="0"/>
                <a:cs typeface="Arial" panose="020B0604020202020204" pitchFamily="34" charset="0"/>
              </a:rPr>
              <a:t>bigbasket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Grofers</a:t>
            </a:r>
            <a:r>
              <a:rPr lang="en-US" sz="2000" dirty="0">
                <a:latin typeface="Arial" panose="020B0604020202020204" pitchFamily="34" charset="0"/>
                <a:cs typeface="Arial" panose="020B0604020202020204" pitchFamily="34" charset="0"/>
              </a:rPr>
              <a:t> etc.</a:t>
            </a:r>
          </a:p>
          <a:p>
            <a:pPr algn="just"/>
            <a:r>
              <a:rPr lang="en-US" sz="2000" dirty="0">
                <a:latin typeface="Arial" panose="020B0604020202020204" pitchFamily="34" charset="0"/>
                <a:cs typeface="Arial" panose="020B0604020202020204" pitchFamily="34" charset="0"/>
              </a:rPr>
              <a:t>We would sell our product through the aggregator and directly through our restaurant .</a:t>
            </a:r>
          </a:p>
          <a:p>
            <a:pPr algn="just"/>
            <a:r>
              <a:rPr lang="en-US" sz="2000" dirty="0">
                <a:latin typeface="Arial" panose="020B0604020202020204" pitchFamily="34" charset="0"/>
                <a:cs typeface="Arial" panose="020B0604020202020204" pitchFamily="34" charset="0"/>
              </a:rPr>
              <a:t>So we are in both direct and indirect contact.</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736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170</TotalTime>
  <Words>612</Words>
  <Application>Microsoft Office PowerPoint</Application>
  <PresentationFormat>Widescreen</PresentationFormat>
  <Paragraphs>71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vt:lpstr>
      <vt:lpstr>Arial Black</vt:lpstr>
      <vt:lpstr>Source Code Pro</vt:lpstr>
      <vt:lpstr>Trebuchet MS</vt:lpstr>
      <vt:lpstr>Wingdings 3</vt:lpstr>
      <vt:lpstr>Facet</vt:lpstr>
      <vt:lpstr>SugarCan FRESH &amp; ORGANIC</vt:lpstr>
      <vt:lpstr>Company Purpose</vt:lpstr>
      <vt:lpstr>Problem</vt:lpstr>
      <vt:lpstr>Solution</vt:lpstr>
      <vt:lpstr>Why now?</vt:lpstr>
      <vt:lpstr>Market size</vt:lpstr>
      <vt:lpstr>Competitors  </vt:lpstr>
      <vt:lpstr>Risk evaluation  </vt:lpstr>
      <vt:lpstr>Business model</vt:lpstr>
      <vt:lpstr>Financials </vt:lpstr>
      <vt:lpstr>Milestones and Metrics  </vt:lpstr>
      <vt:lpstr>Legal Environment </vt:lpstr>
      <vt:lpstr>Vision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SHALINI</cp:lastModifiedBy>
  <cp:revision>21</cp:revision>
  <dcterms:created xsi:type="dcterms:W3CDTF">2020-02-11T10:04:29Z</dcterms:created>
  <dcterms:modified xsi:type="dcterms:W3CDTF">2020-03-04T13:37:59Z</dcterms:modified>
</cp:coreProperties>
</file>