
<file path=[Content_Types].xml><?xml version="1.0" encoding="utf-8"?>
<Types xmlns="http://schemas.openxmlformats.org/package/2006/content-types">
  <Override PartName="/customXml/itemProps3.xml" ContentType="application/vnd.openxmlformats-officedocument.customXmlProperties+xml"/>
  <Override PartName="/ppt/slides/slide6.xml" ContentType="application/vnd.openxmlformats-officedocument.presentationml.slide+xml"/>
  <Override PartName="/ppt/slideLayouts/slideLayout8.xml" ContentType="application/vnd.openxmlformats-officedocument.presentationml.slideLayout+xml"/>
  <Override PartName="/ppt/notesSlides/notesSlide2.xml" ContentType="application/vnd.openxmlformats-officedocument.presentationml.notesSlide+xml"/>
  <Override PartName="/ppt/diagrams/colors1.xml" ContentType="application/vnd.openxmlformats-officedocument.drawingml.diagramColors+xml"/>
  <Override PartName="/ppt/charts/style2.xml" ContentType="application/vnd.ms-office.chartstyle+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theme/theme3.xml" ContentType="application/vnd.openxmlformats-officedocument.theme+xml"/>
  <Override PartName="/ppt/slides/slide2.xml" ContentType="application/vnd.openxmlformats-officedocument.presentationml.slide+xml"/>
  <Override PartName="/ppt/slides/slide16.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15.xml" ContentType="application/vnd.openxmlformats-officedocument.presentationml.slideLayout+xml"/>
  <Override PartName="/ppt/charts/colors4.xml" ContentType="application/vnd.ms-office.chartcolorstyle+xml"/>
  <Default Extension="rels" ContentType="application/vnd.openxmlformats-package.relationships+xml"/>
  <Default Extension="xml" ContentType="application/xml"/>
  <Override PartName="/ppt/slides/slide14.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charts/colors2.xml" ContentType="application/vnd.ms-office.chartcolorstyle+xml"/>
  <Override PartName="/ppt/slides/slide10.xml" ContentType="application/vnd.openxmlformats-officedocument.presentationml.slide+xml"/>
  <Override PartName="/ppt/slides/slide12.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docProps/custom.xml" ContentType="application/vnd.openxmlformats-officedocument.custom-properties+xml"/>
  <Override PartName="/ppt/commentAuthors.xml" ContentType="application/vnd.openxmlformats-officedocument.presentationml.commentAuthors+xml"/>
  <Override PartName="/ppt/charts/chart7.xml" ContentType="application/vnd.openxmlformats-officedocument.drawingml.chart+xml"/>
  <Override PartName="/ppt/diagrams/layout1.xml" ContentType="application/vnd.openxmlformats-officedocument.drawingml.diagramLayout+xml"/>
  <Default Extension="xlsx" ContentType="application/vnd.openxmlformats-officedocument.spreadsheetml.sheet"/>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handoutMasters/handoutMaster1.xml" ContentType="application/vnd.openxmlformats-officedocument.presentationml.handoutMaster+xml"/>
  <Override PartName="/ppt/viewProps.xml" ContentType="application/vnd.openxmlformats-officedocument.presentationml.viewProps+xml"/>
  <Override PartName="/ppt/slideLayouts/slideLayout9.xml" ContentType="application/vnd.openxmlformats-officedocument.presentationml.slideLayout+xml"/>
  <Override PartName="/ppt/diagrams/data1.xml" ContentType="application/vnd.openxmlformats-officedocument.drawingml.diagramData+xml"/>
  <Override PartName="/ppt/charts/chart1.xml" ContentType="application/vnd.openxmlformats-officedocument.drawingml.chart+xml"/>
  <Override PartName="/ppt/charts/chart2.xml" ContentType="application/vnd.openxmlformats-officedocument.drawingml.chart+xml"/>
  <Override PartName="/ppt/notesSlides/notesSlide4.xml" ContentType="application/vnd.openxmlformats-officedocument.presentationml.notesSlide+xml"/>
  <Override PartName="/docProps/core.xml" ContentType="application/vnd.openxmlformats-package.core-properties+xml"/>
  <Override PartName="/ppt/charts/style4.xml" ContentType="application/vnd.ms-office.chartstyle+xml"/>
  <Override PartName="/ppt/charts/style3.xml" ContentType="application/vnd.ms-office.chartstyle+xml"/>
  <Override PartName="/customXml/itemProps2.xml" ContentType="application/vnd.openxmlformats-officedocument.customXmlProperties+xml"/>
  <Override PartName="/ppt/slides/slide5.xml" ContentType="application/vnd.openxmlformats-officedocument.presentationml.slide+xml"/>
  <Override PartName="/ppt/slideLayouts/slideLayout7.xml" ContentType="application/vnd.openxmlformats-officedocument.presentationml.slideLayout+xml"/>
  <Override PartName="/ppt/notesSlides/notesSlide1.xml" ContentType="application/vnd.openxmlformats-officedocument.presentationml.notesSlide+xml"/>
  <Default Extension="png" ContentType="image/png"/>
  <Override PartName="/ppt/notesSlides/notesSlide3.xml" ContentType="application/vnd.openxmlformats-officedocument.presentationml.notesSlide+xml"/>
  <Override PartName="/ppt/charts/style1.xml" ContentType="application/vnd.ms-office.chartstyle+xml"/>
  <Override PartName="/ppt/slides/slide3.xml" ContentType="application/vnd.openxmlformats-officedocument.presentationml.slide+xml"/>
  <Override PartName="/ppt/slides/slide17.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diagrams/drawing1.xml" ContentType="application/vnd.ms-office.drawingml.diagramDrawing+xml"/>
  <Override PartName="/ppt/slides/slide1.xml" ContentType="application/vnd.openxmlformats-officedocument.presentationml.slide+xml"/>
  <Override PartName="/ppt/slides/slide15.xml" ContentType="application/vnd.openxmlformats-officedocument.presentationml.slide+xml"/>
  <Override PartName="/ppt/slideLayouts/slideLayout3.xml" ContentType="application/vnd.openxmlformats-officedocument.presentationml.slideLayout+xml"/>
  <Override PartName="/ppt/slideLayouts/slideLayout16.xml" ContentType="application/vnd.openxmlformats-officedocument.presentationml.slideLayout+xml"/>
  <Default Extension="jpeg" ContentType="image/jpeg"/>
  <Override PartName="/ppt/diagrams/quickStyle1.xml" ContentType="application/vnd.openxmlformats-officedocument.drawingml.diagramStyle+xml"/>
  <Override PartName="/ppt/presentation.xml" ContentType="application/vnd.openxmlformats-officedocument.presentationml.presentation.main+xml"/>
  <Override PartName="/ppt/slides/slide13.xml" ContentType="application/vnd.openxmlformats-officedocument.presentationml.slide+xml"/>
  <Override PartName="/ppt/slideLayouts/slideLayout1.xml" ContentType="application/vnd.openxmlformats-officedocument.presentationml.slideLayout+xml"/>
  <Override PartName="/ppt/slideLayouts/slideLayout14.xml" ContentType="application/vnd.openxmlformats-officedocument.presentationml.slideLayout+xml"/>
  <Override PartName="/docProps/app.xml" ContentType="application/vnd.openxmlformats-officedocument.extended-properties+xml"/>
  <Override PartName="/ppt/charts/colors3.xml" ContentType="application/vnd.ms-office.chartcolorstyle+xml"/>
  <Override PartName="/ppt/slides/slide11.xml" ContentType="application/vnd.openxmlformats-officedocument.presentationml.slide+xml"/>
  <Override PartName="/ppt/slideLayouts/slideLayout12.xml" ContentType="application/vnd.openxmlformats-officedocument.presentationml.slideLayout+xml"/>
  <Override PartName="/ppt/charts/colors1.xml" ContentType="application/vnd.ms-office.chartcolorstyle+xml"/>
  <Override PartName="/ppt/slideLayouts/slideLayout10.xml" ContentType="application/vnd.openxmlformats-officedocument.presentationml.slideLayout+xml"/>
  <Default Extension="gif" ContentType="image/gif"/>
  <Override PartName="/ppt/charts/chart6.xml" ContentType="application/vnd.openxmlformats-officedocument.drawingml.chart+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3648" r:id="rId4"/>
  </p:sldMasterIdLst>
  <p:notesMasterIdLst>
    <p:notesMasterId r:id="rId23"/>
  </p:notesMasterIdLst>
  <p:handoutMasterIdLst>
    <p:handoutMasterId r:id="rId24"/>
  </p:handoutMasterIdLst>
  <p:sldIdLst>
    <p:sldId id="282" r:id="rId5"/>
    <p:sldId id="304" r:id="rId6"/>
    <p:sldId id="283" r:id="rId7"/>
    <p:sldId id="297" r:id="rId8"/>
    <p:sldId id="305" r:id="rId9"/>
    <p:sldId id="299" r:id="rId10"/>
    <p:sldId id="284" r:id="rId11"/>
    <p:sldId id="294" r:id="rId12"/>
    <p:sldId id="306" r:id="rId13"/>
    <p:sldId id="300" r:id="rId14"/>
    <p:sldId id="301" r:id="rId15"/>
    <p:sldId id="302" r:id="rId16"/>
    <p:sldId id="308" r:id="rId17"/>
    <p:sldId id="309" r:id="rId18"/>
    <p:sldId id="311" r:id="rId19"/>
    <p:sldId id="310" r:id="rId20"/>
    <p:sldId id="312" r:id="rId21"/>
    <p:sldId id="296" r:id="rId2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p15:clr>
            <a:srgbClr val="A4A3A4"/>
          </p15:clr>
        </p15:guide>
        <p15:guide id="2" pos="3840">
          <p15:clr>
            <a:srgbClr val="A4A3A4"/>
          </p15:clr>
        </p15:guide>
      </p15:sldGuideLst>
    </p:ext>
    <p:ext uri="{2D200454-40CA-4A62-9FC3-DE9A4176ACB9}">
      <p15:notesGuideLst xmlns:p15="http://schemas.microsoft.com/office/powerpoint/2012/main" xmlns=""/>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0"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xmlns="">
          <a:srgbClr val="FF0000"/>
        </p14:laserClr>
      </p:ext>
      <p:ext uri="{2FDB2607-1784-4EEB-B798-7EB5836EED8A}">
        <p14:showMediaCtrls xmlns:p14="http://schemas.microsoft.com/office/powerpoint/2010/main" xmlns="" val="1"/>
      </p:ext>
    </p:extLst>
  </p:showPr>
  <p:clrMru>
    <a:srgbClr val="FF3300"/>
  </p:clrMru>
  <p:extLst>
    <p:ext uri="{E76CE94A-603C-4142-B9EB-6D1370010A27}">
      <p14:discardImageEditData xmlns:p14="http://schemas.microsoft.com/office/powerpoint/2010/main" xmlns="" val="0"/>
    </p:ext>
    <p:ext uri="{D31A062A-798A-4329-ABDD-BBA856620510}">
      <p14:defaultImageDpi xmlns:p14="http://schemas.microsoft.com/office/powerpoint/2010/main" xmlns=""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073A0DAA-6AF3-43AB-8588-CEC1D06C72B9}">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EB9631B5-78F2-41C9-869B-9F39066F8104}" styleName="Medium Style 3 - Accent 4">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4"/>
          </a:solidFill>
        </a:fill>
      </a:tcStyle>
    </a:lastCol>
    <a:firstCol>
      <a:tcTxStyle b="on">
        <a:fontRef idx="minor">
          <a:scrgbClr r="0" g="0" b="0"/>
        </a:fontRef>
        <a:schemeClr val="lt1"/>
      </a:tcTxStyle>
      <a:tcStyle>
        <a:tcBdr/>
        <a:fill>
          <a:solidFill>
            <a:schemeClr val="accent4"/>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4"/>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978" autoAdjust="0"/>
    <p:restoredTop sz="94574" autoAdjust="0"/>
  </p:normalViewPr>
  <p:slideViewPr>
    <p:cSldViewPr snapToGrid="0">
      <p:cViewPr varScale="1">
        <p:scale>
          <a:sx n="84" d="100"/>
          <a:sy n="84" d="100"/>
        </p:scale>
        <p:origin x="-96" y="-192"/>
      </p:cViewPr>
      <p:guideLst>
        <p:guide orient="horz" pos="2160"/>
        <p:guide pos="3840"/>
      </p:guideLst>
    </p:cSldViewPr>
  </p:slideViewPr>
  <p:notesTextViewPr>
    <p:cViewPr>
      <p:scale>
        <a:sx n="3" d="2"/>
        <a:sy n="3" d="2"/>
      </p:scale>
      <p:origin x="0" y="0"/>
    </p:cViewPr>
  </p:notesTextViewPr>
  <p:sorterViewPr>
    <p:cViewPr>
      <p:scale>
        <a:sx n="100" d="100"/>
        <a:sy n="100" d="100"/>
      </p:scale>
      <p:origin x="0" y="0"/>
    </p:cViewPr>
  </p:sorterViewPr>
  <p:notesViewPr>
    <p:cSldViewPr snapToGrid="0">
      <p:cViewPr varScale="1">
        <p:scale>
          <a:sx n="84" d="100"/>
          <a:sy n="84" d="100"/>
        </p:scale>
        <p:origin x="3828" y="90"/>
      </p:cViewPr>
      <p:guideLst/>
    </p:cSldViewPr>
  </p:notes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presProps" Target="presProps.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commentAuthors" Target="commentAuthor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handoutMaster" Target="handoutMasters/handoutMaster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notesMaster" Target="notesMasters/notesMaster1.xml"/><Relationship Id="rId28" Type="http://schemas.openxmlformats.org/officeDocument/2006/relationships/theme" Target="theme/theme1.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viewProps" Target="viewProps.xml"/></Relationships>
</file>

<file path=ppt/charts/_rels/chart1.xml.rels><?xml version="1.0" encoding="UTF-8" standalone="yes"?>
<Relationships xmlns="http://schemas.openxmlformats.org/package/2006/relationships"><Relationship Id="rId3" Type="http://schemas.microsoft.com/office/2011/relationships/chartStyle" Target="style1.xml"/><Relationship Id="rId2" Type="http://schemas.microsoft.com/office/2011/relationships/chartColorStyle" Target="colors1.xml"/><Relationship Id="rId1" Type="http://schemas.openxmlformats.org/officeDocument/2006/relationships/package" Target="../embeddings/Microsoft_Office_Excel_Worksheet1.xlsx"/></Relationships>
</file>

<file path=ppt/charts/_rels/chart2.xml.rels><?xml version="1.0" encoding="UTF-8" standalone="yes"?>
<Relationships xmlns="http://schemas.openxmlformats.org/package/2006/relationships"><Relationship Id="rId3" Type="http://schemas.microsoft.com/office/2011/relationships/chartStyle" Target="style2.xml"/><Relationship Id="rId2" Type="http://schemas.microsoft.com/office/2011/relationships/chartColorStyle" Target="colors2.xml"/><Relationship Id="rId1" Type="http://schemas.openxmlformats.org/officeDocument/2006/relationships/package" Target="../embeddings/Microsoft_Office_Excel_Worksheet2.xlsx"/></Relationships>
</file>

<file path=ppt/charts/_rels/chart3.xml.rels><?xml version="1.0" encoding="UTF-8" standalone="yes"?>
<Relationships xmlns="http://schemas.openxmlformats.org/package/2006/relationships"><Relationship Id="rId3" Type="http://schemas.microsoft.com/office/2011/relationships/chartStyle" Target="style3.xml"/><Relationship Id="rId2" Type="http://schemas.microsoft.com/office/2011/relationships/chartColorStyle" Target="colors3.xml"/><Relationship Id="rId1" Type="http://schemas.openxmlformats.org/officeDocument/2006/relationships/oleObject" Target="file:///C:\Users\ABISHEK\Desktop\elab\New%20folder\Travel%20(Responses)%20(1).xlsx" TargetMode="External"/></Relationships>
</file>

<file path=ppt/charts/_rels/chart4.xml.rels><?xml version="1.0" encoding="UTF-8" standalone="yes"?>
<Relationships xmlns="http://schemas.openxmlformats.org/package/2006/relationships"><Relationship Id="rId3" Type="http://schemas.microsoft.com/office/2011/relationships/chartStyle" Target="style4.xml"/><Relationship Id="rId2" Type="http://schemas.microsoft.com/office/2011/relationships/chartColorStyle" Target="colors4.xml"/><Relationship Id="rId1" Type="http://schemas.openxmlformats.org/officeDocument/2006/relationships/oleObject" Target="file:///C:\Users\ABISHEK\Desktop\elab\New%20folder\Travel%20(Responses)%20(1).xlsx" TargetMode="External"/></Relationships>
</file>

<file path=ppt/charts/_rels/chart5.xml.rels><?xml version="1.0" encoding="UTF-8" standalone="yes"?>
<Relationships xmlns="http://schemas.openxmlformats.org/package/2006/relationships"><Relationship Id="rId1" Type="http://schemas.openxmlformats.org/officeDocument/2006/relationships/oleObject" Target="file:///C:\Users\ABISHEK\Desktop\elab\New%20folder\Travel%20(Responses)%20(1).xlsx" TargetMode="External"/></Relationships>
</file>

<file path=ppt/charts/_rels/chart6.xml.rels><?xml version="1.0" encoding="UTF-8" standalone="yes"?>
<Relationships xmlns="http://schemas.openxmlformats.org/package/2006/relationships"><Relationship Id="rId1" Type="http://schemas.openxmlformats.org/officeDocument/2006/relationships/oleObject" Target="file:///C:\Users\ABISHEK\Desktop\elab\New%20folder\Travel%20(Responses)%20(1).xlsx"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C:\Users\ABISHEK\Desktop\elab\New%20folder\Travel%20(Responses)%20(1).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lang val="en-US"/>
  <c:chart>
    <c:title>
      <c:tx>
        <c:rich>
          <a:bodyPr rot="0" spcFirstLastPara="1" vertOverflow="ellipsis" vert="horz" wrap="square" anchor="ctr" anchorCtr="1"/>
          <a:lstStyle/>
          <a:p>
            <a:pPr>
              <a:defRPr sz="1862" b="0" i="0" u="none" strike="noStrike" kern="1200" spc="0" baseline="0">
                <a:solidFill>
                  <a:schemeClr val="accent1"/>
                </a:solidFill>
                <a:latin typeface="+mn-lt"/>
                <a:ea typeface="+mn-ea"/>
                <a:cs typeface="+mn-cs"/>
              </a:defRPr>
            </a:pPr>
            <a:r>
              <a:rPr lang="en-US" dirty="0">
                <a:solidFill>
                  <a:schemeClr val="accent1"/>
                </a:solidFill>
              </a:rPr>
              <a:t>Gross Revenue</a:t>
            </a:r>
          </a:p>
        </c:rich>
      </c:tx>
      <c:layout/>
      <c:spPr>
        <a:noFill/>
        <a:ln>
          <a:noFill/>
        </a:ln>
        <a:effectLst/>
      </c:spPr>
    </c:title>
    <c:plotArea>
      <c:layout/>
      <c:barChart>
        <c:barDir val="col"/>
        <c:grouping val="clustered"/>
        <c:dLbls/>
        <c:gapWidth val="25"/>
        <c:axId val="172369408"/>
        <c:axId val="172370944"/>
      </c:barChart>
      <c:catAx>
        <c:axId val="172369408"/>
        <c:scaling>
          <c:orientation val="minMax"/>
        </c:scaling>
        <c:axPos val="b"/>
        <c:numFmt formatCode="General" sourceLinked="1"/>
        <c:maj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72370944"/>
        <c:crosses val="autoZero"/>
        <c:auto val="1"/>
        <c:lblAlgn val="ctr"/>
        <c:lblOffset val="100"/>
      </c:catAx>
      <c:valAx>
        <c:axId val="172370944"/>
        <c:scaling>
          <c:orientation val="minMax"/>
        </c:scaling>
        <c:axPos val="l"/>
        <c:majorGridlines>
          <c:spPr>
            <a:ln w="9525" cap="flat" cmpd="sng" algn="ctr">
              <a:solidFill>
                <a:schemeClr val="tx1">
                  <a:lumMod val="15000"/>
                  <a:lumOff val="85000"/>
                </a:schemeClr>
              </a:solidFill>
              <a:round/>
            </a:ln>
            <a:effectLst/>
          </c:spPr>
        </c:majorGridlines>
        <c:numFmt formatCode="[$$-409]#,##0" sourceLinked="1"/>
        <c:maj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72369408"/>
        <c:crosses val="autoZero"/>
        <c:crossBetween val="between"/>
      </c:valAx>
      <c:spPr>
        <a:noFill/>
        <a:ln>
          <a:noFill/>
        </a:ln>
        <a:effectLst/>
      </c:spPr>
    </c:plotArea>
    <c:plotVisOnly val="1"/>
    <c:dispBlanksAs val="gap"/>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chartSpace>
</file>

<file path=ppt/charts/chart2.xml><?xml version="1.0" encoding="utf-8"?>
<c:chartSpace xmlns:c="http://schemas.openxmlformats.org/drawingml/2006/chart" xmlns:a="http://schemas.openxmlformats.org/drawingml/2006/main" xmlns:r="http://schemas.openxmlformats.org/officeDocument/2006/relationships">
  <c:lang val="en-US"/>
  <c:chart>
    <c:title>
      <c:tx>
        <c:rich>
          <a:bodyPr rot="0" spcFirstLastPara="1" vertOverflow="ellipsis" vert="horz" wrap="square" anchor="ctr" anchorCtr="1"/>
          <a:lstStyle/>
          <a:p>
            <a:pPr>
              <a:defRPr sz="1862" b="0" i="0" u="none" strike="noStrike" kern="1200" spc="0" baseline="0">
                <a:solidFill>
                  <a:schemeClr val="accent1"/>
                </a:solidFill>
                <a:latin typeface="+mn-lt"/>
                <a:ea typeface="+mn-ea"/>
                <a:cs typeface="+mn-cs"/>
              </a:defRPr>
            </a:pPr>
            <a:r>
              <a:rPr lang="en-US" dirty="0">
                <a:solidFill>
                  <a:schemeClr val="accent1"/>
                </a:solidFill>
              </a:rPr>
              <a:t>Company Sales</a:t>
            </a:r>
          </a:p>
        </c:rich>
      </c:tx>
      <c:layout/>
      <c:spPr>
        <a:noFill/>
        <a:ln>
          <a:noFill/>
        </a:ln>
        <a:effectLst/>
      </c:spPr>
    </c:title>
    <c:plotArea>
      <c:layout/>
      <c:doughnutChart>
        <c:varyColors val="1"/>
        <c:dLbls/>
        <c:firstSliceAng val="0"/>
        <c:holeSize val="50"/>
      </c:doughnutChart>
      <c:spPr>
        <a:noFill/>
        <a:ln>
          <a:noFill/>
        </a:ln>
        <a:effectLst/>
      </c:spPr>
    </c:plotArea>
    <c:plotVisOnly val="1"/>
    <c:dispBlanksAs val="zero"/>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chartSpace>
</file>

<file path=ppt/charts/chart3.xml><?xml version="1.0" encoding="utf-8"?>
<c:chartSpace xmlns:c="http://schemas.openxmlformats.org/drawingml/2006/chart" xmlns:a="http://schemas.openxmlformats.org/drawingml/2006/main" xmlns:r="http://schemas.openxmlformats.org/officeDocument/2006/relationships">
  <c:lang val="en-US"/>
  <c:chart>
    <c:title>
      <c:layout/>
      <c:spPr>
        <a:noFill/>
        <a:ln>
          <a:noFill/>
        </a:ln>
        <a:effectLst/>
      </c:spPr>
      <c:txPr>
        <a:bodyPr rot="0" spcFirstLastPara="1" vertOverflow="ellipsis" vert="horz" wrap="square" anchor="ctr" anchorCtr="1"/>
        <a:lstStyle/>
        <a:p>
          <a:pPr>
            <a:defRPr sz="2128" b="1" i="0" u="none" strike="noStrike" kern="1200" baseline="0">
              <a:solidFill>
                <a:schemeClr val="tx2"/>
              </a:solidFill>
              <a:latin typeface="+mn-lt"/>
              <a:ea typeface="+mn-ea"/>
              <a:cs typeface="+mn-cs"/>
            </a:defRPr>
          </a:pPr>
          <a:endParaRPr lang="en-US"/>
        </a:p>
      </c:txPr>
    </c:title>
    <c:plotArea>
      <c:layout>
        <c:manualLayout>
          <c:layoutTarget val="inner"/>
          <c:xMode val="edge"/>
          <c:yMode val="edge"/>
          <c:x val="0.3270548993875767"/>
          <c:y val="0.27003142699267857"/>
          <c:w val="0.36811264216972883"/>
          <c:h val="0.58123048763641372"/>
        </c:manualLayout>
      </c:layout>
      <c:pieChart>
        <c:varyColors val="1"/>
        <c:ser>
          <c:idx val="0"/>
          <c:order val="0"/>
          <c:tx>
            <c:v>Demographic - Age</c:v>
          </c:tx>
          <c:dPt>
            <c:idx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c:spPr>
            <c:extLst xmlns:c16r2="http://schemas.microsoft.com/office/drawing/2015/06/chart">
              <c:ext xmlns:c16="http://schemas.microsoft.com/office/drawing/2014/chart" uri="{C3380CC4-5D6E-409C-BE32-E72D297353CC}">
                <c16:uniqueId val="{00000001-401E-054B-AD4B-F4110CB3053A}"/>
              </c:ext>
            </c:extLst>
          </c:dPt>
          <c:dPt>
            <c:idx val="1"/>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c:spPr>
            <c:extLst xmlns:c16r2="http://schemas.microsoft.com/office/drawing/2015/06/chart">
              <c:ext xmlns:c16="http://schemas.microsoft.com/office/drawing/2014/chart" uri="{C3380CC4-5D6E-409C-BE32-E72D297353CC}">
                <c16:uniqueId val="{00000003-401E-054B-AD4B-F4110CB3053A}"/>
              </c:ext>
            </c:extLst>
          </c:dPt>
          <c:dPt>
            <c:idx val="2"/>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c:spPr>
            <c:extLst xmlns:c16r2="http://schemas.microsoft.com/office/drawing/2015/06/chart">
              <c:ext xmlns:c16="http://schemas.microsoft.com/office/drawing/2014/chart" uri="{C3380CC4-5D6E-409C-BE32-E72D297353CC}">
                <c16:uniqueId val="{00000005-401E-054B-AD4B-F4110CB3053A}"/>
              </c:ext>
            </c:extLst>
          </c:dPt>
          <c:dPt>
            <c:idx val="3"/>
            <c:spPr>
              <a:gradFill rotWithShape="1">
                <a:gsLst>
                  <a:gs pos="0">
                    <a:schemeClr val="accent4">
                      <a:satMod val="103000"/>
                      <a:lumMod val="102000"/>
                      <a:tint val="94000"/>
                    </a:schemeClr>
                  </a:gs>
                  <a:gs pos="50000">
                    <a:schemeClr val="accent4">
                      <a:satMod val="110000"/>
                      <a:lumMod val="100000"/>
                      <a:shade val="100000"/>
                    </a:schemeClr>
                  </a:gs>
                  <a:gs pos="100000">
                    <a:schemeClr val="accent4">
                      <a:lumMod val="99000"/>
                      <a:satMod val="120000"/>
                      <a:shade val="78000"/>
                    </a:schemeClr>
                  </a:gs>
                </a:gsLst>
                <a:lin ang="5400000" scaled="0"/>
              </a:gradFill>
              <a:ln>
                <a:noFill/>
              </a:ln>
              <a:effectLst/>
            </c:spPr>
            <c:extLst xmlns:c16r2="http://schemas.microsoft.com/office/drawing/2015/06/chart">
              <c:ext xmlns:c16="http://schemas.microsoft.com/office/drawing/2014/chart" uri="{C3380CC4-5D6E-409C-BE32-E72D297353CC}">
                <c16:uniqueId val="{00000007-401E-054B-AD4B-F4110CB3053A}"/>
              </c:ext>
            </c:extLst>
          </c:dPt>
          <c:dLbls>
            <c:dLbl>
              <c:idx val="1"/>
              <c:layout>
                <c:manualLayout>
                  <c:x val="-3.3333333333333368E-2"/>
                  <c:y val="0.13157894736842107"/>
                </c:manualLayout>
              </c:layout>
              <c:dLblPos val="bestFit"/>
              <c:showCatName val="1"/>
              <c:showPercent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3-401E-054B-AD4B-F4110CB3053A}"/>
                </c:ext>
              </c:extLst>
            </c:dLbl>
            <c:dLbl>
              <c:idx val="2"/>
              <c:layout>
                <c:manualLayout>
                  <c:x val="-0.14722222222222228"/>
                  <c:y val="3.5087719298245591E-2"/>
                </c:manualLayout>
              </c:layout>
              <c:dLblPos val="bestFit"/>
              <c:showCatName val="1"/>
              <c:showPercent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5-401E-054B-AD4B-F4110CB3053A}"/>
                </c:ext>
              </c:extLst>
            </c:dLbl>
            <c:dLbl>
              <c:idx val="3"/>
              <c:layout>
                <c:manualLayout>
                  <c:x val="0.29722222222222228"/>
                  <c:y val="7.8947368421052613E-2"/>
                </c:manualLayout>
              </c:layout>
              <c:dLblPos val="bestFit"/>
              <c:showCatName val="1"/>
              <c:showPercent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7-401E-054B-AD4B-F4110CB3053A}"/>
                </c:ext>
              </c:extLst>
            </c:dLbl>
            <c:spPr>
              <a:solidFill>
                <a:srgbClr val="FFFFFF"/>
              </a:solidFill>
              <a:ln>
                <a:solidFill>
                  <a:prstClr val="black">
                    <a:lumMod val="25000"/>
                    <a:lumOff val="75000"/>
                  </a:prstClr>
                </a:solidFill>
              </a:ln>
              <a:effectLst/>
            </c:spPr>
            <c:txPr>
              <a:bodyPr rot="0" spcFirstLastPara="1" vertOverflow="clip" horzOverflow="clip" vert="horz" wrap="square" lIns="38100" tIns="19050" rIns="38100" bIns="19050" anchor="ctr" anchorCtr="1">
                <a:spAutoFit/>
              </a:bodyPr>
              <a:lstStyle/>
              <a:p>
                <a:pPr>
                  <a:defRPr sz="1197" b="0" i="0" u="none" strike="noStrike" kern="1200" baseline="0">
                    <a:solidFill>
                      <a:schemeClr val="dk2">
                        <a:lumMod val="75000"/>
                      </a:schemeClr>
                    </a:solidFill>
                    <a:latin typeface="+mn-lt"/>
                    <a:ea typeface="+mn-ea"/>
                    <a:cs typeface="+mn-cs"/>
                  </a:defRPr>
                </a:pPr>
                <a:endParaRPr lang="en-US"/>
              </a:p>
            </c:txPr>
            <c:dLblPos val="outEnd"/>
            <c:showCatName val="1"/>
            <c:showPercent val="1"/>
            <c:extLst xmlns:c16r2="http://schemas.microsoft.com/office/drawing/2015/06/chart">
              <c:ext xmlns:c15="http://schemas.microsoft.com/office/drawing/2012/chart" uri="{CE6537A1-D6FC-4f65-9D91-7224C49458BB}">
                <c15:spPr xmlns:c15="http://schemas.microsoft.com/office/drawing/2012/chart">
                  <a:prstGeom prst="wedgeRectCallout">
                    <a:avLst/>
                  </a:prstGeom>
                  <a:noFill/>
                  <a:ln>
                    <a:noFill/>
                  </a:ln>
                </c15:spPr>
              </c:ext>
            </c:extLst>
          </c:dLbls>
          <c:cat>
            <c:strRef>
              <c:f>'[Travel (Responses) (1).xlsx]Form Responses 1'!$L$107:$L$110</c:f>
              <c:strCache>
                <c:ptCount val="4"/>
                <c:pt idx="0">
                  <c:v>20-25 yrs</c:v>
                </c:pt>
                <c:pt idx="1">
                  <c:v>25-35 yrs</c:v>
                </c:pt>
                <c:pt idx="2">
                  <c:v>35-50 yrs</c:v>
                </c:pt>
                <c:pt idx="3">
                  <c:v>below 20 yrs</c:v>
                </c:pt>
              </c:strCache>
            </c:strRef>
          </c:cat>
          <c:val>
            <c:numRef>
              <c:f>'[Travel (Responses) (1).xlsx]Form Responses 1'!$C$128:$C$131</c:f>
              <c:numCache>
                <c:formatCode>General</c:formatCode>
                <c:ptCount val="4"/>
                <c:pt idx="0">
                  <c:v>88</c:v>
                </c:pt>
                <c:pt idx="1">
                  <c:v>26</c:v>
                </c:pt>
                <c:pt idx="2">
                  <c:v>7</c:v>
                </c:pt>
                <c:pt idx="3">
                  <c:v>5</c:v>
                </c:pt>
              </c:numCache>
            </c:numRef>
          </c:val>
          <c:extLst xmlns:c16r2="http://schemas.microsoft.com/office/drawing/2015/06/chart">
            <c:ext xmlns:c16="http://schemas.microsoft.com/office/drawing/2014/chart" uri="{C3380CC4-5D6E-409C-BE32-E72D297353CC}">
              <c16:uniqueId val="{00000008-401E-054B-AD4B-F4110CB3053A}"/>
            </c:ext>
          </c:extLst>
        </c:ser>
        <c:dLbls/>
        <c:firstSliceAng val="0"/>
      </c:pieChart>
      <c:spPr>
        <a:noFill/>
        <a:ln>
          <a:noFill/>
        </a:ln>
        <a:effectLst/>
      </c:spPr>
    </c:plotArea>
    <c:legend>
      <c:legendPos val="b"/>
      <c:layout/>
      <c:spPr>
        <a:noFill/>
        <a:ln>
          <a:noFill/>
        </a:ln>
        <a:effectLst/>
      </c:spPr>
      <c:txPr>
        <a:bodyPr rot="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en-US"/>
        </a:p>
      </c:txPr>
    </c:legend>
    <c:plotVisOnly val="1"/>
    <c:dispBlanksAs val="zero"/>
  </c:chart>
  <c:spPr>
    <a:noFill/>
    <a:ln>
      <a:noFill/>
    </a:ln>
    <a:effectLst/>
  </c:spPr>
  <c:txPr>
    <a:bodyPr/>
    <a:lstStyle/>
    <a:p>
      <a:pPr>
        <a:defRPr/>
      </a:pPr>
      <a:endParaRPr lang="en-US"/>
    </a:p>
  </c:txPr>
  <c:externalData r:id="rId1"/>
</c:chartSpace>
</file>

<file path=ppt/charts/chart4.xml><?xml version="1.0" encoding="utf-8"?>
<c:chartSpace xmlns:c="http://schemas.openxmlformats.org/drawingml/2006/chart" xmlns:a="http://schemas.openxmlformats.org/drawingml/2006/main" xmlns:r="http://schemas.openxmlformats.org/officeDocument/2006/relationships">
  <c:lang val="en-US"/>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b="1" dirty="0"/>
              <a:t>Factors affecting transport choices</a:t>
            </a:r>
          </a:p>
        </c:rich>
      </c:tx>
      <c:layout/>
      <c:spPr>
        <a:noFill/>
        <a:ln>
          <a:noFill/>
        </a:ln>
        <a:effectLst/>
      </c:spPr>
    </c:title>
    <c:plotArea>
      <c:layout/>
      <c:barChart>
        <c:barDir val="bar"/>
        <c:grouping val="stacked"/>
        <c:ser>
          <c:idx val="0"/>
          <c:order val="0"/>
          <c:tx>
            <c:v>Factors affecting transport choices</c:v>
          </c:tx>
          <c:spPr>
            <a:solidFill>
              <a:schemeClr val="accent1"/>
            </a:solidFill>
            <a:ln>
              <a:noFill/>
            </a:ln>
            <a:effectLst/>
          </c:spPr>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ctr"/>
            <c:showVal val="1"/>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'[Travel (Responses) (1).xlsx]Form Responses 1'!$I$137:$I$141</c:f>
              <c:strCache>
                <c:ptCount val="5"/>
                <c:pt idx="0">
                  <c:v>Unaware of the Transport choices</c:v>
                </c:pt>
                <c:pt idx="1">
                  <c:v>A new place - Unknown terrains</c:v>
                </c:pt>
                <c:pt idx="2">
                  <c:v>Price issues</c:v>
                </c:pt>
                <c:pt idx="3">
                  <c:v>Comfort and quality of travel</c:v>
                </c:pt>
                <c:pt idx="4">
                  <c:v>Easiness of understanding eg:- figuring out Metro routes</c:v>
                </c:pt>
              </c:strCache>
            </c:strRef>
          </c:cat>
          <c:val>
            <c:numRef>
              <c:f>'[Travel (Responses) (1).xlsx]Form Responses 1'!$H$137:$H$141</c:f>
              <c:numCache>
                <c:formatCode>0.00%</c:formatCode>
                <c:ptCount val="5"/>
                <c:pt idx="0">
                  <c:v>0.4</c:v>
                </c:pt>
                <c:pt idx="1">
                  <c:v>0.47692307692307701</c:v>
                </c:pt>
                <c:pt idx="2">
                  <c:v>0.26153846153846161</c:v>
                </c:pt>
                <c:pt idx="3">
                  <c:v>0.41538461538461557</c:v>
                </c:pt>
                <c:pt idx="4">
                  <c:v>0.38461538461538469</c:v>
                </c:pt>
              </c:numCache>
            </c:numRef>
          </c:val>
          <c:extLst xmlns:c16r2="http://schemas.microsoft.com/office/drawing/2015/06/chart">
            <c:ext xmlns:c16="http://schemas.microsoft.com/office/drawing/2014/chart" uri="{C3380CC4-5D6E-409C-BE32-E72D297353CC}">
              <c16:uniqueId val="{00000000-8E85-E84C-A362-FDC37AA69B88}"/>
            </c:ext>
          </c:extLst>
        </c:ser>
        <c:dLbls>
          <c:showVal val="1"/>
        </c:dLbls>
        <c:overlap val="100"/>
        <c:axId val="173940096"/>
        <c:axId val="173950080"/>
      </c:barChart>
      <c:catAx>
        <c:axId val="173940096"/>
        <c:scaling>
          <c:orientation val="minMax"/>
        </c:scaling>
        <c:axPos val="l"/>
        <c:numFmt formatCode="General" sourceLinked="1"/>
        <c:maj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73950080"/>
        <c:crosses val="autoZero"/>
        <c:auto val="1"/>
        <c:lblAlgn val="ctr"/>
        <c:lblOffset val="100"/>
      </c:catAx>
      <c:valAx>
        <c:axId val="173950080"/>
        <c:scaling>
          <c:orientation val="minMax"/>
        </c:scaling>
        <c:axPos val="b"/>
        <c:majorGridlines>
          <c:spPr>
            <a:ln w="9525" cap="flat" cmpd="sng" algn="ctr">
              <a:solidFill>
                <a:schemeClr val="tx1">
                  <a:lumMod val="15000"/>
                  <a:lumOff val="85000"/>
                </a:schemeClr>
              </a:solidFill>
              <a:round/>
            </a:ln>
            <a:effectLst/>
          </c:spPr>
        </c:majorGridlines>
        <c:numFmt formatCode="0.00%" sourceLinked="1"/>
        <c:maj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3940096"/>
        <c:crosses val="autoZero"/>
        <c:crossBetween val="between"/>
      </c:valAx>
      <c:spPr>
        <a:noFill/>
        <a:ln>
          <a:noFill/>
        </a:ln>
        <a:effectLst/>
      </c:spPr>
    </c:plotArea>
    <c:plotVisOnly val="1"/>
    <c:dispBlanksAs val="gap"/>
  </c:chart>
  <c:spPr>
    <a:noFill/>
    <a:ln>
      <a:noFill/>
    </a:ln>
    <a:effectLst/>
  </c:spPr>
  <c:txPr>
    <a:bodyPr/>
    <a:lstStyle/>
    <a:p>
      <a:pPr>
        <a:defRPr/>
      </a:pPr>
      <a:endParaRPr lang="en-US"/>
    </a:p>
  </c:txPr>
  <c:externalData r:id="rId1"/>
</c:chartSpace>
</file>

<file path=ppt/charts/chart5.xml><?xml version="1.0" encoding="utf-8"?>
<c:chartSpace xmlns:c="http://schemas.openxmlformats.org/drawingml/2006/chart" xmlns:a="http://schemas.openxmlformats.org/drawingml/2006/main" xmlns:r="http://schemas.openxmlformats.org/officeDocument/2006/relationships">
  <c:lang val="en-US"/>
  <c:chart>
    <c:title>
      <c:tx>
        <c:rich>
          <a:bodyPr rot="0" spcFirstLastPara="1" vertOverflow="ellipsis" vert="horz" wrap="square" anchor="ctr" anchorCtr="1"/>
          <a:lstStyle/>
          <a:p>
            <a:pPr>
              <a:defRPr sz="1995" b="1" i="0" u="none" strike="noStrike" kern="1200" cap="all" spc="100" normalizeH="0" baseline="0">
                <a:solidFill>
                  <a:schemeClr val="lt1"/>
                </a:solidFill>
                <a:latin typeface="+mn-lt"/>
                <a:ea typeface="+mn-ea"/>
                <a:cs typeface="+mn-cs"/>
              </a:defRPr>
            </a:pPr>
            <a:r>
              <a:rPr lang="en-US" sz="1100" dirty="0"/>
              <a:t>Do you go through Multiple online platforms for finding the right mode of transport ?</a:t>
            </a:r>
          </a:p>
        </c:rich>
      </c:tx>
      <c:layout/>
      <c:spPr>
        <a:noFill/>
        <a:ln>
          <a:noFill/>
        </a:ln>
        <a:effectLst/>
      </c:spPr>
    </c:title>
    <c:plotArea>
      <c:layout/>
      <c:pieChart>
        <c:varyColors val="1"/>
        <c:ser>
          <c:idx val="0"/>
          <c:order val="0"/>
          <c:tx>
            <c:strRef>
              <c:f>'[Travel (Responses) (1).xlsx]Form Responses 1'!$J$1</c:f>
              <c:strCache>
                <c:ptCount val="1"/>
                <c:pt idx="0">
                  <c:v>Do you go through Multiple online platforms for finding the right mode of transport ?</c:v>
                </c:pt>
              </c:strCache>
            </c:strRef>
          </c:tx>
          <c:spPr>
            <a:solidFill>
              <a:schemeClr val="lt1"/>
            </a:solidFill>
            <a:ln w="19050">
              <a:solidFill>
                <a:schemeClr val="accent1"/>
              </a:solidFill>
            </a:ln>
            <a:effectLst/>
          </c:spPr>
          <c:dPt>
            <c:idx val="0"/>
            <c:extLst xmlns:c16r2="http://schemas.microsoft.com/office/drawing/2015/06/chart">
              <c:ext xmlns:c16="http://schemas.microsoft.com/office/drawing/2014/chart" uri="{C3380CC4-5D6E-409C-BE32-E72D297353CC}">
                <c16:uniqueId val="{00000000-CF8C-3D42-94F1-7807507936A9}"/>
              </c:ext>
            </c:extLst>
          </c:dPt>
          <c:dPt>
            <c:idx val="1"/>
            <c:extLst xmlns:c16r2="http://schemas.microsoft.com/office/drawing/2015/06/chart">
              <c:ext xmlns:c16="http://schemas.microsoft.com/office/drawing/2014/chart" uri="{C3380CC4-5D6E-409C-BE32-E72D297353CC}">
                <c16:uniqueId val="{00000001-CF8C-3D42-94F1-7807507936A9}"/>
              </c:ext>
            </c:extLst>
          </c:dPt>
          <c:dPt>
            <c:idx val="2"/>
            <c:extLst xmlns:c16r2="http://schemas.microsoft.com/office/drawing/2015/06/chart">
              <c:ext xmlns:c16="http://schemas.microsoft.com/office/drawing/2014/chart" uri="{C3380CC4-5D6E-409C-BE32-E72D297353CC}">
                <c16:uniqueId val="{00000002-CF8C-3D42-94F1-7807507936A9}"/>
              </c:ext>
            </c:extLst>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accent1"/>
                    </a:solidFill>
                    <a:latin typeface="+mn-lt"/>
                    <a:ea typeface="+mn-ea"/>
                    <a:cs typeface="+mn-cs"/>
                  </a:defRPr>
                </a:pPr>
                <a:endParaRPr lang="en-US"/>
              </a:p>
            </c:txPr>
            <c:dLblPos val="inEnd"/>
            <c:showCatName val="1"/>
            <c:showPercent val="1"/>
            <c:showLeaderLines val="1"/>
            <c:leaderLines>
              <c:spPr>
                <a:ln w="9525">
                  <a:solidFill>
                    <a:schemeClr val="accent1">
                      <a:lumMod val="60000"/>
                      <a:lumOff val="40000"/>
                    </a:schemeClr>
                  </a:solidFill>
                </a:ln>
                <a:effectLst/>
              </c:spPr>
            </c:leaderLines>
            <c:extLst xmlns:c16r2="http://schemas.microsoft.com/office/drawing/2015/06/chart">
              <c:ext xmlns:c15="http://schemas.microsoft.com/office/drawing/2012/chart" uri="{CE6537A1-D6FC-4f65-9D91-7224C49458BB}"/>
            </c:extLst>
          </c:dLbls>
          <c:cat>
            <c:strRef>
              <c:f>'[Travel (Responses) (1).xlsx]Form Responses 1'!$I$144:$I$146</c:f>
              <c:strCache>
                <c:ptCount val="3"/>
                <c:pt idx="0">
                  <c:v>Yes</c:v>
                </c:pt>
                <c:pt idx="1">
                  <c:v>Maybe</c:v>
                </c:pt>
                <c:pt idx="2">
                  <c:v>No</c:v>
                </c:pt>
              </c:strCache>
            </c:strRef>
          </c:cat>
          <c:val>
            <c:numRef>
              <c:f>'[Travel (Responses) (1).xlsx]Form Responses 1'!$J$144:$J$146</c:f>
              <c:numCache>
                <c:formatCode>General</c:formatCode>
                <c:ptCount val="3"/>
                <c:pt idx="0">
                  <c:v>100</c:v>
                </c:pt>
                <c:pt idx="1">
                  <c:v>17</c:v>
                </c:pt>
                <c:pt idx="2">
                  <c:v>15</c:v>
                </c:pt>
              </c:numCache>
            </c:numRef>
          </c:val>
          <c:extLst xmlns:c16r2="http://schemas.microsoft.com/office/drawing/2015/06/chart">
            <c:ext xmlns:c16="http://schemas.microsoft.com/office/drawing/2014/chart" uri="{C3380CC4-5D6E-409C-BE32-E72D297353CC}">
              <c16:uniqueId val="{00000003-CF8C-3D42-94F1-7807507936A9}"/>
            </c:ext>
          </c:extLst>
        </c:ser>
        <c:dLbls>
          <c:showCatName val="1"/>
          <c:showPercent val="1"/>
        </c:dLbls>
        <c:firstSliceAng val="0"/>
      </c:pieChart>
      <c:spPr>
        <a:noFill/>
        <a:ln>
          <a:noFill/>
        </a:ln>
        <a:effectLst/>
      </c:spPr>
    </c:plotArea>
    <c:plotVisOnly val="1"/>
    <c:dispBlanksAs val="zero"/>
  </c:chart>
  <c:spPr>
    <a:solidFill>
      <a:schemeClr val="accent1"/>
    </a:solidFill>
    <a:ln w="9525" cap="flat" cmpd="sng" algn="ctr">
      <a:solidFill>
        <a:schemeClr val="accent1"/>
      </a:solidFill>
      <a:round/>
    </a:ln>
    <a:effectLst/>
  </c:spPr>
  <c:txPr>
    <a:bodyPr/>
    <a:lstStyle/>
    <a:p>
      <a:pPr>
        <a:defRPr/>
      </a:pPr>
      <a:endParaRPr lang="en-US"/>
    </a:p>
  </c:txPr>
  <c:externalData r:id="rId1"/>
</c:chartSpace>
</file>

<file path=ppt/charts/chart6.xml><?xml version="1.0" encoding="utf-8"?>
<c:chartSpace xmlns:c="http://schemas.openxmlformats.org/drawingml/2006/chart" xmlns:a="http://schemas.openxmlformats.org/drawingml/2006/main" xmlns:r="http://schemas.openxmlformats.org/officeDocument/2006/relationships">
  <c:lang val="en-US"/>
  <c:chart>
    <c:title>
      <c:tx>
        <c:rich>
          <a:bodyPr rot="0" spcFirstLastPara="1" vertOverflow="ellipsis" vert="horz" wrap="square" anchor="ctr" anchorCtr="1"/>
          <a:lstStyle/>
          <a:p>
            <a:pPr>
              <a:defRPr sz="1995" b="1" i="0" u="none" strike="noStrike" kern="1200" cap="all" spc="100" normalizeH="0" baseline="0">
                <a:solidFill>
                  <a:schemeClr val="lt1"/>
                </a:solidFill>
                <a:latin typeface="+mn-lt"/>
                <a:ea typeface="+mn-ea"/>
                <a:cs typeface="+mn-cs"/>
              </a:defRPr>
            </a:pPr>
            <a:r>
              <a:rPr lang="en-US" sz="1100" dirty="0"/>
              <a:t>Do you find it a hassle to search &amp; compare through multiple online platforms ?</a:t>
            </a:r>
          </a:p>
        </c:rich>
      </c:tx>
      <c:layout/>
      <c:spPr>
        <a:noFill/>
        <a:ln>
          <a:noFill/>
        </a:ln>
        <a:effectLst/>
      </c:spPr>
    </c:title>
    <c:plotArea>
      <c:layout/>
      <c:pieChart>
        <c:varyColors val="1"/>
        <c:ser>
          <c:idx val="0"/>
          <c:order val="0"/>
          <c:tx>
            <c:strRef>
              <c:f>'[Travel (Responses) (1).xlsx]Form Responses 1'!$K$1</c:f>
              <c:strCache>
                <c:ptCount val="1"/>
                <c:pt idx="0">
                  <c:v>Do you find it a hassle to search &amp; compare through multiple online platforms ?</c:v>
                </c:pt>
              </c:strCache>
            </c:strRef>
          </c:tx>
          <c:spPr>
            <a:solidFill>
              <a:schemeClr val="lt1"/>
            </a:solidFill>
            <a:ln w="19050">
              <a:solidFill>
                <a:schemeClr val="accent1"/>
              </a:solidFill>
            </a:ln>
            <a:effectLst/>
          </c:spPr>
          <c:dPt>
            <c:idx val="0"/>
            <c:extLst xmlns:c16r2="http://schemas.microsoft.com/office/drawing/2015/06/chart">
              <c:ext xmlns:c16="http://schemas.microsoft.com/office/drawing/2014/chart" uri="{C3380CC4-5D6E-409C-BE32-E72D297353CC}">
                <c16:uniqueId val="{00000000-062F-6045-9314-33BF5D6C7C41}"/>
              </c:ext>
            </c:extLst>
          </c:dPt>
          <c:dPt>
            <c:idx val="1"/>
            <c:extLst xmlns:c16r2="http://schemas.microsoft.com/office/drawing/2015/06/chart">
              <c:ext xmlns:c16="http://schemas.microsoft.com/office/drawing/2014/chart" uri="{C3380CC4-5D6E-409C-BE32-E72D297353CC}">
                <c16:uniqueId val="{00000001-062F-6045-9314-33BF5D6C7C41}"/>
              </c:ext>
            </c:extLst>
          </c:dPt>
          <c:dPt>
            <c:idx val="2"/>
            <c:extLst xmlns:c16r2="http://schemas.microsoft.com/office/drawing/2015/06/chart">
              <c:ext xmlns:c16="http://schemas.microsoft.com/office/drawing/2014/chart" uri="{C3380CC4-5D6E-409C-BE32-E72D297353CC}">
                <c16:uniqueId val="{00000002-062F-6045-9314-33BF5D6C7C41}"/>
              </c:ext>
            </c:extLst>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accent1"/>
                    </a:solidFill>
                    <a:latin typeface="+mn-lt"/>
                    <a:ea typeface="+mn-ea"/>
                    <a:cs typeface="+mn-cs"/>
                  </a:defRPr>
                </a:pPr>
                <a:endParaRPr lang="en-US"/>
              </a:p>
            </c:txPr>
            <c:dLblPos val="inEnd"/>
            <c:showCatName val="1"/>
            <c:showPercent val="1"/>
            <c:showLeaderLines val="1"/>
            <c:leaderLines>
              <c:spPr>
                <a:ln w="9525">
                  <a:solidFill>
                    <a:schemeClr val="accent1">
                      <a:lumMod val="60000"/>
                      <a:lumOff val="40000"/>
                    </a:schemeClr>
                  </a:solidFill>
                </a:ln>
                <a:effectLst/>
              </c:spPr>
            </c:leaderLines>
            <c:extLst xmlns:c16r2="http://schemas.microsoft.com/office/drawing/2015/06/chart">
              <c:ext xmlns:c15="http://schemas.microsoft.com/office/drawing/2012/chart" uri="{CE6537A1-D6FC-4f65-9D91-7224C49458BB}"/>
            </c:extLst>
          </c:dLbls>
          <c:cat>
            <c:strRef>
              <c:f>'[Travel (Responses) (1).xlsx]Form Responses 1'!$I$144:$I$146</c:f>
              <c:strCache>
                <c:ptCount val="3"/>
                <c:pt idx="0">
                  <c:v>Yes</c:v>
                </c:pt>
                <c:pt idx="1">
                  <c:v>Maybe</c:v>
                </c:pt>
                <c:pt idx="2">
                  <c:v>No</c:v>
                </c:pt>
              </c:strCache>
            </c:strRef>
          </c:cat>
          <c:val>
            <c:numRef>
              <c:f>'[Travel (Responses) (1).xlsx]Form Responses 1'!$K$144:$K$146</c:f>
              <c:numCache>
                <c:formatCode>General</c:formatCode>
                <c:ptCount val="3"/>
                <c:pt idx="0">
                  <c:v>64</c:v>
                </c:pt>
                <c:pt idx="1">
                  <c:v>34</c:v>
                </c:pt>
                <c:pt idx="2">
                  <c:v>30</c:v>
                </c:pt>
              </c:numCache>
            </c:numRef>
          </c:val>
          <c:extLst xmlns:c16r2="http://schemas.microsoft.com/office/drawing/2015/06/chart">
            <c:ext xmlns:c16="http://schemas.microsoft.com/office/drawing/2014/chart" uri="{C3380CC4-5D6E-409C-BE32-E72D297353CC}">
              <c16:uniqueId val="{00000003-062F-6045-9314-33BF5D6C7C41}"/>
            </c:ext>
          </c:extLst>
        </c:ser>
        <c:dLbls>
          <c:showCatName val="1"/>
          <c:showPercent val="1"/>
        </c:dLbls>
        <c:firstSliceAng val="0"/>
      </c:pieChart>
      <c:spPr>
        <a:noFill/>
        <a:ln>
          <a:noFill/>
        </a:ln>
        <a:effectLst/>
      </c:spPr>
    </c:plotArea>
    <c:plotVisOnly val="1"/>
    <c:dispBlanksAs val="zero"/>
  </c:chart>
  <c:spPr>
    <a:solidFill>
      <a:schemeClr val="accent1"/>
    </a:solidFill>
    <a:ln w="9525" cap="flat" cmpd="sng" algn="ctr">
      <a:solidFill>
        <a:schemeClr val="accent1"/>
      </a:solidFill>
      <a:round/>
    </a:ln>
    <a:effectLst/>
  </c:spPr>
  <c:txPr>
    <a:bodyPr/>
    <a:lstStyle/>
    <a:p>
      <a:pPr>
        <a:defRPr/>
      </a:pPr>
      <a:endParaRPr lang="en-US"/>
    </a:p>
  </c:txPr>
  <c:externalData r:id="rId1"/>
</c:chartSpace>
</file>

<file path=ppt/charts/chart7.xml><?xml version="1.0" encoding="utf-8"?>
<c:chartSpace xmlns:c="http://schemas.openxmlformats.org/drawingml/2006/chart" xmlns:a="http://schemas.openxmlformats.org/drawingml/2006/main" xmlns:r="http://schemas.openxmlformats.org/officeDocument/2006/relationships">
  <c:lang val="en-US"/>
  <c:chart>
    <c:title>
      <c:tx>
        <c:rich>
          <a:bodyPr rot="0" spcFirstLastPara="1" vertOverflow="ellipsis" vert="horz" wrap="square" anchor="ctr" anchorCtr="1"/>
          <a:lstStyle/>
          <a:p>
            <a:pPr>
              <a:defRPr sz="1995" b="1" i="0" u="none" strike="noStrike" kern="1200" cap="all" spc="100" normalizeH="0" baseline="0">
                <a:solidFill>
                  <a:schemeClr val="lt1"/>
                </a:solidFill>
                <a:latin typeface="+mn-lt"/>
                <a:ea typeface="+mn-ea"/>
                <a:cs typeface="+mn-cs"/>
              </a:defRPr>
            </a:pPr>
            <a:r>
              <a:rPr lang="en-US" sz="1100" dirty="0"/>
              <a:t>Would you like to have an app for Transport where you could compare information for transport?</a:t>
            </a:r>
          </a:p>
        </c:rich>
      </c:tx>
      <c:layout/>
      <c:spPr>
        <a:noFill/>
        <a:ln>
          <a:noFill/>
        </a:ln>
        <a:effectLst/>
      </c:spPr>
    </c:title>
    <c:plotArea>
      <c:layout/>
      <c:pieChart>
        <c:varyColors val="1"/>
        <c:ser>
          <c:idx val="0"/>
          <c:order val="0"/>
          <c:tx>
            <c:strRef>
              <c:f>'[Travel (Responses) (1).xlsx]Form Responses 1'!$M$1</c:f>
              <c:strCache>
                <c:ptCount val="1"/>
                <c:pt idx="0">
                  <c:v>Would you like to have an app for Transport where you could compare the prices, availability timings &amp; other informations?</c:v>
                </c:pt>
              </c:strCache>
            </c:strRef>
          </c:tx>
          <c:spPr>
            <a:solidFill>
              <a:schemeClr val="lt1"/>
            </a:solidFill>
            <a:ln w="19050">
              <a:solidFill>
                <a:schemeClr val="accent1"/>
              </a:solidFill>
            </a:ln>
            <a:effectLst/>
          </c:spPr>
          <c:dPt>
            <c:idx val="0"/>
            <c:extLst xmlns:c16r2="http://schemas.microsoft.com/office/drawing/2015/06/chart">
              <c:ext xmlns:c16="http://schemas.microsoft.com/office/drawing/2014/chart" uri="{C3380CC4-5D6E-409C-BE32-E72D297353CC}">
                <c16:uniqueId val="{00000000-3D6D-B546-A55A-0A689BC02DE1}"/>
              </c:ext>
            </c:extLst>
          </c:dPt>
          <c:dPt>
            <c:idx val="1"/>
            <c:extLst xmlns:c16r2="http://schemas.microsoft.com/office/drawing/2015/06/chart">
              <c:ext xmlns:c16="http://schemas.microsoft.com/office/drawing/2014/chart" uri="{C3380CC4-5D6E-409C-BE32-E72D297353CC}">
                <c16:uniqueId val="{00000001-3D6D-B546-A55A-0A689BC02DE1}"/>
              </c:ext>
            </c:extLst>
          </c:dPt>
          <c:dPt>
            <c:idx val="2"/>
            <c:extLst xmlns:c16r2="http://schemas.microsoft.com/office/drawing/2015/06/chart">
              <c:ext xmlns:c16="http://schemas.microsoft.com/office/drawing/2014/chart" uri="{C3380CC4-5D6E-409C-BE32-E72D297353CC}">
                <c16:uniqueId val="{00000002-3D6D-B546-A55A-0A689BC02DE1}"/>
              </c:ext>
            </c:extLst>
          </c:dPt>
          <c:dLbls>
            <c:dLbl>
              <c:idx val="1"/>
              <c:layout>
                <c:manualLayout>
                  <c:x val="5.5395450568678874E-2"/>
                  <c:y val="0.2100750947798192"/>
                </c:manualLayout>
              </c:layout>
              <c:dLblPos val="bestFit"/>
              <c:showCatName val="1"/>
              <c:showPercent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1-3D6D-B546-A55A-0A689BC02DE1}"/>
                </c:ext>
              </c:extLst>
            </c:dLbl>
            <c:dLbl>
              <c:idx val="2"/>
              <c:layout>
                <c:manualLayout>
                  <c:x val="6.7896762904636934E-2"/>
                  <c:y val="0.19799832312627594"/>
                </c:manualLayout>
              </c:layout>
              <c:dLblPos val="bestFit"/>
              <c:showCatName val="1"/>
              <c:showPercent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2-3D6D-B546-A55A-0A689BC02DE1}"/>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accent1"/>
                    </a:solidFill>
                    <a:latin typeface="+mn-lt"/>
                    <a:ea typeface="+mn-ea"/>
                    <a:cs typeface="+mn-cs"/>
                  </a:defRPr>
                </a:pPr>
                <a:endParaRPr lang="en-US"/>
              </a:p>
            </c:txPr>
            <c:dLblPos val="inEnd"/>
            <c:showCatName val="1"/>
            <c:showPercent val="1"/>
            <c:showLeaderLines val="1"/>
            <c:leaderLines>
              <c:spPr>
                <a:ln w="9525">
                  <a:solidFill>
                    <a:schemeClr val="accent1">
                      <a:lumMod val="60000"/>
                      <a:lumOff val="40000"/>
                    </a:schemeClr>
                  </a:solidFill>
                </a:ln>
                <a:effectLst/>
              </c:spPr>
            </c:leaderLines>
            <c:extLst xmlns:c16r2="http://schemas.microsoft.com/office/drawing/2015/06/chart">
              <c:ext xmlns:c15="http://schemas.microsoft.com/office/drawing/2012/chart" uri="{CE6537A1-D6FC-4f65-9D91-7224C49458BB}"/>
            </c:extLst>
          </c:dLbls>
          <c:cat>
            <c:strRef>
              <c:f>'[Travel (Responses) (1).xlsx]Form Responses 1'!$I$144:$I$146</c:f>
              <c:strCache>
                <c:ptCount val="3"/>
                <c:pt idx="0">
                  <c:v>Yes</c:v>
                </c:pt>
                <c:pt idx="1">
                  <c:v>Maybe</c:v>
                </c:pt>
                <c:pt idx="2">
                  <c:v>No</c:v>
                </c:pt>
              </c:strCache>
            </c:strRef>
          </c:cat>
          <c:val>
            <c:numRef>
              <c:f>'[Travel (Responses) (1).xlsx]Form Responses 1'!$M$144:$M$146</c:f>
              <c:numCache>
                <c:formatCode>General</c:formatCode>
                <c:ptCount val="3"/>
                <c:pt idx="0">
                  <c:v>117</c:v>
                </c:pt>
                <c:pt idx="1">
                  <c:v>8</c:v>
                </c:pt>
                <c:pt idx="2">
                  <c:v>4</c:v>
                </c:pt>
              </c:numCache>
            </c:numRef>
          </c:val>
          <c:extLst xmlns:c16r2="http://schemas.microsoft.com/office/drawing/2015/06/chart">
            <c:ext xmlns:c16="http://schemas.microsoft.com/office/drawing/2014/chart" uri="{C3380CC4-5D6E-409C-BE32-E72D297353CC}">
              <c16:uniqueId val="{00000003-3D6D-B546-A55A-0A689BC02DE1}"/>
            </c:ext>
          </c:extLst>
        </c:ser>
        <c:dLbls>
          <c:showCatName val="1"/>
          <c:showPercent val="1"/>
        </c:dLbls>
        <c:firstSliceAng val="0"/>
      </c:pieChart>
      <c:spPr>
        <a:noFill/>
        <a:ln>
          <a:noFill/>
        </a:ln>
        <a:effectLst/>
      </c:spPr>
    </c:plotArea>
    <c:plotVisOnly val="1"/>
    <c:dispBlanksAs val="zero"/>
  </c:chart>
  <c:spPr>
    <a:solidFill>
      <a:schemeClr val="accent1"/>
    </a:solidFill>
    <a:ln w="9525" cap="flat" cmpd="sng" algn="ctr">
      <a:solidFill>
        <a:schemeClr val="accent1"/>
      </a:solidFill>
      <a:round/>
    </a:ln>
    <a:effectLst/>
  </c:spPr>
  <c:txPr>
    <a:bodyPr/>
    <a:lstStyle/>
    <a:p>
      <a:pPr>
        <a:defRPr/>
      </a:pPr>
      <a:endParaRPr lang="en-US"/>
    </a:p>
  </c:txPr>
  <c:externalData r:id="rId1"/>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5">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3D73922-ADD7-4E34-97E3-4E0E20A5B042}" type="doc">
      <dgm:prSet loTypeId="urn:microsoft.com/office/officeart/2005/8/layout/process1" loCatId="process" qsTypeId="urn:microsoft.com/office/officeart/2005/8/quickstyle/simple1" qsCatId="simple" csTypeId="urn:microsoft.com/office/officeart/2005/8/colors/accent1_2" csCatId="accent1" phldr="1"/>
      <dgm:spPr/>
    </dgm:pt>
    <dgm:pt modelId="{B5DA3713-D2B0-4BA3-A35F-473DE67E6D1A}">
      <dgm:prSet phldrT="[Text]"/>
      <dgm:spPr/>
      <dgm:t>
        <a:bodyPr/>
        <a:lstStyle/>
        <a:p>
          <a:r>
            <a:rPr lang="en-IN" dirty="0"/>
            <a:t>Local Transport and Taxis</a:t>
          </a:r>
        </a:p>
      </dgm:t>
    </dgm:pt>
    <dgm:pt modelId="{323A8924-B481-42D0-97B0-1420C228B9B0}" type="parTrans" cxnId="{5485B5B6-8DBD-4EC1-914C-92FE140A1395}">
      <dgm:prSet/>
      <dgm:spPr/>
      <dgm:t>
        <a:bodyPr/>
        <a:lstStyle/>
        <a:p>
          <a:endParaRPr lang="en-IN"/>
        </a:p>
      </dgm:t>
    </dgm:pt>
    <dgm:pt modelId="{15F7A855-D0FA-4ABF-AAEB-4EAA7466E4A8}" type="sibTrans" cxnId="{5485B5B6-8DBD-4EC1-914C-92FE140A1395}">
      <dgm:prSet/>
      <dgm:spPr/>
      <dgm:t>
        <a:bodyPr/>
        <a:lstStyle/>
        <a:p>
          <a:endParaRPr lang="en-IN"/>
        </a:p>
      </dgm:t>
    </dgm:pt>
    <dgm:pt modelId="{2F34DE2D-6408-41D8-9F47-116EF347BBD6}">
      <dgm:prSet phldrT="[Text]"/>
      <dgm:spPr/>
      <dgm:t>
        <a:bodyPr/>
        <a:lstStyle/>
        <a:p>
          <a:r>
            <a:rPr lang="en-IN" dirty="0"/>
            <a:t>Meru Cabs with Online Bookings</a:t>
          </a:r>
        </a:p>
      </dgm:t>
    </dgm:pt>
    <dgm:pt modelId="{B3CA0D3E-3E15-49E8-9CFB-0E7C8CEEE077}" type="parTrans" cxnId="{0F769DEC-4F99-4826-9D96-7E7371F30F45}">
      <dgm:prSet/>
      <dgm:spPr/>
      <dgm:t>
        <a:bodyPr/>
        <a:lstStyle/>
        <a:p>
          <a:endParaRPr lang="en-IN"/>
        </a:p>
      </dgm:t>
    </dgm:pt>
    <dgm:pt modelId="{5F5C76FE-C524-4923-8D26-E730DFF0B2F9}" type="sibTrans" cxnId="{0F769DEC-4F99-4826-9D96-7E7371F30F45}">
      <dgm:prSet/>
      <dgm:spPr/>
      <dgm:t>
        <a:bodyPr/>
        <a:lstStyle/>
        <a:p>
          <a:endParaRPr lang="en-IN"/>
        </a:p>
      </dgm:t>
    </dgm:pt>
    <dgm:pt modelId="{3907C7C0-BDAF-4740-AC10-AA35DC4CE562}">
      <dgm:prSet phldrT="[Text]"/>
      <dgm:spPr/>
      <dgm:t>
        <a:bodyPr/>
        <a:lstStyle/>
        <a:p>
          <a:r>
            <a:rPr lang="en-IN" dirty="0"/>
            <a:t>Uber and Ola</a:t>
          </a:r>
        </a:p>
      </dgm:t>
    </dgm:pt>
    <dgm:pt modelId="{07CE3466-4417-4013-9CBE-5E4DEAE29F6F}" type="parTrans" cxnId="{038CF5BE-CA0C-40F2-A57D-EDF2E59B2A42}">
      <dgm:prSet/>
      <dgm:spPr/>
      <dgm:t>
        <a:bodyPr/>
        <a:lstStyle/>
        <a:p>
          <a:endParaRPr lang="en-IN"/>
        </a:p>
      </dgm:t>
    </dgm:pt>
    <dgm:pt modelId="{EC3EA147-E95A-48CD-AADF-88775E56CA7B}" type="sibTrans" cxnId="{038CF5BE-CA0C-40F2-A57D-EDF2E59B2A42}">
      <dgm:prSet/>
      <dgm:spPr/>
      <dgm:t>
        <a:bodyPr/>
        <a:lstStyle/>
        <a:p>
          <a:endParaRPr lang="en-IN"/>
        </a:p>
      </dgm:t>
    </dgm:pt>
    <dgm:pt modelId="{6BE9B952-38B1-4438-BE81-5EA87F4D5972}" type="pres">
      <dgm:prSet presAssocID="{F3D73922-ADD7-4E34-97E3-4E0E20A5B042}" presName="Name0" presStyleCnt="0">
        <dgm:presLayoutVars>
          <dgm:dir/>
          <dgm:resizeHandles val="exact"/>
        </dgm:presLayoutVars>
      </dgm:prSet>
      <dgm:spPr/>
    </dgm:pt>
    <dgm:pt modelId="{F2C94816-74D4-4B03-9931-1E6AA1169B9E}" type="pres">
      <dgm:prSet presAssocID="{B5DA3713-D2B0-4BA3-A35F-473DE67E6D1A}" presName="node" presStyleLbl="node1" presStyleIdx="0" presStyleCnt="3" custAng="0">
        <dgm:presLayoutVars>
          <dgm:bulletEnabled val="1"/>
        </dgm:presLayoutVars>
      </dgm:prSet>
      <dgm:spPr/>
      <dgm:t>
        <a:bodyPr/>
        <a:lstStyle/>
        <a:p>
          <a:endParaRPr lang="en-US"/>
        </a:p>
      </dgm:t>
    </dgm:pt>
    <dgm:pt modelId="{CD96A394-15D9-493E-85B6-2F636E058CFE}" type="pres">
      <dgm:prSet presAssocID="{15F7A855-D0FA-4ABF-AAEB-4EAA7466E4A8}" presName="sibTrans" presStyleLbl="sibTrans2D1" presStyleIdx="0" presStyleCnt="2"/>
      <dgm:spPr/>
      <dgm:t>
        <a:bodyPr/>
        <a:lstStyle/>
        <a:p>
          <a:endParaRPr lang="en-US"/>
        </a:p>
      </dgm:t>
    </dgm:pt>
    <dgm:pt modelId="{AE8C4AC8-5127-485F-B79F-77A7A799B265}" type="pres">
      <dgm:prSet presAssocID="{15F7A855-D0FA-4ABF-AAEB-4EAA7466E4A8}" presName="connectorText" presStyleLbl="sibTrans2D1" presStyleIdx="0" presStyleCnt="2"/>
      <dgm:spPr/>
      <dgm:t>
        <a:bodyPr/>
        <a:lstStyle/>
        <a:p>
          <a:endParaRPr lang="en-US"/>
        </a:p>
      </dgm:t>
    </dgm:pt>
    <dgm:pt modelId="{FEB0E06E-B0BF-4283-AE0A-E41CF6F120AB}" type="pres">
      <dgm:prSet presAssocID="{2F34DE2D-6408-41D8-9F47-116EF347BBD6}" presName="node" presStyleLbl="node1" presStyleIdx="1" presStyleCnt="3">
        <dgm:presLayoutVars>
          <dgm:bulletEnabled val="1"/>
        </dgm:presLayoutVars>
      </dgm:prSet>
      <dgm:spPr/>
      <dgm:t>
        <a:bodyPr/>
        <a:lstStyle/>
        <a:p>
          <a:endParaRPr lang="en-US"/>
        </a:p>
      </dgm:t>
    </dgm:pt>
    <dgm:pt modelId="{D05559DC-2D3C-4A64-BDFC-990D0368EA48}" type="pres">
      <dgm:prSet presAssocID="{5F5C76FE-C524-4923-8D26-E730DFF0B2F9}" presName="sibTrans" presStyleLbl="sibTrans2D1" presStyleIdx="1" presStyleCnt="2"/>
      <dgm:spPr/>
      <dgm:t>
        <a:bodyPr/>
        <a:lstStyle/>
        <a:p>
          <a:endParaRPr lang="en-US"/>
        </a:p>
      </dgm:t>
    </dgm:pt>
    <dgm:pt modelId="{B313B0C9-9062-425C-BB3B-5FBAF454EF7C}" type="pres">
      <dgm:prSet presAssocID="{5F5C76FE-C524-4923-8D26-E730DFF0B2F9}" presName="connectorText" presStyleLbl="sibTrans2D1" presStyleIdx="1" presStyleCnt="2"/>
      <dgm:spPr/>
      <dgm:t>
        <a:bodyPr/>
        <a:lstStyle/>
        <a:p>
          <a:endParaRPr lang="en-US"/>
        </a:p>
      </dgm:t>
    </dgm:pt>
    <dgm:pt modelId="{34CDC311-E55D-438F-8669-6B8488ACF452}" type="pres">
      <dgm:prSet presAssocID="{3907C7C0-BDAF-4740-AC10-AA35DC4CE562}" presName="node" presStyleLbl="node1" presStyleIdx="2" presStyleCnt="3">
        <dgm:presLayoutVars>
          <dgm:bulletEnabled val="1"/>
        </dgm:presLayoutVars>
      </dgm:prSet>
      <dgm:spPr/>
      <dgm:t>
        <a:bodyPr/>
        <a:lstStyle/>
        <a:p>
          <a:endParaRPr lang="en-US"/>
        </a:p>
      </dgm:t>
    </dgm:pt>
  </dgm:ptLst>
  <dgm:cxnLst>
    <dgm:cxn modelId="{EA5EEB74-C446-4DF3-8DB4-D8A1291DA0D7}" type="presOf" srcId="{2F34DE2D-6408-41D8-9F47-116EF347BBD6}" destId="{FEB0E06E-B0BF-4283-AE0A-E41CF6F120AB}" srcOrd="0" destOrd="0" presId="urn:microsoft.com/office/officeart/2005/8/layout/process1"/>
    <dgm:cxn modelId="{09033499-C14A-4AB9-9523-E3934ED91690}" type="presOf" srcId="{5F5C76FE-C524-4923-8D26-E730DFF0B2F9}" destId="{B313B0C9-9062-425C-BB3B-5FBAF454EF7C}" srcOrd="1" destOrd="0" presId="urn:microsoft.com/office/officeart/2005/8/layout/process1"/>
    <dgm:cxn modelId="{5485B5B6-8DBD-4EC1-914C-92FE140A1395}" srcId="{F3D73922-ADD7-4E34-97E3-4E0E20A5B042}" destId="{B5DA3713-D2B0-4BA3-A35F-473DE67E6D1A}" srcOrd="0" destOrd="0" parTransId="{323A8924-B481-42D0-97B0-1420C228B9B0}" sibTransId="{15F7A855-D0FA-4ABF-AAEB-4EAA7466E4A8}"/>
    <dgm:cxn modelId="{285229B3-FECD-46F6-8561-D91F438EB179}" type="presOf" srcId="{15F7A855-D0FA-4ABF-AAEB-4EAA7466E4A8}" destId="{AE8C4AC8-5127-485F-B79F-77A7A799B265}" srcOrd="1" destOrd="0" presId="urn:microsoft.com/office/officeart/2005/8/layout/process1"/>
    <dgm:cxn modelId="{44760BA1-101B-4E84-95D4-2AD590DC6FD7}" type="presOf" srcId="{F3D73922-ADD7-4E34-97E3-4E0E20A5B042}" destId="{6BE9B952-38B1-4438-BE81-5EA87F4D5972}" srcOrd="0" destOrd="0" presId="urn:microsoft.com/office/officeart/2005/8/layout/process1"/>
    <dgm:cxn modelId="{E8C869D2-7F0E-46FA-9C2C-8ED287996227}" type="presOf" srcId="{B5DA3713-D2B0-4BA3-A35F-473DE67E6D1A}" destId="{F2C94816-74D4-4B03-9931-1E6AA1169B9E}" srcOrd="0" destOrd="0" presId="urn:microsoft.com/office/officeart/2005/8/layout/process1"/>
    <dgm:cxn modelId="{038CF5BE-CA0C-40F2-A57D-EDF2E59B2A42}" srcId="{F3D73922-ADD7-4E34-97E3-4E0E20A5B042}" destId="{3907C7C0-BDAF-4740-AC10-AA35DC4CE562}" srcOrd="2" destOrd="0" parTransId="{07CE3466-4417-4013-9CBE-5E4DEAE29F6F}" sibTransId="{EC3EA147-E95A-48CD-AADF-88775E56CA7B}"/>
    <dgm:cxn modelId="{0F769DEC-4F99-4826-9D96-7E7371F30F45}" srcId="{F3D73922-ADD7-4E34-97E3-4E0E20A5B042}" destId="{2F34DE2D-6408-41D8-9F47-116EF347BBD6}" srcOrd="1" destOrd="0" parTransId="{B3CA0D3E-3E15-49E8-9CFB-0E7C8CEEE077}" sibTransId="{5F5C76FE-C524-4923-8D26-E730DFF0B2F9}"/>
    <dgm:cxn modelId="{6BED29B7-0848-4C15-8E6D-839DBE4A2624}" type="presOf" srcId="{5F5C76FE-C524-4923-8D26-E730DFF0B2F9}" destId="{D05559DC-2D3C-4A64-BDFC-990D0368EA48}" srcOrd="0" destOrd="0" presId="urn:microsoft.com/office/officeart/2005/8/layout/process1"/>
    <dgm:cxn modelId="{6C6E7698-BF90-4CED-A5AC-FAD3FDACA6DE}" type="presOf" srcId="{15F7A855-D0FA-4ABF-AAEB-4EAA7466E4A8}" destId="{CD96A394-15D9-493E-85B6-2F636E058CFE}" srcOrd="0" destOrd="0" presId="urn:microsoft.com/office/officeart/2005/8/layout/process1"/>
    <dgm:cxn modelId="{3F855D6C-F284-44BB-9863-7F4790C8FD7A}" type="presOf" srcId="{3907C7C0-BDAF-4740-AC10-AA35DC4CE562}" destId="{34CDC311-E55D-438F-8669-6B8488ACF452}" srcOrd="0" destOrd="0" presId="urn:microsoft.com/office/officeart/2005/8/layout/process1"/>
    <dgm:cxn modelId="{020F2457-1A47-4689-8E08-78BA93D283FD}" type="presParOf" srcId="{6BE9B952-38B1-4438-BE81-5EA87F4D5972}" destId="{F2C94816-74D4-4B03-9931-1E6AA1169B9E}" srcOrd="0" destOrd="0" presId="urn:microsoft.com/office/officeart/2005/8/layout/process1"/>
    <dgm:cxn modelId="{19B58222-96FE-4D33-AB6B-C4195A50F652}" type="presParOf" srcId="{6BE9B952-38B1-4438-BE81-5EA87F4D5972}" destId="{CD96A394-15D9-493E-85B6-2F636E058CFE}" srcOrd="1" destOrd="0" presId="urn:microsoft.com/office/officeart/2005/8/layout/process1"/>
    <dgm:cxn modelId="{9ED3D9C4-D53D-4D4E-A239-DEB7AC90B057}" type="presParOf" srcId="{CD96A394-15D9-493E-85B6-2F636E058CFE}" destId="{AE8C4AC8-5127-485F-B79F-77A7A799B265}" srcOrd="0" destOrd="0" presId="urn:microsoft.com/office/officeart/2005/8/layout/process1"/>
    <dgm:cxn modelId="{B4108BD7-21D7-463E-9081-4A684D1F8E58}" type="presParOf" srcId="{6BE9B952-38B1-4438-BE81-5EA87F4D5972}" destId="{FEB0E06E-B0BF-4283-AE0A-E41CF6F120AB}" srcOrd="2" destOrd="0" presId="urn:microsoft.com/office/officeart/2005/8/layout/process1"/>
    <dgm:cxn modelId="{BADB1090-0799-4AA3-A04D-E9797C6A8AE5}" type="presParOf" srcId="{6BE9B952-38B1-4438-BE81-5EA87F4D5972}" destId="{D05559DC-2D3C-4A64-BDFC-990D0368EA48}" srcOrd="3" destOrd="0" presId="urn:microsoft.com/office/officeart/2005/8/layout/process1"/>
    <dgm:cxn modelId="{53E63B72-0130-42D5-BD65-30F290787C37}" type="presParOf" srcId="{D05559DC-2D3C-4A64-BDFC-990D0368EA48}" destId="{B313B0C9-9062-425C-BB3B-5FBAF454EF7C}" srcOrd="0" destOrd="0" presId="urn:microsoft.com/office/officeart/2005/8/layout/process1"/>
    <dgm:cxn modelId="{4396DF0D-1454-4777-94D7-9CFD0059970D}" type="presParOf" srcId="{6BE9B952-38B1-4438-BE81-5EA87F4D5972}" destId="{34CDC311-E55D-438F-8669-6B8488ACF452}" srcOrd="4" destOrd="0" presId="urn:microsoft.com/office/officeart/2005/8/layout/process1"/>
  </dgm:cxnLst>
  <dgm:bg/>
  <dgm:whole/>
  <dgm:extLst>
    <a:ext uri="http://schemas.microsoft.com/office/drawing/2008/diagram">
      <dsp:dataModelExt xmlns:dsp="http://schemas.microsoft.com/office/drawing/2008/diagram" xmlns="" relId="rId6" minVer="http://schemas.openxmlformats.org/drawingml/2006/diagram"/>
    </a:ext>
  </dgm:extLst>
</dgm:dataModel>
</file>

<file path=ppt/diagrams/drawing1.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 modelId="{F2C94816-74D4-4B03-9931-1E6AA1169B9E}">
      <dsp:nvSpPr>
        <dsp:cNvPr id="0" name=""/>
        <dsp:cNvSpPr/>
      </dsp:nvSpPr>
      <dsp:spPr>
        <a:xfrm>
          <a:off x="5503" y="26035"/>
          <a:ext cx="1644804" cy="986882"/>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IN" sz="1800" kern="1200" dirty="0"/>
            <a:t>Local Transport and Taxis</a:t>
          </a:r>
        </a:p>
      </dsp:txBody>
      <dsp:txXfrm>
        <a:off x="5503" y="26035"/>
        <a:ext cx="1644804" cy="986882"/>
      </dsp:txXfrm>
    </dsp:sp>
    <dsp:sp modelId="{CD96A394-15D9-493E-85B6-2F636E058CFE}">
      <dsp:nvSpPr>
        <dsp:cNvPr id="0" name=""/>
        <dsp:cNvSpPr/>
      </dsp:nvSpPr>
      <dsp:spPr>
        <a:xfrm>
          <a:off x="1814787" y="315520"/>
          <a:ext cx="348698" cy="407911"/>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622300">
            <a:lnSpc>
              <a:spcPct val="90000"/>
            </a:lnSpc>
            <a:spcBef>
              <a:spcPct val="0"/>
            </a:spcBef>
            <a:spcAft>
              <a:spcPct val="35000"/>
            </a:spcAft>
          </a:pPr>
          <a:endParaRPr lang="en-IN" sz="1400" kern="1200"/>
        </a:p>
      </dsp:txBody>
      <dsp:txXfrm>
        <a:off x="1814787" y="315520"/>
        <a:ext cx="348698" cy="407911"/>
      </dsp:txXfrm>
    </dsp:sp>
    <dsp:sp modelId="{FEB0E06E-B0BF-4283-AE0A-E41CF6F120AB}">
      <dsp:nvSpPr>
        <dsp:cNvPr id="0" name=""/>
        <dsp:cNvSpPr/>
      </dsp:nvSpPr>
      <dsp:spPr>
        <a:xfrm>
          <a:off x="2308229" y="26035"/>
          <a:ext cx="1644804" cy="986882"/>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IN" sz="1800" kern="1200" dirty="0"/>
            <a:t>Meru Cabs with Online Bookings</a:t>
          </a:r>
        </a:p>
      </dsp:txBody>
      <dsp:txXfrm>
        <a:off x="2308229" y="26035"/>
        <a:ext cx="1644804" cy="986882"/>
      </dsp:txXfrm>
    </dsp:sp>
    <dsp:sp modelId="{D05559DC-2D3C-4A64-BDFC-990D0368EA48}">
      <dsp:nvSpPr>
        <dsp:cNvPr id="0" name=""/>
        <dsp:cNvSpPr/>
      </dsp:nvSpPr>
      <dsp:spPr>
        <a:xfrm>
          <a:off x="4117514" y="315520"/>
          <a:ext cx="348698" cy="407911"/>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622300">
            <a:lnSpc>
              <a:spcPct val="90000"/>
            </a:lnSpc>
            <a:spcBef>
              <a:spcPct val="0"/>
            </a:spcBef>
            <a:spcAft>
              <a:spcPct val="35000"/>
            </a:spcAft>
          </a:pPr>
          <a:endParaRPr lang="en-IN" sz="1400" kern="1200"/>
        </a:p>
      </dsp:txBody>
      <dsp:txXfrm>
        <a:off x="4117514" y="315520"/>
        <a:ext cx="348698" cy="407911"/>
      </dsp:txXfrm>
    </dsp:sp>
    <dsp:sp modelId="{34CDC311-E55D-438F-8669-6B8488ACF452}">
      <dsp:nvSpPr>
        <dsp:cNvPr id="0" name=""/>
        <dsp:cNvSpPr/>
      </dsp:nvSpPr>
      <dsp:spPr>
        <a:xfrm>
          <a:off x="4610955" y="26035"/>
          <a:ext cx="1644804" cy="986882"/>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IN" sz="1800" kern="1200" dirty="0"/>
            <a:t>Uber and Ola</a:t>
          </a:r>
        </a:p>
      </dsp:txBody>
      <dsp:txXfrm>
        <a:off x="4610955" y="26035"/>
        <a:ext cx="1644804" cy="986882"/>
      </dsp:txXfrm>
    </dsp:sp>
  </dsp:spTree>
</dsp:drawing>
</file>

<file path=ppt/diagrams/layout1.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xmlns="" id="{B76F666D-E0C2-435B-BAA8-9287F9E5D38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xmlns="" id="{19FEBCAF-CB3F-4928-91AA-D61472F880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1077DB-935E-4A0A-947A-D283B9F9F452}" type="datetimeFigureOut">
              <a:rPr lang="en-US" smtClean="0"/>
              <a:pPr/>
              <a:t>2/24/2020</a:t>
            </a:fld>
            <a:endParaRPr lang="en-US" dirty="0"/>
          </a:p>
        </p:txBody>
      </p:sp>
      <p:sp>
        <p:nvSpPr>
          <p:cNvPr id="4" name="Footer Placeholder 3">
            <a:extLst>
              <a:ext uri="{FF2B5EF4-FFF2-40B4-BE49-F238E27FC236}">
                <a16:creationId xmlns:a16="http://schemas.microsoft.com/office/drawing/2014/main" xmlns="" id="{69256698-63C6-4CCC-81CB-EA5604C30F1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xmlns="" id="{B2467FDA-05D7-4760-A373-5D6AEAAF427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82C0B10-7CAE-41E4-AB02-7E8B1FF2B898}" type="slidenum">
              <a:rPr lang="en-US" smtClean="0"/>
              <a:pPr/>
              <a:t>‹#›</a:t>
            </a:fld>
            <a:endParaRPr lang="en-US" dirty="0"/>
          </a:p>
        </p:txBody>
      </p:sp>
    </p:spTree>
    <p:extLst>
      <p:ext uri="{BB962C8B-B14F-4D97-AF65-F5344CB8AC3E}">
        <p14:creationId xmlns:p14="http://schemas.microsoft.com/office/powerpoint/2010/main" xmlns="" val="36875375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noProof="0"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D9EC30E-1A71-4188-9BE7-E2A64929A436}" type="datetimeFigureOut">
              <a:rPr lang="en-US" noProof="0" smtClean="0"/>
              <a:pPr/>
              <a:t>2/24/2020</a:t>
            </a:fld>
            <a:endParaRPr lang="en-US" noProof="0"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noProof="0"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noProof="0"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530193B-564F-4854-8A52-728F3FB19C85}" type="slidenum">
              <a:rPr lang="en-US" noProof="0" smtClean="0"/>
              <a:pPr/>
              <a:t>‹#›</a:t>
            </a:fld>
            <a:endParaRPr lang="en-US" noProof="0" dirty="0"/>
          </a:p>
        </p:txBody>
      </p:sp>
    </p:spTree>
    <p:extLst>
      <p:ext uri="{BB962C8B-B14F-4D97-AF65-F5344CB8AC3E}">
        <p14:creationId xmlns:p14="http://schemas.microsoft.com/office/powerpoint/2010/main" xmlns="" val="36038165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10"/>
          </p:nvPr>
        </p:nvSpPr>
        <p:spPr/>
        <p:txBody>
          <a:bodyPr/>
          <a:lstStyle/>
          <a:p>
            <a:fld id="{8530193B-564F-4854-8A52-728F3FB19C85}" type="slidenum">
              <a:rPr lang="en-US" noProof="0" smtClean="0"/>
              <a:pPr/>
              <a:t>2</a:t>
            </a:fld>
            <a:endParaRPr lang="en-US" noProof="0" dirty="0"/>
          </a:p>
        </p:txBody>
      </p:sp>
    </p:spTree>
    <p:extLst>
      <p:ext uri="{BB962C8B-B14F-4D97-AF65-F5344CB8AC3E}">
        <p14:creationId xmlns:p14="http://schemas.microsoft.com/office/powerpoint/2010/main" xmlns="" val="306938705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10"/>
          </p:nvPr>
        </p:nvSpPr>
        <p:spPr/>
        <p:txBody>
          <a:bodyPr/>
          <a:lstStyle/>
          <a:p>
            <a:fld id="{8530193B-564F-4854-8A52-728F3FB19C85}" type="slidenum">
              <a:rPr lang="en-US" noProof="0" smtClean="0"/>
              <a:pPr/>
              <a:t>3</a:t>
            </a:fld>
            <a:endParaRPr lang="en-US" noProof="0" dirty="0"/>
          </a:p>
        </p:txBody>
      </p:sp>
    </p:spTree>
    <p:extLst>
      <p:ext uri="{BB962C8B-B14F-4D97-AF65-F5344CB8AC3E}">
        <p14:creationId xmlns:p14="http://schemas.microsoft.com/office/powerpoint/2010/main" xmlns="" val="261450586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10"/>
          </p:nvPr>
        </p:nvSpPr>
        <p:spPr/>
        <p:txBody>
          <a:bodyPr/>
          <a:lstStyle/>
          <a:p>
            <a:fld id="{8530193B-564F-4854-8A52-728F3FB19C85}" type="slidenum">
              <a:rPr lang="en-US" noProof="0" smtClean="0"/>
              <a:pPr/>
              <a:t>7</a:t>
            </a:fld>
            <a:endParaRPr lang="en-US" noProof="0" dirty="0"/>
          </a:p>
        </p:txBody>
      </p:sp>
    </p:spTree>
    <p:extLst>
      <p:ext uri="{BB962C8B-B14F-4D97-AF65-F5344CB8AC3E}">
        <p14:creationId xmlns:p14="http://schemas.microsoft.com/office/powerpoint/2010/main" xmlns="" val="384531466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p>
        </p:txBody>
      </p:sp>
      <p:sp>
        <p:nvSpPr>
          <p:cNvPr id="4" name="Slide Number Placeholder 3"/>
          <p:cNvSpPr>
            <a:spLocks noGrp="1"/>
          </p:cNvSpPr>
          <p:nvPr>
            <p:ph type="sldNum" sz="quarter" idx="10"/>
          </p:nvPr>
        </p:nvSpPr>
        <p:spPr/>
        <p:txBody>
          <a:bodyPr/>
          <a:lstStyle/>
          <a:p>
            <a:fld id="{8530193B-564F-4854-8A52-728F3FB19C85}" type="slidenum">
              <a:rPr lang="en-US" noProof="0" smtClean="0"/>
              <a:pPr/>
              <a:t>8</a:t>
            </a:fld>
            <a:endParaRPr lang="en-US" noProof="0" dirty="0"/>
          </a:p>
        </p:txBody>
      </p:sp>
    </p:spTree>
    <p:extLst>
      <p:ext uri="{BB962C8B-B14F-4D97-AF65-F5344CB8AC3E}">
        <p14:creationId xmlns:p14="http://schemas.microsoft.com/office/powerpoint/2010/main" xmlns="" val="323054180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xmlns=""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1037" name="Title 1036">
            <a:extLst>
              <a:ext uri="{FF2B5EF4-FFF2-40B4-BE49-F238E27FC236}">
                <a16:creationId xmlns:a16="http://schemas.microsoft.com/office/drawing/2014/main" xmlns=""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noProof="0"/>
              <a:t>Click to edit presentation title</a:t>
            </a:r>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Tree>
    <p:extLst>
      <p:ext uri="{BB962C8B-B14F-4D97-AF65-F5344CB8AC3E}">
        <p14:creationId xmlns:p14="http://schemas.microsoft.com/office/powerpoint/2010/main" xmlns="" val="13340384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Content Placeholder 2">
            <a:extLst>
              <a:ext uri="{FF2B5EF4-FFF2-40B4-BE49-F238E27FC236}">
                <a16:creationId xmlns:a16="http://schemas.microsoft.com/office/drawing/2014/main" xmlns="" id="{B1948E38-8FB0-4E51-A01C-C88794372E50}"/>
              </a:ext>
            </a:extLst>
          </p:cNvPr>
          <p:cNvSpPr>
            <a:spLocks noGrp="1"/>
          </p:cNvSpPr>
          <p:nvPr>
            <p:ph idx="1"/>
          </p:nvPr>
        </p:nvSpPr>
        <p:spPr>
          <a:xfrm>
            <a:off x="432000" y="1361872"/>
            <a:ext cx="11340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xmlns="" id="{E8FE0EB3-0FF4-4285-B9D3-90A5751B7BBF}"/>
              </a:ext>
            </a:extLst>
          </p:cNvPr>
          <p:cNvSpPr>
            <a:spLocks noGrp="1"/>
          </p:cNvSpPr>
          <p:nvPr>
            <p:ph type="ftr" sz="quarter" idx="12"/>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xmlns=""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9" name="Rectangle 8">
            <a:extLst>
              <a:ext uri="{FF2B5EF4-FFF2-40B4-BE49-F238E27FC236}">
                <a16:creationId xmlns:a16="http://schemas.microsoft.com/office/drawing/2014/main" xmlns=""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xmlns="" val="17345016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p:nvPr>
        </p:nvSpPr>
        <p:spPr>
          <a:xfrm>
            <a:off x="432000" y="1361872"/>
            <a:ext cx="5472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xmlns="" id="{A3150A03-DB2C-4750-B1AC-5ADFB3062CC1}"/>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xmlns=""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ntent Placeholder 3">
            <a:extLst>
              <a:ext uri="{FF2B5EF4-FFF2-40B4-BE49-F238E27FC236}">
                <a16:creationId xmlns:a16="http://schemas.microsoft.com/office/drawing/2014/main" xmlns="" id="{AB0E06C5-6595-4713-9B55-27F31257EB01}"/>
              </a:ext>
            </a:extLst>
          </p:cNvPr>
          <p:cNvSpPr>
            <a:spLocks noGrp="1"/>
          </p:cNvSpPr>
          <p:nvPr>
            <p:ph sz="half" idx="2"/>
          </p:nvPr>
        </p:nvSpPr>
        <p:spPr>
          <a:xfrm>
            <a:off x="6172199" y="1361873"/>
            <a:ext cx="5599799" cy="475812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xmlns="" val="8915521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xmlns="" id="{16A38E24-EB1C-472F-B631-5DF32F9C4CF5}"/>
              </a:ext>
            </a:extLst>
          </p:cNvPr>
          <p:cNvSpPr>
            <a:spLocks noGrp="1"/>
          </p:cNvSpPr>
          <p:nvPr>
            <p:ph type="body" sz="quarter" idx="12"/>
          </p:nvPr>
        </p:nvSpPr>
        <p:spPr>
          <a:xfrm>
            <a:off x="4301550" y="1656000"/>
            <a:ext cx="3600450"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5">
            <a:extLst>
              <a:ext uri="{FF2B5EF4-FFF2-40B4-BE49-F238E27FC236}">
                <a16:creationId xmlns:a16="http://schemas.microsoft.com/office/drawing/2014/main" xmlns="" id="{5B4A252E-78C9-4F76-98A4-A4B580AD072A}"/>
              </a:ext>
            </a:extLst>
          </p:cNvPr>
          <p:cNvSpPr>
            <a:spLocks noGrp="1"/>
          </p:cNvSpPr>
          <p:nvPr>
            <p:ph type="body" sz="quarter" idx="13"/>
          </p:nvPr>
        </p:nvSpPr>
        <p:spPr>
          <a:xfrm>
            <a:off x="8171550" y="1656000"/>
            <a:ext cx="3600450"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xmlns="" id="{6D4BCA97-F31B-451D-82F8-6E000DF2118A}"/>
              </a:ext>
            </a:extLst>
          </p:cNvPr>
          <p:cNvSpPr>
            <a:spLocks noGrp="1"/>
          </p:cNvSpPr>
          <p:nvPr>
            <p:ph type="ftr" sz="quarter" idx="14"/>
          </p:nvPr>
        </p:nvSpPr>
        <p:spPr/>
        <p:txBody>
          <a:bodyPr/>
          <a:lstStyle/>
          <a:p>
            <a:r>
              <a:rPr lang="en-US" noProof="0" dirty="0"/>
              <a:t>Add a footer</a:t>
            </a:r>
          </a:p>
        </p:txBody>
      </p:sp>
      <p:sp>
        <p:nvSpPr>
          <p:cNvPr id="6" name="Slide Number Placeholder 5">
            <a:extLst>
              <a:ext uri="{FF2B5EF4-FFF2-40B4-BE49-F238E27FC236}">
                <a16:creationId xmlns:a16="http://schemas.microsoft.com/office/drawing/2014/main" xmlns="" id="{0817AAC4-A657-4D75-A527-0307AFF2B17B}"/>
              </a:ext>
            </a:extLst>
          </p:cNvPr>
          <p:cNvSpPr>
            <a:spLocks noGrp="1"/>
          </p:cNvSpPr>
          <p:nvPr>
            <p:ph type="sldNum" sz="quarter" idx="15"/>
          </p:nvPr>
        </p:nvSpPr>
        <p:spPr/>
        <p:txBody>
          <a:bodyPr/>
          <a:lstStyle/>
          <a:p>
            <a:fld id="{19B51A1E-902D-48AF-9020-955120F399B6}" type="slidenum">
              <a:rPr lang="en-US" noProof="0" smtClean="0"/>
              <a:pPr/>
              <a:t>‹#›</a:t>
            </a:fld>
            <a:endParaRPr lang="en-US" noProof="0" dirty="0"/>
          </a:p>
        </p:txBody>
      </p:sp>
      <p:sp>
        <p:nvSpPr>
          <p:cNvPr id="7" name="Title 6">
            <a:extLst>
              <a:ext uri="{FF2B5EF4-FFF2-40B4-BE49-F238E27FC236}">
                <a16:creationId xmlns:a16="http://schemas.microsoft.com/office/drawing/2014/main" xmlns="" id="{2F2CFF35-351B-467F-BD62-64A826D398B4}"/>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xmlns=""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xmlns=""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xmlns="" val="26543880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B1948E38-8FB0-4E51-A01C-C88794372E50}"/>
              </a:ext>
            </a:extLst>
          </p:cNvPr>
          <p:cNvSpPr>
            <a:spLocks noGrp="1"/>
          </p:cNvSpPr>
          <p:nvPr>
            <p:ph idx="1"/>
          </p:nvPr>
        </p:nvSpPr>
        <p:spPr>
          <a:xfrm>
            <a:off x="432000" y="1656000"/>
            <a:ext cx="216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xmlns="" id="{1F5B3657-F2AE-455A-BF81-1A0C2ACECD20}"/>
              </a:ext>
            </a:extLst>
          </p:cNvPr>
          <p:cNvSpPr>
            <a:spLocks noGrp="1"/>
          </p:cNvSpPr>
          <p:nvPr>
            <p:ph type="body" sz="quarter" idx="12"/>
          </p:nvPr>
        </p:nvSpPr>
        <p:spPr>
          <a:xfrm>
            <a:off x="2726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5">
            <a:extLst>
              <a:ext uri="{FF2B5EF4-FFF2-40B4-BE49-F238E27FC236}">
                <a16:creationId xmlns:a16="http://schemas.microsoft.com/office/drawing/2014/main" xmlns="" id="{6A983D98-E0AB-429A-9EC2-B50D4216D691}"/>
              </a:ext>
            </a:extLst>
          </p:cNvPr>
          <p:cNvSpPr>
            <a:spLocks noGrp="1"/>
          </p:cNvSpPr>
          <p:nvPr>
            <p:ph type="body" sz="quarter" idx="13"/>
          </p:nvPr>
        </p:nvSpPr>
        <p:spPr>
          <a:xfrm>
            <a:off x="5021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 name="Text Placeholder 6">
            <a:extLst>
              <a:ext uri="{FF2B5EF4-FFF2-40B4-BE49-F238E27FC236}">
                <a16:creationId xmlns:a16="http://schemas.microsoft.com/office/drawing/2014/main" xmlns="" id="{755213BF-EF6D-45DC-A01B-DE6C2F23A6D2}"/>
              </a:ext>
            </a:extLst>
          </p:cNvPr>
          <p:cNvSpPr>
            <a:spLocks noGrp="1"/>
          </p:cNvSpPr>
          <p:nvPr>
            <p:ph type="body" sz="quarter" idx="14"/>
          </p:nvPr>
        </p:nvSpPr>
        <p:spPr>
          <a:xfrm>
            <a:off x="7316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7">
            <a:extLst>
              <a:ext uri="{FF2B5EF4-FFF2-40B4-BE49-F238E27FC236}">
                <a16:creationId xmlns:a16="http://schemas.microsoft.com/office/drawing/2014/main" xmlns="" id="{77D6BBBA-F4A3-45D4-91BC-A405FFDC7C3D}"/>
              </a:ext>
            </a:extLst>
          </p:cNvPr>
          <p:cNvSpPr>
            <a:spLocks noGrp="1"/>
          </p:cNvSpPr>
          <p:nvPr>
            <p:ph type="body" sz="quarter" idx="15"/>
          </p:nvPr>
        </p:nvSpPr>
        <p:spPr>
          <a:xfrm>
            <a:off x="9611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xmlns="" id="{2D09234E-176D-4BBF-9391-7B6F018C51AB}"/>
              </a:ext>
            </a:extLst>
          </p:cNvPr>
          <p:cNvSpPr>
            <a:spLocks noGrp="1"/>
          </p:cNvSpPr>
          <p:nvPr>
            <p:ph type="ftr" sz="quarter" idx="16"/>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xmlns=""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6" name="Title 5">
            <a:extLst>
              <a:ext uri="{FF2B5EF4-FFF2-40B4-BE49-F238E27FC236}">
                <a16:creationId xmlns:a16="http://schemas.microsoft.com/office/drawing/2014/main" xmlns="" id="{DCDDD99B-E72A-42C6-9197-207284228DCC}"/>
              </a:ext>
            </a:extLst>
          </p:cNvPr>
          <p:cNvSpPr>
            <a:spLocks noGrp="1"/>
          </p:cNvSpPr>
          <p:nvPr>
            <p:ph type="title"/>
          </p:nvPr>
        </p:nvSpPr>
        <p:spPr/>
        <p:txBody>
          <a:bodyPr/>
          <a:lstStyle/>
          <a:p>
            <a:r>
              <a:rPr lang="en-US" noProof="0"/>
              <a:t>Click to edit Master title style</a:t>
            </a:r>
          </a:p>
        </p:txBody>
      </p:sp>
      <p:sp>
        <p:nvSpPr>
          <p:cNvPr id="12" name="Rectangle 11">
            <a:extLst>
              <a:ext uri="{FF2B5EF4-FFF2-40B4-BE49-F238E27FC236}">
                <a16:creationId xmlns:a16="http://schemas.microsoft.com/office/drawing/2014/main" xmlns=""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Subtitle 2">
            <a:extLst>
              <a:ext uri="{FF2B5EF4-FFF2-40B4-BE49-F238E27FC236}">
                <a16:creationId xmlns:a16="http://schemas.microsoft.com/office/drawing/2014/main" xmlns="" id="{B057B9D1-A6AC-402A-8902-8B3ED5C49F37}"/>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xmlns="" val="9748372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xmlns=""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Tree>
    <p:extLst>
      <p:ext uri="{BB962C8B-B14F-4D97-AF65-F5344CB8AC3E}">
        <p14:creationId xmlns:p14="http://schemas.microsoft.com/office/powerpoint/2010/main" xmlns="" val="19561512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xmlns=""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xmlns=""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xmlns=""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8" name="Freeform: Shape 7">
            <a:extLst>
              <a:ext uri="{FF2B5EF4-FFF2-40B4-BE49-F238E27FC236}">
                <a16:creationId xmlns:a16="http://schemas.microsoft.com/office/drawing/2014/main" xmlns=""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xmlns="" val="37108411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xmlns=""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xmlns=""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xmlns=""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xmlns="" val="15058552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xmlns=""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xmlns=""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xmlns=""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5" name="Text Placeholder 4">
            <a:extLst>
              <a:ext uri="{FF2B5EF4-FFF2-40B4-BE49-F238E27FC236}">
                <a16:creationId xmlns:a16="http://schemas.microsoft.com/office/drawing/2014/main" xmlns="" id="{CF17B515-EAEB-4897-BB64-337B534BE8C3}"/>
              </a:ext>
            </a:extLst>
          </p:cNvPr>
          <p:cNvSpPr>
            <a:spLocks noGrp="1"/>
          </p:cNvSpPr>
          <p:nvPr>
            <p:ph type="body" sz="quarter" idx="13"/>
          </p:nvPr>
        </p:nvSpPr>
        <p:spPr>
          <a:xfrm>
            <a:off x="1640305" y="2165852"/>
            <a:ext cx="8911390" cy="2526297"/>
          </a:xfrm>
        </p:spPr>
        <p:txBody>
          <a:bodyPr anchor="ctr"/>
          <a:lstStyle>
            <a:lvl1pPr marL="0" indent="0" algn="ctr">
              <a:buNone/>
              <a:defRPr sz="6000"/>
            </a:lvl1pPr>
          </a:lstStyle>
          <a:p>
            <a:pPr lvl="0"/>
            <a:r>
              <a:rPr lang="en-US" noProof="0"/>
              <a:t>Click to edit Master text styles</a:t>
            </a:r>
          </a:p>
        </p:txBody>
      </p:sp>
    </p:spTree>
    <p:extLst>
      <p:ext uri="{BB962C8B-B14F-4D97-AF65-F5344CB8AC3E}">
        <p14:creationId xmlns:p14="http://schemas.microsoft.com/office/powerpoint/2010/main" xmlns="" val="13225674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xmlns=""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2" name="Footer Placeholder 1">
            <a:extLst>
              <a:ext uri="{FF2B5EF4-FFF2-40B4-BE49-F238E27FC236}">
                <a16:creationId xmlns:a16="http://schemas.microsoft.com/office/drawing/2014/main" xmlns="" id="{16D0504D-4610-4E9E-A2DB-8B701F044BBC}"/>
              </a:ext>
            </a:extLst>
          </p:cNvPr>
          <p:cNvSpPr>
            <a:spLocks noGrp="1"/>
          </p:cNvSpPr>
          <p:nvPr>
            <p:ph type="ftr" sz="quarter" idx="12"/>
          </p:nvPr>
        </p:nvSpPr>
        <p:spPr/>
        <p:txBody>
          <a:bodyPr/>
          <a:lstStyle/>
          <a:p>
            <a:r>
              <a:rPr lang="en-US" noProof="0" dirty="0"/>
              <a:t>Add a footer</a:t>
            </a:r>
          </a:p>
        </p:txBody>
      </p:sp>
      <p:sp>
        <p:nvSpPr>
          <p:cNvPr id="5" name="Rectangle 4">
            <a:extLst>
              <a:ext uri="{FF2B5EF4-FFF2-40B4-BE49-F238E27FC236}">
                <a16:creationId xmlns:a16="http://schemas.microsoft.com/office/drawing/2014/main" xmlns=""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xmlns="" val="11397670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xmlns=""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xmlns=""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xmlns=""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9" name="Picture Placeholder 8">
            <a:extLst>
              <a:ext uri="{FF2B5EF4-FFF2-40B4-BE49-F238E27FC236}">
                <a16:creationId xmlns:a16="http://schemas.microsoft.com/office/drawing/2014/main" xmlns=""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Tree>
    <p:extLst>
      <p:ext uri="{BB962C8B-B14F-4D97-AF65-F5344CB8AC3E}">
        <p14:creationId xmlns:p14="http://schemas.microsoft.com/office/powerpoint/2010/main" xmlns="" val="1820272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xmlns=""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xmlns=""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xmlns=""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7" name="Picture Placeholder 6">
            <a:extLst>
              <a:ext uri="{FF2B5EF4-FFF2-40B4-BE49-F238E27FC236}">
                <a16:creationId xmlns:a16="http://schemas.microsoft.com/office/drawing/2014/main" xmlns=""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xmlns="" val="3983363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xmlns="" id="{BB6AC7B6-CDA5-4A4F-AD50-E3C16C6A0090}"/>
              </a:ext>
            </a:extLst>
          </p:cNvPr>
          <p:cNvSpPr>
            <a:spLocks noGrp="1"/>
          </p:cNvSpPr>
          <p:nvPr>
            <p:ph type="title"/>
          </p:nvPr>
        </p:nvSpPr>
        <p:spPr>
          <a:xfrm>
            <a:off x="516835" y="432000"/>
            <a:ext cx="5387166" cy="695740"/>
          </a:xfrm>
        </p:spPr>
        <p:txBody>
          <a:bodyPr/>
          <a:lstStyle/>
          <a:p>
            <a:r>
              <a:rPr lang="en-US" noProof="0"/>
              <a:t>Click to edit Master title style</a:t>
            </a:r>
          </a:p>
        </p:txBody>
      </p:sp>
      <p:sp>
        <p:nvSpPr>
          <p:cNvPr id="11" name="Rectangle 10">
            <a:extLst>
              <a:ext uri="{FF2B5EF4-FFF2-40B4-BE49-F238E27FC236}">
                <a16:creationId xmlns:a16="http://schemas.microsoft.com/office/drawing/2014/main" xmlns=""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xmlns=""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13" name="Picture Placeholder 12">
            <a:extLst>
              <a:ext uri="{FF2B5EF4-FFF2-40B4-BE49-F238E27FC236}">
                <a16:creationId xmlns:a16="http://schemas.microsoft.com/office/drawing/2014/main" xmlns=""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xmlns="" val="135010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p:nvPr>
        </p:nvSpPr>
        <p:spPr>
          <a:xfrm>
            <a:off x="6300087"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itle 4">
            <a:extLst>
              <a:ext uri="{FF2B5EF4-FFF2-40B4-BE49-F238E27FC236}">
                <a16:creationId xmlns:a16="http://schemas.microsoft.com/office/drawing/2014/main" xmlns="" id="{BB6AC7B6-CDA5-4A4F-AD50-E3C16C6A0090}"/>
              </a:ext>
            </a:extLst>
          </p:cNvPr>
          <p:cNvSpPr>
            <a:spLocks noGrp="1"/>
          </p:cNvSpPr>
          <p:nvPr>
            <p:ph type="title"/>
          </p:nvPr>
        </p:nvSpPr>
        <p:spPr>
          <a:xfrm>
            <a:off x="6384922" y="432000"/>
            <a:ext cx="5387166" cy="695740"/>
          </a:xfrm>
        </p:spPr>
        <p:txBody>
          <a:bodyPr/>
          <a:lstStyle/>
          <a:p>
            <a:r>
              <a:rPr lang="en-US" noProof="0"/>
              <a:t>Click to edit Master title style</a:t>
            </a:r>
          </a:p>
        </p:txBody>
      </p:sp>
      <p:sp>
        <p:nvSpPr>
          <p:cNvPr id="12" name="Subtitle 2">
            <a:extLst>
              <a:ext uri="{FF2B5EF4-FFF2-40B4-BE49-F238E27FC236}">
                <a16:creationId xmlns:a16="http://schemas.microsoft.com/office/drawing/2014/main" xmlns="" id="{9E0033C9-5861-4239-BD0E-9A6A58D38E52}"/>
              </a:ext>
            </a:extLst>
          </p:cNvPr>
          <p:cNvSpPr>
            <a:spLocks noGrp="1"/>
          </p:cNvSpPr>
          <p:nvPr>
            <p:ph type="body" sz="quarter" idx="32" hasCustomPrompt="1"/>
          </p:nvPr>
        </p:nvSpPr>
        <p:spPr>
          <a:xfrm>
            <a:off x="6299887"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US" noProof="0" dirty="0"/>
              <a:t>Add a footer</a:t>
            </a:r>
          </a:p>
        </p:txBody>
      </p:sp>
      <p:sp>
        <p:nvSpPr>
          <p:cNvPr id="11" name="Rectangle 10">
            <a:extLst>
              <a:ext uri="{FF2B5EF4-FFF2-40B4-BE49-F238E27FC236}">
                <a16:creationId xmlns:a16="http://schemas.microsoft.com/office/drawing/2014/main" xmlns=""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Picture Placeholder 13">
            <a:extLst>
              <a:ext uri="{FF2B5EF4-FFF2-40B4-BE49-F238E27FC236}">
                <a16:creationId xmlns:a16="http://schemas.microsoft.com/office/drawing/2014/main" xmlns=""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xmlns="" val="2359602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xmlns="" id="{9322B50D-6A7D-41C6-BA57-613BC231DF36}"/>
              </a:ext>
            </a:extLst>
          </p:cNvPr>
          <p:cNvSpPr>
            <a:spLocks noGrp="1"/>
          </p:cNvSpPr>
          <p:nvPr>
            <p:ph type="body" idx="1"/>
          </p:nvPr>
        </p:nvSpPr>
        <p:spPr>
          <a:xfrm>
            <a:off x="432000" y="1344711"/>
            <a:ext cx="5472000" cy="360000"/>
          </a:xfrm>
        </p:spPr>
        <p:txBody>
          <a:bodyPr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noProof="0"/>
              <a:t>Click to edit Master text styles</a:t>
            </a:r>
          </a:p>
        </p:txBody>
      </p:sp>
      <p:sp>
        <p:nvSpPr>
          <p:cNvPr id="4" name="Content Placeholder 2">
            <a:extLst>
              <a:ext uri="{FF2B5EF4-FFF2-40B4-BE49-F238E27FC236}">
                <a16:creationId xmlns:a16="http://schemas.microsoft.com/office/drawing/2014/main" xmlns="" id="{9FD584DA-F775-47B8-A1D7-6556AD5FCBD2}"/>
              </a:ext>
            </a:extLst>
          </p:cNvPr>
          <p:cNvSpPr>
            <a:spLocks noGrp="1"/>
          </p:cNvSpPr>
          <p:nvPr>
            <p:ph sz="half" idx="2"/>
          </p:nvPr>
        </p:nvSpPr>
        <p:spPr>
          <a:xfrm>
            <a:off x="432000" y="1921682"/>
            <a:ext cx="5472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Slide Number Placeholder 10">
            <a:extLst>
              <a:ext uri="{FF2B5EF4-FFF2-40B4-BE49-F238E27FC236}">
                <a16:creationId xmlns:a16="http://schemas.microsoft.com/office/drawing/2014/main" xmlns=""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5" name="Footer Placeholder 4">
            <a:extLst>
              <a:ext uri="{FF2B5EF4-FFF2-40B4-BE49-F238E27FC236}">
                <a16:creationId xmlns:a16="http://schemas.microsoft.com/office/drawing/2014/main" xmlns="" id="{646B8F99-FAB0-4B33-87ED-9FF46D11A907}"/>
              </a:ext>
            </a:extLst>
          </p:cNvPr>
          <p:cNvSpPr>
            <a:spLocks noGrp="1"/>
          </p:cNvSpPr>
          <p:nvPr>
            <p:ph type="ftr" sz="quarter" idx="14"/>
          </p:nvPr>
        </p:nvSpPr>
        <p:spPr/>
        <p:txBody>
          <a:bodyPr/>
          <a:lstStyle/>
          <a:p>
            <a:r>
              <a:rPr lang="en-US" noProof="0" dirty="0"/>
              <a:t>Add a footer</a:t>
            </a:r>
          </a:p>
        </p:txBody>
      </p:sp>
      <p:sp>
        <p:nvSpPr>
          <p:cNvPr id="6" name="Title 5">
            <a:extLst>
              <a:ext uri="{FF2B5EF4-FFF2-40B4-BE49-F238E27FC236}">
                <a16:creationId xmlns:a16="http://schemas.microsoft.com/office/drawing/2014/main" xmlns="" id="{03EC6BDA-4EF2-4001-BA40-F8286207C945}"/>
              </a:ext>
            </a:extLst>
          </p:cNvPr>
          <p:cNvSpPr>
            <a:spLocks noGrp="1"/>
          </p:cNvSpPr>
          <p:nvPr>
            <p:ph type="title"/>
          </p:nvPr>
        </p:nvSpPr>
        <p:spPr/>
        <p:txBody>
          <a:bodyPr/>
          <a:lstStyle/>
          <a:p>
            <a:r>
              <a:rPr lang="en-US" noProof="0"/>
              <a:t>Click to edit Master title style</a:t>
            </a:r>
          </a:p>
        </p:txBody>
      </p:sp>
      <p:sp>
        <p:nvSpPr>
          <p:cNvPr id="13" name="Rectangle 12">
            <a:extLst>
              <a:ext uri="{FF2B5EF4-FFF2-40B4-BE49-F238E27FC236}">
                <a16:creationId xmlns:a16="http://schemas.microsoft.com/office/drawing/2014/main" xmlns=""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Text Placeholder 4">
            <a:extLst>
              <a:ext uri="{FF2B5EF4-FFF2-40B4-BE49-F238E27FC236}">
                <a16:creationId xmlns:a16="http://schemas.microsoft.com/office/drawing/2014/main" xmlns=""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a:r>
              <a:rPr lang="en-US" noProof="0"/>
              <a:t>Click to edit Master text styles</a:t>
            </a:r>
          </a:p>
        </p:txBody>
      </p:sp>
      <p:sp>
        <p:nvSpPr>
          <p:cNvPr id="16" name="Content Placeholder 5">
            <a:extLst>
              <a:ext uri="{FF2B5EF4-FFF2-40B4-BE49-F238E27FC236}">
                <a16:creationId xmlns:a16="http://schemas.microsoft.com/office/drawing/2014/main" xmlns="" id="{B0B75294-97C0-4F49-A2A0-761663E8AAD2}"/>
              </a:ext>
            </a:extLst>
          </p:cNvPr>
          <p:cNvSpPr>
            <a:spLocks noGrp="1"/>
          </p:cNvSpPr>
          <p:nvPr>
            <p:ph sz="quarter" idx="4"/>
          </p:nvPr>
        </p:nvSpPr>
        <p:spPr>
          <a:xfrm>
            <a:off x="6288002" y="1921683"/>
            <a:ext cx="5483996" cy="419831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xmlns="" val="2509955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US" noProof="0" dirty="0"/>
              <a:t>Add a footer</a:t>
            </a:r>
          </a:p>
        </p:txBody>
      </p:sp>
      <p:sp>
        <p:nvSpPr>
          <p:cNvPr id="8" name="Content Placeholder 2">
            <a:extLst>
              <a:ext uri="{FF2B5EF4-FFF2-40B4-BE49-F238E27FC236}">
                <a16:creationId xmlns:a16="http://schemas.microsoft.com/office/drawing/2014/main" xmlns=""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Tree>
    <p:extLst>
      <p:ext uri="{BB962C8B-B14F-4D97-AF65-F5344CB8AC3E}">
        <p14:creationId xmlns:p14="http://schemas.microsoft.com/office/powerpoint/2010/main" xmlns="" val="1987784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xmlns=""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a:r>
              <a:rPr lang="en-US" noProof="0" dirty="0"/>
              <a:t>Insert or Drag &amp; Drop your Photo</a:t>
            </a:r>
          </a:p>
        </p:txBody>
      </p:sp>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US" noProof="0" dirty="0"/>
              <a:t>Add a footer</a:t>
            </a:r>
          </a:p>
        </p:txBody>
      </p:sp>
      <p:sp>
        <p:nvSpPr>
          <p:cNvPr id="2" name="Title 1">
            <a:extLst>
              <a:ext uri="{FF2B5EF4-FFF2-40B4-BE49-F238E27FC236}">
                <a16:creationId xmlns:a16="http://schemas.microsoft.com/office/drawing/2014/main" xmlns="" id="{9C2F662E-807E-41B5-8931-9847713E51BA}"/>
              </a:ext>
            </a:extLst>
          </p:cNvPr>
          <p:cNvSpPr>
            <a:spLocks noGrp="1"/>
          </p:cNvSpPr>
          <p:nvPr>
            <p:ph type="title"/>
          </p:nvPr>
        </p:nvSpPr>
        <p:spPr/>
        <p:txBody>
          <a:bodyPr/>
          <a:lstStyle/>
          <a:p>
            <a:r>
              <a:rPr lang="en-US" noProof="0"/>
              <a:t>Click to edit Master title style</a:t>
            </a:r>
          </a:p>
        </p:txBody>
      </p:sp>
    </p:spTree>
    <p:extLst>
      <p:ext uri="{BB962C8B-B14F-4D97-AF65-F5344CB8AC3E}">
        <p14:creationId xmlns:p14="http://schemas.microsoft.com/office/powerpoint/2010/main" xmlns="" val="5880788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xmlns=""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a:buNone/>
            </a:pPr>
            <a:r>
              <a:rPr lang="en-US" noProof="0" dirty="0"/>
              <a:t>Insert or Drag &amp; Drop your photo</a:t>
            </a:r>
          </a:p>
        </p:txBody>
      </p:sp>
      <p:sp>
        <p:nvSpPr>
          <p:cNvPr id="2" name="Title 1">
            <a:extLst>
              <a:ext uri="{FF2B5EF4-FFF2-40B4-BE49-F238E27FC236}">
                <a16:creationId xmlns:a16="http://schemas.microsoft.com/office/drawing/2014/main" xmlns=""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a:spcBef>
                <a:spcPts val="1000"/>
              </a:spcBef>
              <a:buClr>
                <a:schemeClr val="accent1"/>
              </a:buClr>
              <a:buFont typeface="Corbel" panose="020B0503020204020204" pitchFamily="34" charset="0"/>
            </a:pPr>
            <a:r>
              <a:rPr lang="en-US" noProof="0"/>
              <a:t>Thank You</a:t>
            </a:r>
          </a:p>
        </p:txBody>
      </p:sp>
      <p:sp>
        <p:nvSpPr>
          <p:cNvPr id="7" name="Text Placeholder 5">
            <a:extLst>
              <a:ext uri="{FF2B5EF4-FFF2-40B4-BE49-F238E27FC236}">
                <a16:creationId xmlns:a16="http://schemas.microsoft.com/office/drawing/2014/main" xmlns="" id="{C2C3F9C0-F4DC-42CB-8D24-DC1D94CDD1C2}"/>
              </a:ext>
            </a:extLst>
          </p:cNvPr>
          <p:cNvSpPr>
            <a:spLocks noGrp="1"/>
          </p:cNvSpPr>
          <p:nvPr>
            <p:ph type="body" sz="quarter" idx="15" hasCustomPrompt="1"/>
          </p:nvPr>
        </p:nvSpPr>
        <p:spPr>
          <a:xfrm>
            <a:off x="769601" y="4807513"/>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Full Name</a:t>
            </a:r>
          </a:p>
        </p:txBody>
      </p:sp>
      <p:sp>
        <p:nvSpPr>
          <p:cNvPr id="8" name="Text Placeholder 6">
            <a:extLst>
              <a:ext uri="{FF2B5EF4-FFF2-40B4-BE49-F238E27FC236}">
                <a16:creationId xmlns:a16="http://schemas.microsoft.com/office/drawing/2014/main" xmlns="" id="{530230A8-0A94-448D-8C01-BBDCD6E2DA8D}"/>
              </a:ext>
            </a:extLst>
          </p:cNvPr>
          <p:cNvSpPr>
            <a:spLocks noGrp="1"/>
          </p:cNvSpPr>
          <p:nvPr>
            <p:ph type="body" sz="quarter" idx="16" hasCustomPrompt="1"/>
          </p:nvPr>
        </p:nvSpPr>
        <p:spPr>
          <a:xfrm>
            <a:off x="769601" y="5185801"/>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Phone Number</a:t>
            </a:r>
          </a:p>
        </p:txBody>
      </p:sp>
      <p:sp>
        <p:nvSpPr>
          <p:cNvPr id="9" name="Text Placeholder 7">
            <a:extLst>
              <a:ext uri="{FF2B5EF4-FFF2-40B4-BE49-F238E27FC236}">
                <a16:creationId xmlns:a16="http://schemas.microsoft.com/office/drawing/2014/main" xmlns="" id="{FEC115A6-CCC7-498D-A3CD-C0C51DA32A3D}"/>
              </a:ext>
            </a:extLst>
          </p:cNvPr>
          <p:cNvSpPr>
            <a:spLocks noGrp="1"/>
          </p:cNvSpPr>
          <p:nvPr>
            <p:ph type="body" sz="quarter" idx="17" hasCustomPrompt="1"/>
          </p:nvPr>
        </p:nvSpPr>
        <p:spPr>
          <a:xfrm>
            <a:off x="769601" y="5564089"/>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Email or Social Media Handle</a:t>
            </a:r>
          </a:p>
        </p:txBody>
      </p:sp>
      <p:sp>
        <p:nvSpPr>
          <p:cNvPr id="10" name="Text Placeholder 8">
            <a:extLst>
              <a:ext uri="{FF2B5EF4-FFF2-40B4-BE49-F238E27FC236}">
                <a16:creationId xmlns:a16="http://schemas.microsoft.com/office/drawing/2014/main" xmlns="" id="{A1F54D54-EFF1-48F4-BBCF-488305B781F3}"/>
              </a:ext>
            </a:extLst>
          </p:cNvPr>
          <p:cNvSpPr>
            <a:spLocks noGrp="1"/>
          </p:cNvSpPr>
          <p:nvPr>
            <p:ph type="body" sz="quarter" idx="18" hasCustomPrompt="1"/>
          </p:nvPr>
        </p:nvSpPr>
        <p:spPr>
          <a:xfrm>
            <a:off x="769601" y="5941307"/>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Company Website</a:t>
            </a:r>
          </a:p>
        </p:txBody>
      </p:sp>
      <p:sp>
        <p:nvSpPr>
          <p:cNvPr id="100" name="Freeform: Shape 99">
            <a:extLst>
              <a:ext uri="{FF2B5EF4-FFF2-40B4-BE49-F238E27FC236}">
                <a16:creationId xmlns:a16="http://schemas.microsoft.com/office/drawing/2014/main" xmlns=""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US" noProof="0" dirty="0"/>
          </a:p>
        </p:txBody>
      </p:sp>
    </p:spTree>
    <p:extLst>
      <p:ext uri="{BB962C8B-B14F-4D97-AF65-F5344CB8AC3E}">
        <p14:creationId xmlns:p14="http://schemas.microsoft.com/office/powerpoint/2010/main" xmlns="" val="2571554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r>
              <a:rPr lang="en-US" noProof="0"/>
              <a:t>Click to edit page title</a:t>
            </a:r>
          </a:p>
        </p:txBody>
      </p:sp>
      <p:sp>
        <p:nvSpPr>
          <p:cNvPr id="3" name="Text Placeholder 2">
            <a:extLst>
              <a:ext uri="{FF2B5EF4-FFF2-40B4-BE49-F238E27FC236}">
                <a16:creationId xmlns:a16="http://schemas.microsoft.com/office/drawing/2014/main" xmlns=""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Footer Placeholder 4">
            <a:extLst>
              <a:ext uri="{FF2B5EF4-FFF2-40B4-BE49-F238E27FC236}">
                <a16:creationId xmlns:a16="http://schemas.microsoft.com/office/drawing/2014/main" xmlns=""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r>
              <a:rPr lang="en-US" noProof="0" dirty="0"/>
              <a:t>Add a footer</a:t>
            </a:r>
          </a:p>
        </p:txBody>
      </p:sp>
      <p:sp>
        <p:nvSpPr>
          <p:cNvPr id="6" name="Slide Number Placeholder 5">
            <a:extLst>
              <a:ext uri="{FF2B5EF4-FFF2-40B4-BE49-F238E27FC236}">
                <a16:creationId xmlns:a16="http://schemas.microsoft.com/office/drawing/2014/main" xmlns=""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fld id="{19B51A1E-902D-48AF-9020-955120F399B6}" type="slidenum">
              <a:rPr lang="en-US" noProof="0" smtClean="0"/>
              <a:pPr/>
              <a:t>‹#›</a:t>
            </a:fld>
            <a:endParaRPr lang="en-US" noProof="0" dirty="0"/>
          </a:p>
        </p:txBody>
      </p:sp>
      <p:sp>
        <p:nvSpPr>
          <p:cNvPr id="10" name="Rectangle 9">
            <a:extLst>
              <a:ext uri="{FF2B5EF4-FFF2-40B4-BE49-F238E27FC236}">
                <a16:creationId xmlns:a16="http://schemas.microsoft.com/office/drawing/2014/main" xmlns=""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1" name="TextBox 10">
            <a:extLst>
              <a:ext uri="{FF2B5EF4-FFF2-40B4-BE49-F238E27FC236}">
                <a16:creationId xmlns:a16="http://schemas.microsoft.com/office/drawing/2014/main" xmlns="" id="{2262F990-32B4-4534-8176-D35ECAB7B9D4}"/>
              </a:ext>
            </a:extLst>
          </p:cNvPr>
          <p:cNvSpPr txBox="1"/>
          <p:nvPr userDrawn="1"/>
        </p:nvSpPr>
        <p:spPr>
          <a:xfrm>
            <a:off x="5141246" y="6328048"/>
            <a:ext cx="1909509" cy="403366"/>
          </a:xfrm>
          <a:prstGeom prst="rect">
            <a:avLst/>
          </a:prstGeom>
          <a:noFill/>
        </p:spPr>
        <p:txBody>
          <a:bodyPr wrap="square" tIns="108000" rtlCol="0">
            <a:spAutoFit/>
          </a:bodyPr>
          <a:lstStyle/>
          <a:p>
            <a:pPr algn="ctr">
              <a:lnSpc>
                <a:spcPts val="1000"/>
              </a:lnSpc>
            </a:pPr>
            <a:r>
              <a:rPr lang="en-US" sz="1800" b="1" spc="0" noProof="0" dirty="0">
                <a:solidFill>
                  <a:schemeClr val="accent1"/>
                </a:solidFill>
                <a:latin typeface="Garamond" panose="02020404030301010803" pitchFamily="18" charset="0"/>
              </a:rPr>
              <a:t>BEST FOR </a:t>
            </a:r>
            <a:r>
              <a:rPr lang="en-US" sz="1800" b="0" i="1" spc="0" noProof="0" dirty="0">
                <a:solidFill>
                  <a:schemeClr val="accent1"/>
                </a:solidFill>
                <a:latin typeface="Garamond" panose="02020404030301010803" pitchFamily="18" charset="0"/>
              </a:rPr>
              <a:t>You</a:t>
            </a:r>
            <a:br>
              <a:rPr lang="en-US" sz="1800" b="0" i="1" spc="0" noProof="0" dirty="0">
                <a:solidFill>
                  <a:schemeClr val="accent1"/>
                </a:solidFill>
                <a:latin typeface="Garamond" panose="02020404030301010803" pitchFamily="18" charset="0"/>
              </a:rPr>
            </a:br>
            <a:r>
              <a:rPr lang="en-US" sz="700" spc="300" noProof="0" dirty="0">
                <a:solidFill>
                  <a:schemeClr val="tx1">
                    <a:lumMod val="75000"/>
                    <a:lumOff val="25000"/>
                  </a:schemeClr>
                </a:solidFill>
                <a:latin typeface="Corbel" panose="020B0503020204020204" pitchFamily="34" charset="0"/>
              </a:rPr>
              <a:t>ORGANICS COMPANY</a:t>
            </a:r>
            <a:endParaRPr lang="en-US" sz="1800" spc="300" baseline="0" noProof="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xmlns=""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76" r:id="rId17"/>
    <p:sldLayoutId id="2147483655" r:id="rId18"/>
  </p:sldLayoutIdLst>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18.xml"/><Relationship Id="rId4" Type="http://schemas.openxmlformats.org/officeDocument/2006/relationships/image" Target="../media/image16.png"/></Relationships>
</file>

<file path=ppt/slides/_rels/slide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5.png"/><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6.xml"/></Relationships>
</file>

<file path=ppt/slides/_rels/slide1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6.xml"/></Relationships>
</file>

<file path=ppt/slides/_rels/slide1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6.xml"/></Relationships>
</file>

<file path=ppt/slides/_rels/slide18.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3.jpeg"/><Relationship Id="rId7"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4.xml"/><Relationship Id="rId6" Type="http://schemas.openxmlformats.org/officeDocument/2006/relationships/image" Target="../media/image6.jpeg"/><Relationship Id="rId5" Type="http://schemas.openxmlformats.org/officeDocument/2006/relationships/image" Target="../media/image5.png"/><Relationship Id="rId4" Type="http://schemas.openxmlformats.org/officeDocument/2006/relationships/image" Target="../media/image4.png"/></Relationships>
</file>

<file path=ppt/slides/_rels/slide4.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3" Type="http://schemas.openxmlformats.org/officeDocument/2006/relationships/diagramLayout" Target="../diagrams/layout1.xml"/><Relationship Id="rId7" Type="http://schemas.openxmlformats.org/officeDocument/2006/relationships/image" Target="../media/image10.png"/><Relationship Id="rId2" Type="http://schemas.openxmlformats.org/officeDocument/2006/relationships/diagramData" Target="../diagrams/data1.xml"/><Relationship Id="rId1" Type="http://schemas.openxmlformats.org/officeDocument/2006/relationships/slideLayout" Target="../slideLayouts/slideLayout10.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6.xml.rels><?xml version="1.0" encoding="UTF-8" standalone="yes"?>
<Relationships xmlns="http://schemas.openxmlformats.org/package/2006/relationships"><Relationship Id="rId8" Type="http://schemas.openxmlformats.org/officeDocument/2006/relationships/chart" Target="../charts/chart7.xml"/><Relationship Id="rId3" Type="http://schemas.openxmlformats.org/officeDocument/2006/relationships/chart" Target="../charts/chart2.xml"/><Relationship Id="rId7" Type="http://schemas.openxmlformats.org/officeDocument/2006/relationships/chart" Target="../charts/chart6.xml"/><Relationship Id="rId2" Type="http://schemas.openxmlformats.org/officeDocument/2006/relationships/chart" Target="../charts/chart1.xml"/><Relationship Id="rId1" Type="http://schemas.openxmlformats.org/officeDocument/2006/relationships/slideLayout" Target="../slideLayouts/slideLayout16.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chart" Target="../charts/chart3.xml"/></Relationships>
</file>

<file path=ppt/slides/_rels/slide7.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xmlns="" id="{68A307F8-C872-4697-8D01-93B84BB73EF4}"/>
              </a:ext>
            </a:extLst>
          </p:cNvPr>
          <p:cNvSpPr>
            <a:spLocks noGrp="1"/>
          </p:cNvSpPr>
          <p:nvPr>
            <p:ph type="ctrTitle"/>
          </p:nvPr>
        </p:nvSpPr>
        <p:spPr>
          <a:xfrm>
            <a:off x="0" y="-23224"/>
            <a:ext cx="8090452" cy="6863208"/>
          </a:xfrm>
          <a:solidFill>
            <a:schemeClr val="bg1">
              <a:lumMod val="95000"/>
              <a:alpha val="55000"/>
            </a:schemeClr>
          </a:solidFill>
        </p:spPr>
        <p:txBody>
          <a:bodyPr/>
          <a:lstStyle/>
          <a:p>
            <a:r>
              <a:rPr lang="en-US" sz="2800" b="0" i="1" dirty="0">
                <a:solidFill>
                  <a:schemeClr val="bg1"/>
                </a:solidFill>
              </a:rPr>
              <a:t>.</a:t>
            </a:r>
          </a:p>
        </p:txBody>
      </p:sp>
      <p:sp>
        <p:nvSpPr>
          <p:cNvPr id="7" name="TextBox 6">
            <a:extLst>
              <a:ext uri="{FF2B5EF4-FFF2-40B4-BE49-F238E27FC236}">
                <a16:creationId xmlns:a16="http://schemas.microsoft.com/office/drawing/2014/main" xmlns="" id="{F17D5BEA-7B5C-4087-A234-BD9CF792A461}"/>
              </a:ext>
            </a:extLst>
          </p:cNvPr>
          <p:cNvSpPr txBox="1"/>
          <p:nvPr/>
        </p:nvSpPr>
        <p:spPr>
          <a:xfrm>
            <a:off x="-377678" y="530359"/>
            <a:ext cx="7056752" cy="668182"/>
          </a:xfrm>
          <a:prstGeom prst="rect">
            <a:avLst/>
          </a:prstGeom>
          <a:noFill/>
        </p:spPr>
        <p:txBody>
          <a:bodyPr wrap="square" tIns="108000" rtlCol="0">
            <a:spAutoFit/>
          </a:bodyPr>
          <a:lstStyle/>
          <a:p>
            <a:pPr algn="ctr">
              <a:lnSpc>
                <a:spcPts val="1000"/>
              </a:lnSpc>
            </a:pPr>
            <a:r>
              <a:rPr lang="en-US" sz="4400" b="1" dirty="0">
                <a:solidFill>
                  <a:schemeClr val="accent1"/>
                </a:solidFill>
                <a:latin typeface="Garamond" panose="02020404030301010803" pitchFamily="18" charset="0"/>
              </a:rPr>
              <a:t>Experiential Learning</a:t>
            </a:r>
          </a:p>
          <a:p>
            <a:pPr algn="ctr">
              <a:lnSpc>
                <a:spcPts val="1000"/>
              </a:lnSpc>
            </a:pPr>
            <a:r>
              <a:rPr lang="en-US" sz="2400" b="0" i="1" spc="0" dirty="0">
                <a:solidFill>
                  <a:schemeClr val="accent1"/>
                </a:solidFill>
                <a:latin typeface="Garamond" panose="02020404030301010803" pitchFamily="18" charset="0"/>
              </a:rPr>
              <a:t/>
            </a:r>
            <a:br>
              <a:rPr lang="en-US" sz="2400" b="0" i="1" spc="0" dirty="0">
                <a:solidFill>
                  <a:schemeClr val="accent1"/>
                </a:solidFill>
                <a:latin typeface="Garamond" panose="02020404030301010803" pitchFamily="18" charset="0"/>
              </a:rPr>
            </a:br>
            <a:endParaRPr lang="en-US" sz="2400" b="0" i="1" spc="0" dirty="0">
              <a:solidFill>
                <a:schemeClr val="accent1"/>
              </a:solidFill>
              <a:latin typeface="Garamond" panose="02020404030301010803" pitchFamily="18" charset="0"/>
            </a:endParaRPr>
          </a:p>
          <a:p>
            <a:pPr algn="ctr">
              <a:lnSpc>
                <a:spcPts val="1000"/>
              </a:lnSpc>
            </a:pPr>
            <a:r>
              <a:rPr lang="en-US" sz="2400" spc="300" dirty="0">
                <a:solidFill>
                  <a:schemeClr val="tx1">
                    <a:lumMod val="75000"/>
                    <a:lumOff val="25000"/>
                  </a:schemeClr>
                </a:solidFill>
                <a:latin typeface="Corbel" panose="020B0503020204020204" pitchFamily="34" charset="0"/>
              </a:rPr>
              <a:t>PROJECT</a:t>
            </a:r>
            <a:endParaRPr lang="en-US" sz="2400" spc="300" baseline="0" dirty="0">
              <a:solidFill>
                <a:schemeClr val="tx1">
                  <a:lumMod val="75000"/>
                  <a:lumOff val="25000"/>
                </a:schemeClr>
              </a:solidFill>
              <a:latin typeface="Corbel" panose="020B0503020204020204" pitchFamily="34" charset="0"/>
            </a:endParaRPr>
          </a:p>
        </p:txBody>
      </p:sp>
      <p:cxnSp>
        <p:nvCxnSpPr>
          <p:cNvPr id="8" name="Straight Connector 7">
            <a:extLst>
              <a:ext uri="{FF2B5EF4-FFF2-40B4-BE49-F238E27FC236}">
                <a16:creationId xmlns:a16="http://schemas.microsoft.com/office/drawing/2014/main" xmlns="" id="{650C75AF-B979-4F50-A452-B42AF6171860}"/>
              </a:ext>
              <a:ext uri="{C183D7F6-B498-43B3-948B-1728B52AA6E4}">
                <adec:decorative xmlns:adec="http://schemas.microsoft.com/office/drawing/2017/decorative" xmlns="" val="1"/>
              </a:ext>
            </a:extLst>
          </p:cNvPr>
          <p:cNvCxnSpPr>
            <a:cxnSpLocks/>
          </p:cNvCxnSpPr>
          <p:nvPr/>
        </p:nvCxnSpPr>
        <p:spPr>
          <a:xfrm>
            <a:off x="1118786" y="1327776"/>
            <a:ext cx="3773633" cy="0"/>
          </a:xfrm>
          <a:prstGeom prst="line">
            <a:avLst/>
          </a:prstGeom>
        </p:spPr>
        <p:style>
          <a:lnRef idx="1">
            <a:schemeClr val="accent1"/>
          </a:lnRef>
          <a:fillRef idx="0">
            <a:schemeClr val="accent1"/>
          </a:fillRef>
          <a:effectRef idx="0">
            <a:schemeClr val="accent1"/>
          </a:effectRef>
          <a:fontRef idx="minor">
            <a:schemeClr val="tx1"/>
          </a:fontRef>
        </p:style>
      </p:cxnSp>
      <p:sp>
        <p:nvSpPr>
          <p:cNvPr id="4" name="Subtitle 3">
            <a:extLst>
              <a:ext uri="{FF2B5EF4-FFF2-40B4-BE49-F238E27FC236}">
                <a16:creationId xmlns:a16="http://schemas.microsoft.com/office/drawing/2014/main" xmlns="" id="{4772945D-CA91-4CFE-8EB7-941C7618C994}"/>
              </a:ext>
            </a:extLst>
          </p:cNvPr>
          <p:cNvSpPr>
            <a:spLocks noGrp="1"/>
          </p:cNvSpPr>
          <p:nvPr>
            <p:ph type="subTitle" idx="1"/>
          </p:nvPr>
        </p:nvSpPr>
        <p:spPr>
          <a:xfrm>
            <a:off x="689971" y="3529808"/>
            <a:ext cx="9715251" cy="1365295"/>
          </a:xfrm>
        </p:spPr>
        <p:txBody>
          <a:bodyPr/>
          <a:lstStyle/>
          <a:p>
            <a:pPr>
              <a:lnSpc>
                <a:spcPct val="100000"/>
              </a:lnSpc>
            </a:pPr>
            <a:r>
              <a:rPr lang="en-US" dirty="0">
                <a:latin typeface="Adobe Garamond Pro Bold" panose="02020702060506020403" pitchFamily="18" charset="0"/>
              </a:rPr>
              <a:t>Abhishek Pandey</a:t>
            </a:r>
            <a:r>
              <a:rPr lang="en-US" dirty="0"/>
              <a:t>	</a:t>
            </a:r>
            <a:r>
              <a:rPr lang="en-US" dirty="0" smtClean="0"/>
              <a:t>   </a:t>
            </a:r>
            <a:r>
              <a:rPr lang="en-US" dirty="0" smtClean="0">
                <a:latin typeface="Adobe Garamond Pro Bold" panose="02020702060506020403" pitchFamily="18" charset="0"/>
              </a:rPr>
              <a:t>19DM012 </a:t>
            </a:r>
            <a:endParaRPr lang="en-US" sz="3200" dirty="0"/>
          </a:p>
          <a:p>
            <a:pPr>
              <a:lnSpc>
                <a:spcPct val="100000"/>
              </a:lnSpc>
            </a:pPr>
            <a:r>
              <a:rPr lang="en-US" dirty="0" err="1">
                <a:latin typeface="Adobe Garamond Pro Bold" panose="02020702060506020403" pitchFamily="18" charset="0"/>
              </a:rPr>
              <a:t>Abhishek</a:t>
            </a:r>
            <a:r>
              <a:rPr lang="en-US" dirty="0">
                <a:latin typeface="Adobe Garamond Pro Bold" panose="02020702060506020403" pitchFamily="18" charset="0"/>
              </a:rPr>
              <a:t> </a:t>
            </a:r>
            <a:r>
              <a:rPr lang="en-US" dirty="0" smtClean="0">
                <a:latin typeface="Adobe Garamond Pro Bold" panose="02020702060506020403" pitchFamily="18" charset="0"/>
              </a:rPr>
              <a:t>Chaudhary   19DM010</a:t>
            </a:r>
            <a:endParaRPr lang="en-US" sz="900" dirty="0">
              <a:latin typeface="Adobe Garamond Pro Bold" panose="02020702060506020403" pitchFamily="18" charset="0"/>
            </a:endParaRPr>
          </a:p>
          <a:p>
            <a:pPr>
              <a:lnSpc>
                <a:spcPct val="100000"/>
              </a:lnSpc>
            </a:pPr>
            <a:r>
              <a:rPr lang="en-US" dirty="0">
                <a:latin typeface="Adobe Garamond Pro Bold" panose="02020702060506020403" pitchFamily="18" charset="0"/>
              </a:rPr>
              <a:t>Abishek M.U</a:t>
            </a:r>
            <a:r>
              <a:rPr lang="en-US" dirty="0"/>
              <a:t>		</a:t>
            </a:r>
            <a:r>
              <a:rPr lang="en-US" dirty="0" smtClean="0"/>
              <a:t>   </a:t>
            </a:r>
            <a:r>
              <a:rPr lang="en-US" dirty="0" smtClean="0">
                <a:latin typeface="Adobe Garamond Pro Bold" panose="02020702060506020403" pitchFamily="18" charset="0"/>
              </a:rPr>
              <a:t>19DM014</a:t>
            </a:r>
            <a:endParaRPr lang="en-US" dirty="0">
              <a:latin typeface="Adobe Garamond Pro Bold" panose="02020702060506020403" pitchFamily="18" charset="0"/>
            </a:endParaRPr>
          </a:p>
          <a:p>
            <a:pPr>
              <a:lnSpc>
                <a:spcPct val="100000"/>
              </a:lnSpc>
            </a:pPr>
            <a:r>
              <a:rPr lang="en-US" dirty="0">
                <a:latin typeface="Adobe Garamond Pro Bold" panose="02020702060506020403" pitchFamily="18" charset="0"/>
              </a:rPr>
              <a:t>Apoorva Kaushik	</a:t>
            </a:r>
            <a:r>
              <a:rPr lang="en-US" dirty="0" smtClean="0">
                <a:latin typeface="Adobe Garamond Pro Bold" panose="02020702060506020403" pitchFamily="18" charset="0"/>
              </a:rPr>
              <a:t>   19DM046</a:t>
            </a:r>
            <a:endParaRPr lang="en-US" dirty="0">
              <a:latin typeface="Adobe Garamond Pro Bold" panose="02020702060506020403" pitchFamily="18" charset="0"/>
            </a:endParaRPr>
          </a:p>
          <a:p>
            <a:pPr>
              <a:lnSpc>
                <a:spcPct val="100000"/>
              </a:lnSpc>
            </a:pPr>
            <a:r>
              <a:rPr lang="en-US" dirty="0" err="1">
                <a:latin typeface="Adobe Garamond Pro Bold" panose="02020702060506020403" pitchFamily="18" charset="0"/>
              </a:rPr>
              <a:t>Apoorav</a:t>
            </a:r>
            <a:r>
              <a:rPr lang="en-US" dirty="0">
                <a:latin typeface="Adobe Garamond Pro Bold" panose="02020702060506020403" pitchFamily="18" charset="0"/>
              </a:rPr>
              <a:t> </a:t>
            </a:r>
            <a:r>
              <a:rPr lang="en-US" dirty="0" err="1">
                <a:latin typeface="Adobe Garamond Pro Bold" panose="02020702060506020403" pitchFamily="18" charset="0"/>
              </a:rPr>
              <a:t>Singhal</a:t>
            </a:r>
            <a:r>
              <a:rPr lang="en-US" dirty="0">
                <a:latin typeface="Adobe Garamond Pro Bold" panose="02020702060506020403" pitchFamily="18" charset="0"/>
              </a:rPr>
              <a:t>	</a:t>
            </a:r>
            <a:r>
              <a:rPr lang="en-US" dirty="0" smtClean="0">
                <a:latin typeface="Adobe Garamond Pro Bold" panose="02020702060506020403" pitchFamily="18" charset="0"/>
              </a:rPr>
              <a:t>   19DM044</a:t>
            </a:r>
            <a:endParaRPr lang="en-US" dirty="0">
              <a:latin typeface="Adobe Garamond Pro Bold" panose="02020702060506020403" pitchFamily="18" charset="0"/>
            </a:endParaRPr>
          </a:p>
          <a:p>
            <a:pPr>
              <a:lnSpc>
                <a:spcPct val="100000"/>
              </a:lnSpc>
            </a:pPr>
            <a:r>
              <a:rPr lang="en-US" dirty="0" err="1">
                <a:latin typeface="Adobe Garamond Pro Bold" panose="02020702060506020403" pitchFamily="18" charset="0"/>
              </a:rPr>
              <a:t>Bikrampreet</a:t>
            </a:r>
            <a:r>
              <a:rPr lang="en-US" dirty="0">
                <a:latin typeface="Adobe Garamond Pro Bold" panose="02020702060506020403" pitchFamily="18" charset="0"/>
              </a:rPr>
              <a:t> Singh	</a:t>
            </a:r>
            <a:r>
              <a:rPr lang="en-US" dirty="0" smtClean="0">
                <a:latin typeface="Adobe Garamond Pro Bold" panose="02020702060506020403" pitchFamily="18" charset="0"/>
              </a:rPr>
              <a:t>   19DM059</a:t>
            </a:r>
            <a:endParaRPr lang="en-US" dirty="0">
              <a:latin typeface="Adobe Garamond Pro Bold" panose="02020702060506020403" pitchFamily="18" charset="0"/>
            </a:endParaRPr>
          </a:p>
        </p:txBody>
      </p:sp>
      <p:pic>
        <p:nvPicPr>
          <p:cNvPr id="10" name="Picture Placeholder 9">
            <a:extLst>
              <a:ext uri="{FF2B5EF4-FFF2-40B4-BE49-F238E27FC236}">
                <a16:creationId xmlns:a16="http://schemas.microsoft.com/office/drawing/2014/main" xmlns="" id="{89BF7FC3-6471-4A3A-B6FD-56C02D0EB0CF}"/>
              </a:ext>
            </a:extLst>
          </p:cNvPr>
          <p:cNvPicPr>
            <a:picLocks noGrp="1" noChangeAspect="1"/>
          </p:cNvPicPr>
          <p:nvPr>
            <p:ph type="pic" sz="quarter" idx="10"/>
          </p:nvPr>
        </p:nvPicPr>
        <p:blipFill>
          <a:blip r:embed="rId2">
            <a:extLst>
              <a:ext uri="{28A0092B-C50C-407E-A947-70E740481C1C}">
                <a14:useLocalDpi xmlns:a14="http://schemas.microsoft.com/office/drawing/2010/main" xmlns="" val="0"/>
              </a:ext>
            </a:extLst>
          </a:blip>
          <a:stretch>
            <a:fillRect/>
          </a:stretch>
        </p:blipFill>
        <p:spPr>
          <a:xfrm>
            <a:off x="5301723" y="173840"/>
            <a:ext cx="7418269" cy="5926196"/>
          </a:xfrm>
        </p:spPr>
      </p:pic>
      <p:sp>
        <p:nvSpPr>
          <p:cNvPr id="2" name="Rectangle 1"/>
          <p:cNvSpPr/>
          <p:nvPr/>
        </p:nvSpPr>
        <p:spPr>
          <a:xfrm>
            <a:off x="416873" y="2730659"/>
            <a:ext cx="4884850" cy="3739896"/>
          </a:xfrm>
          <a:prstGeom prst="rect">
            <a:avLst/>
          </a:prstGeom>
          <a:no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 name="TextBox 2"/>
          <p:cNvSpPr txBox="1"/>
          <p:nvPr/>
        </p:nvSpPr>
        <p:spPr>
          <a:xfrm>
            <a:off x="1011663" y="1390938"/>
            <a:ext cx="4528037" cy="769441"/>
          </a:xfrm>
          <a:prstGeom prst="rect">
            <a:avLst/>
          </a:prstGeom>
          <a:noFill/>
        </p:spPr>
        <p:txBody>
          <a:bodyPr wrap="square" rtlCol="0">
            <a:spAutoFit/>
          </a:bodyPr>
          <a:lstStyle/>
          <a:p>
            <a:r>
              <a:rPr lang="en-US" sz="4400" u="sng" dirty="0">
                <a:solidFill>
                  <a:srgbClr val="002060"/>
                </a:solidFill>
              </a:rPr>
              <a:t>Travel </a:t>
            </a:r>
            <a:r>
              <a:rPr lang="en-US" sz="4400" u="sng" dirty="0">
                <a:solidFill>
                  <a:schemeClr val="tx1">
                    <a:lumMod val="65000"/>
                    <a:lumOff val="35000"/>
                  </a:schemeClr>
                </a:solidFill>
              </a:rPr>
              <a:t>at </a:t>
            </a:r>
            <a:r>
              <a:rPr lang="en-US" sz="4400" u="sng" dirty="0">
                <a:solidFill>
                  <a:srgbClr val="00B0F0"/>
                </a:solidFill>
              </a:rPr>
              <a:t>Ease</a:t>
            </a:r>
            <a:endParaRPr lang="en-IN" sz="4400" dirty="0"/>
          </a:p>
        </p:txBody>
      </p:sp>
      <p:sp>
        <p:nvSpPr>
          <p:cNvPr id="5" name="TextBox 4"/>
          <p:cNvSpPr txBox="1"/>
          <p:nvPr/>
        </p:nvSpPr>
        <p:spPr>
          <a:xfrm>
            <a:off x="1011663" y="2859895"/>
            <a:ext cx="2798064" cy="646331"/>
          </a:xfrm>
          <a:prstGeom prst="rect">
            <a:avLst/>
          </a:prstGeom>
          <a:noFill/>
        </p:spPr>
        <p:txBody>
          <a:bodyPr wrap="square" rtlCol="0">
            <a:spAutoFit/>
          </a:bodyPr>
          <a:lstStyle/>
          <a:p>
            <a:r>
              <a:rPr lang="en-US" sz="3600" dirty="0">
                <a:latin typeface="Academic M54" panose="02000500000000000000" pitchFamily="2" charset="0"/>
              </a:rPr>
              <a:t>GROUP 8 - A</a:t>
            </a:r>
            <a:endParaRPr lang="en-IN" sz="3600" dirty="0">
              <a:latin typeface="Academic M54" panose="02000500000000000000" pitchFamily="2" charset="0"/>
            </a:endParaRPr>
          </a:p>
        </p:txBody>
      </p:sp>
    </p:spTree>
    <p:extLst>
      <p:ext uri="{BB962C8B-B14F-4D97-AF65-F5344CB8AC3E}">
        <p14:creationId xmlns:p14="http://schemas.microsoft.com/office/powerpoint/2010/main" xmlns="" val="389996169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Value Proposition Canvas</a:t>
            </a:r>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10</a:t>
            </a:fld>
            <a:endParaRPr lang="en-US" noProof="0" dirty="0"/>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368490" y="1138238"/>
            <a:ext cx="11382232" cy="5719762"/>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spTree>
    <p:extLst>
      <p:ext uri="{BB962C8B-B14F-4D97-AF65-F5344CB8AC3E}">
        <p14:creationId xmlns:p14="http://schemas.microsoft.com/office/powerpoint/2010/main" xmlns="" val="308758952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Lean Business Model Canvas</a:t>
            </a:r>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11</a:t>
            </a:fld>
            <a:endParaRPr lang="en-US" noProof="0" dirty="0"/>
          </a:p>
        </p:txBody>
      </p:sp>
      <p:pic>
        <p:nvPicPr>
          <p:cNvPr id="2051" name="Picture 3"/>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450375" y="1392072"/>
            <a:ext cx="11409529" cy="532262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spTree>
    <p:extLst>
      <p:ext uri="{BB962C8B-B14F-4D97-AF65-F5344CB8AC3E}">
        <p14:creationId xmlns:p14="http://schemas.microsoft.com/office/powerpoint/2010/main" xmlns="" val="283624685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Financial Analysis</a:t>
            </a:r>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12</a:t>
            </a:fld>
            <a:endParaRPr lang="en-US" noProof="0" dirty="0"/>
          </a:p>
        </p:txBody>
      </p:sp>
      <p:sp>
        <p:nvSpPr>
          <p:cNvPr id="4" name="Rectangle 3"/>
          <p:cNvSpPr/>
          <p:nvPr/>
        </p:nvSpPr>
        <p:spPr>
          <a:xfrm>
            <a:off x="5122185" y="5986912"/>
            <a:ext cx="1854679" cy="715992"/>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aphicFrame>
        <p:nvGraphicFramePr>
          <p:cNvPr id="5" name="Table 4">
            <a:extLst>
              <a:ext uri="{FF2B5EF4-FFF2-40B4-BE49-F238E27FC236}">
                <a16:creationId xmlns:a16="http://schemas.microsoft.com/office/drawing/2014/main" xmlns="" id="{C388AA59-1080-214E-BF71-F403266525B2}"/>
              </a:ext>
            </a:extLst>
          </p:cNvPr>
          <p:cNvGraphicFramePr>
            <a:graphicFrameLocks noGrp="1"/>
          </p:cNvGraphicFramePr>
          <p:nvPr>
            <p:extLst>
              <p:ext uri="{D42A27DB-BD31-4B8C-83A1-F6EECF244321}">
                <p14:modId xmlns:p14="http://schemas.microsoft.com/office/powerpoint/2010/main" xmlns="" val="3365206064"/>
              </p:ext>
            </p:extLst>
          </p:nvPr>
        </p:nvGraphicFramePr>
        <p:xfrm>
          <a:off x="628650" y="1608445"/>
          <a:ext cx="2362200" cy="1422400"/>
        </p:xfrm>
        <a:graphic>
          <a:graphicData uri="http://schemas.openxmlformats.org/drawingml/2006/table">
            <a:tbl>
              <a:tblPr firstRow="1" lastRow="1">
                <a:tableStyleId>{3C2FFA5D-87B4-456A-9821-1D502468CF0F}</a:tableStyleId>
              </a:tblPr>
              <a:tblGrid>
                <a:gridCol w="1534637">
                  <a:extLst>
                    <a:ext uri="{9D8B030D-6E8A-4147-A177-3AD203B41FA5}">
                      <a16:colId xmlns:a16="http://schemas.microsoft.com/office/drawing/2014/main" xmlns="" val="3190045644"/>
                    </a:ext>
                  </a:extLst>
                </a:gridCol>
                <a:gridCol w="827563">
                  <a:extLst>
                    <a:ext uri="{9D8B030D-6E8A-4147-A177-3AD203B41FA5}">
                      <a16:colId xmlns:a16="http://schemas.microsoft.com/office/drawing/2014/main" xmlns="" val="2752241200"/>
                    </a:ext>
                  </a:extLst>
                </a:gridCol>
              </a:tblGrid>
              <a:tr h="203200">
                <a:tc>
                  <a:txBody>
                    <a:bodyPr/>
                    <a:lstStyle/>
                    <a:p>
                      <a:pPr algn="l" fontAlgn="b"/>
                      <a:r>
                        <a:rPr lang="en-IN" sz="1200" u="none" strike="noStrike">
                          <a:effectLst/>
                        </a:rPr>
                        <a:t>Startup Costs</a:t>
                      </a:r>
                      <a:endParaRPr lang="en-IN" sz="1200" b="1"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r" fontAlgn="b"/>
                      <a:r>
                        <a:rPr lang="en-IN" sz="1200" u="none" strike="noStrike">
                          <a:effectLst/>
                        </a:rPr>
                        <a:t>INR</a:t>
                      </a:r>
                      <a:endParaRPr lang="en-IN" sz="1200" b="1" i="0" u="none" strike="noStrike">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xmlns="" val="789937530"/>
                  </a:ext>
                </a:extLst>
              </a:tr>
              <a:tr h="203200">
                <a:tc>
                  <a:txBody>
                    <a:bodyPr/>
                    <a:lstStyle/>
                    <a:p>
                      <a:pPr algn="l" fontAlgn="b"/>
                      <a:r>
                        <a:rPr lang="en-IN" sz="1200" u="none" strike="noStrike">
                          <a:effectLst/>
                        </a:rPr>
                        <a:t>Server Systems</a:t>
                      </a:r>
                      <a:endParaRPr lang="en-IN" sz="12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tcPr>
                </a:tc>
                <a:tc>
                  <a:txBody>
                    <a:bodyPr/>
                    <a:lstStyle/>
                    <a:p>
                      <a:pPr algn="r" fontAlgn="b"/>
                      <a:r>
                        <a:rPr lang="en-IN" sz="1200" u="none" strike="noStrike">
                          <a:effectLst/>
                        </a:rPr>
                        <a:t>20000</a:t>
                      </a:r>
                      <a:endParaRPr lang="en-IN" sz="1200" b="0" i="0" u="none" strike="noStrike">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1508112775"/>
                  </a:ext>
                </a:extLst>
              </a:tr>
              <a:tr h="203200">
                <a:tc>
                  <a:txBody>
                    <a:bodyPr/>
                    <a:lstStyle/>
                    <a:p>
                      <a:pPr algn="l" fontAlgn="b"/>
                      <a:r>
                        <a:rPr lang="en-IN" sz="1200" u="none" strike="noStrike">
                          <a:effectLst/>
                        </a:rPr>
                        <a:t>Storage Systems</a:t>
                      </a:r>
                      <a:endParaRPr lang="en-IN" sz="12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tcPr>
                </a:tc>
                <a:tc>
                  <a:txBody>
                    <a:bodyPr/>
                    <a:lstStyle/>
                    <a:p>
                      <a:pPr algn="r" fontAlgn="b"/>
                      <a:r>
                        <a:rPr lang="en-IN" sz="1200" u="none" strike="noStrike">
                          <a:effectLst/>
                        </a:rPr>
                        <a:t>30000</a:t>
                      </a:r>
                      <a:endParaRPr lang="en-IN" sz="1200" b="0" i="0" u="none" strike="noStrike">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2202127048"/>
                  </a:ext>
                </a:extLst>
              </a:tr>
              <a:tr h="203200">
                <a:tc>
                  <a:txBody>
                    <a:bodyPr/>
                    <a:lstStyle/>
                    <a:p>
                      <a:pPr algn="l" fontAlgn="b"/>
                      <a:r>
                        <a:rPr lang="en-IN" sz="1200" u="none" strike="noStrike">
                          <a:effectLst/>
                        </a:rPr>
                        <a:t>Software Development</a:t>
                      </a:r>
                      <a:endParaRPr lang="en-IN" sz="12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tcPr>
                </a:tc>
                <a:tc>
                  <a:txBody>
                    <a:bodyPr/>
                    <a:lstStyle/>
                    <a:p>
                      <a:pPr algn="r" fontAlgn="b"/>
                      <a:r>
                        <a:rPr lang="en-IN" sz="1200" u="none" strike="noStrike">
                          <a:effectLst/>
                        </a:rPr>
                        <a:t>20000</a:t>
                      </a:r>
                      <a:endParaRPr lang="en-IN" sz="1200" b="0" i="0" u="none" strike="noStrike">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2584754802"/>
                  </a:ext>
                </a:extLst>
              </a:tr>
              <a:tr h="203200">
                <a:tc>
                  <a:txBody>
                    <a:bodyPr/>
                    <a:lstStyle/>
                    <a:p>
                      <a:pPr algn="l" fontAlgn="b"/>
                      <a:r>
                        <a:rPr lang="en-IN" sz="1200" u="none" strike="noStrike">
                          <a:effectLst/>
                        </a:rPr>
                        <a:t>License</a:t>
                      </a:r>
                      <a:endParaRPr lang="en-IN" sz="12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tcPr>
                </a:tc>
                <a:tc>
                  <a:txBody>
                    <a:bodyPr/>
                    <a:lstStyle/>
                    <a:p>
                      <a:pPr algn="r" fontAlgn="b"/>
                      <a:r>
                        <a:rPr lang="en-IN" sz="1200" u="none" strike="noStrike">
                          <a:effectLst/>
                        </a:rPr>
                        <a:t>4000</a:t>
                      </a:r>
                      <a:endParaRPr lang="en-IN" sz="1200" b="0" i="0" u="none" strike="noStrike">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1685440807"/>
                  </a:ext>
                </a:extLst>
              </a:tr>
              <a:tr h="203200">
                <a:tc>
                  <a:txBody>
                    <a:bodyPr/>
                    <a:lstStyle/>
                    <a:p>
                      <a:pPr algn="l" fontAlgn="b"/>
                      <a:r>
                        <a:rPr lang="en-IN" sz="1200" u="none" strike="noStrike">
                          <a:effectLst/>
                        </a:rPr>
                        <a:t>Chair Table</a:t>
                      </a:r>
                      <a:endParaRPr lang="en-IN" sz="12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tcPr>
                </a:tc>
                <a:tc>
                  <a:txBody>
                    <a:bodyPr/>
                    <a:lstStyle/>
                    <a:p>
                      <a:pPr algn="r" fontAlgn="b"/>
                      <a:r>
                        <a:rPr lang="en-IN" sz="1200" u="none" strike="noStrike">
                          <a:effectLst/>
                        </a:rPr>
                        <a:t>2000</a:t>
                      </a:r>
                      <a:endParaRPr lang="en-IN" sz="1200" b="0" i="0" u="none" strike="noStrike">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2426383474"/>
                  </a:ext>
                </a:extLst>
              </a:tr>
              <a:tr h="203200">
                <a:tc>
                  <a:txBody>
                    <a:bodyPr/>
                    <a:lstStyle/>
                    <a:p>
                      <a:pPr algn="l" fontAlgn="b"/>
                      <a:r>
                        <a:rPr lang="en-IN" sz="1200" u="none" strike="noStrike">
                          <a:effectLst/>
                        </a:rPr>
                        <a:t>Total</a:t>
                      </a:r>
                      <a:endParaRPr lang="en-IN" sz="1200" b="0" i="0" u="none" strike="noStrike">
                        <a:solidFill>
                          <a:srgbClr val="FF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algn="r" fontAlgn="b"/>
                      <a:r>
                        <a:rPr lang="en-IN" sz="1200" u="none" strike="noStrike" dirty="0">
                          <a:effectLst/>
                        </a:rPr>
                        <a:t>76000</a:t>
                      </a:r>
                      <a:endParaRPr lang="en-IN" sz="1200" b="0" i="0" u="none" strike="noStrike" dirty="0">
                        <a:solidFill>
                          <a:srgbClr val="FF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530018741"/>
                  </a:ext>
                </a:extLst>
              </a:tr>
            </a:tbl>
          </a:graphicData>
        </a:graphic>
      </p:graphicFrame>
      <p:graphicFrame>
        <p:nvGraphicFramePr>
          <p:cNvPr id="6" name="Table 5">
            <a:extLst>
              <a:ext uri="{FF2B5EF4-FFF2-40B4-BE49-F238E27FC236}">
                <a16:creationId xmlns:a16="http://schemas.microsoft.com/office/drawing/2014/main" xmlns="" id="{F7630F96-830E-2047-BD04-9F84C9630305}"/>
              </a:ext>
            </a:extLst>
          </p:cNvPr>
          <p:cNvGraphicFramePr>
            <a:graphicFrameLocks noGrp="1"/>
          </p:cNvGraphicFramePr>
          <p:nvPr>
            <p:extLst>
              <p:ext uri="{D42A27DB-BD31-4B8C-83A1-F6EECF244321}">
                <p14:modId xmlns:p14="http://schemas.microsoft.com/office/powerpoint/2010/main" xmlns="" val="2194672266"/>
              </p:ext>
            </p:extLst>
          </p:nvPr>
        </p:nvGraphicFramePr>
        <p:xfrm>
          <a:off x="628650" y="4436755"/>
          <a:ext cx="2362200" cy="1625600"/>
        </p:xfrm>
        <a:graphic>
          <a:graphicData uri="http://schemas.openxmlformats.org/drawingml/2006/table">
            <a:tbl>
              <a:tblPr firstRow="1" lastRow="1">
                <a:tableStyleId>{21E4AEA4-8DFA-4A89-87EB-49C32662AFE0}</a:tableStyleId>
              </a:tblPr>
              <a:tblGrid>
                <a:gridCol w="1534637">
                  <a:extLst>
                    <a:ext uri="{9D8B030D-6E8A-4147-A177-3AD203B41FA5}">
                      <a16:colId xmlns:a16="http://schemas.microsoft.com/office/drawing/2014/main" xmlns="" val="2445163235"/>
                    </a:ext>
                  </a:extLst>
                </a:gridCol>
                <a:gridCol w="827563">
                  <a:extLst>
                    <a:ext uri="{9D8B030D-6E8A-4147-A177-3AD203B41FA5}">
                      <a16:colId xmlns:a16="http://schemas.microsoft.com/office/drawing/2014/main" xmlns="" val="886455784"/>
                    </a:ext>
                  </a:extLst>
                </a:gridCol>
              </a:tblGrid>
              <a:tr h="203200">
                <a:tc>
                  <a:txBody>
                    <a:bodyPr/>
                    <a:lstStyle/>
                    <a:p>
                      <a:pPr algn="l" fontAlgn="b"/>
                      <a:r>
                        <a:rPr lang="en-IN" sz="1200" u="none" strike="noStrike">
                          <a:effectLst/>
                        </a:rPr>
                        <a:t>Revenue   (Monthly)</a:t>
                      </a:r>
                      <a:endParaRPr lang="en-IN" sz="12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l" fontAlgn="b"/>
                      <a:r>
                        <a:rPr lang="en-IN" sz="1200" u="none" strike="noStrike">
                          <a:effectLst/>
                        </a:rPr>
                        <a:t> </a:t>
                      </a:r>
                      <a:endParaRPr lang="en-IN" sz="1200" b="0" i="0" u="none" strike="noStrike">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xmlns="" val="2156538673"/>
                  </a:ext>
                </a:extLst>
              </a:tr>
              <a:tr h="203200">
                <a:tc>
                  <a:txBody>
                    <a:bodyPr/>
                    <a:lstStyle/>
                    <a:p>
                      <a:pPr algn="l" fontAlgn="b"/>
                      <a:r>
                        <a:rPr lang="en-IN" sz="1200" u="none" strike="noStrike">
                          <a:effectLst/>
                        </a:rPr>
                        <a:t>Customer Footfall</a:t>
                      </a:r>
                      <a:endParaRPr lang="en-IN" sz="12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tcPr>
                </a:tc>
                <a:tc>
                  <a:txBody>
                    <a:bodyPr/>
                    <a:lstStyle/>
                    <a:p>
                      <a:pPr algn="r" fontAlgn="b"/>
                      <a:r>
                        <a:rPr lang="en-IN" sz="1200" u="none" strike="noStrike">
                          <a:effectLst/>
                        </a:rPr>
                        <a:t>5000</a:t>
                      </a:r>
                      <a:endParaRPr lang="en-IN" sz="1200" b="0" i="0" u="none" strike="noStrike">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3182183286"/>
                  </a:ext>
                </a:extLst>
              </a:tr>
              <a:tr h="203200">
                <a:tc>
                  <a:txBody>
                    <a:bodyPr/>
                    <a:lstStyle/>
                    <a:p>
                      <a:pPr algn="l" fontAlgn="b"/>
                      <a:r>
                        <a:rPr lang="en-IN" sz="1200" u="none" strike="noStrike">
                          <a:effectLst/>
                        </a:rPr>
                        <a:t>Units Bought p.c.</a:t>
                      </a:r>
                      <a:endParaRPr lang="en-IN" sz="12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tcPr>
                </a:tc>
                <a:tc>
                  <a:txBody>
                    <a:bodyPr/>
                    <a:lstStyle/>
                    <a:p>
                      <a:pPr algn="r" fontAlgn="b"/>
                      <a:r>
                        <a:rPr lang="en-IN" sz="1200" u="none" strike="noStrike">
                          <a:effectLst/>
                        </a:rPr>
                        <a:t>1</a:t>
                      </a:r>
                      <a:endParaRPr lang="en-IN" sz="1200" b="0" i="0" u="none" strike="noStrike">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1081315248"/>
                  </a:ext>
                </a:extLst>
              </a:tr>
              <a:tr h="203200">
                <a:tc>
                  <a:txBody>
                    <a:bodyPr/>
                    <a:lstStyle/>
                    <a:p>
                      <a:pPr algn="l" fontAlgn="b"/>
                      <a:r>
                        <a:rPr lang="en-IN" sz="1200" u="none" strike="noStrike">
                          <a:effectLst/>
                        </a:rPr>
                        <a:t>Sale Price</a:t>
                      </a:r>
                      <a:endParaRPr lang="en-IN" sz="12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tcPr>
                </a:tc>
                <a:tc>
                  <a:txBody>
                    <a:bodyPr/>
                    <a:lstStyle/>
                    <a:p>
                      <a:pPr algn="r" fontAlgn="b"/>
                      <a:r>
                        <a:rPr lang="en-IN" sz="1200" u="none" strike="noStrike">
                          <a:effectLst/>
                        </a:rPr>
                        <a:t>25</a:t>
                      </a:r>
                      <a:endParaRPr lang="en-IN" sz="1200" b="0" i="0" u="none" strike="noStrike">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2604939099"/>
                  </a:ext>
                </a:extLst>
              </a:tr>
              <a:tr h="203200">
                <a:tc>
                  <a:txBody>
                    <a:bodyPr/>
                    <a:lstStyle/>
                    <a:p>
                      <a:pPr algn="l" fontAlgn="b"/>
                      <a:r>
                        <a:rPr lang="en-IN" sz="1200" u="none" strike="noStrike">
                          <a:effectLst/>
                        </a:rPr>
                        <a:t>Purchase Frequency</a:t>
                      </a:r>
                      <a:endParaRPr lang="en-IN" sz="12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tcPr>
                </a:tc>
                <a:tc>
                  <a:txBody>
                    <a:bodyPr/>
                    <a:lstStyle/>
                    <a:p>
                      <a:pPr algn="r" fontAlgn="b"/>
                      <a:r>
                        <a:rPr lang="en-IN" sz="1200" u="none" strike="noStrike">
                          <a:effectLst/>
                        </a:rPr>
                        <a:t>1</a:t>
                      </a:r>
                      <a:endParaRPr lang="en-IN" sz="1200" b="0" i="0" u="none" strike="noStrike">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2088795075"/>
                  </a:ext>
                </a:extLst>
              </a:tr>
              <a:tr h="203200">
                <a:tc>
                  <a:txBody>
                    <a:bodyPr/>
                    <a:lstStyle/>
                    <a:p>
                      <a:pPr algn="l" fontAlgn="b"/>
                      <a:r>
                        <a:rPr lang="en-IN" sz="1200" u="none" strike="noStrike">
                          <a:effectLst/>
                        </a:rPr>
                        <a:t>Advertisment</a:t>
                      </a:r>
                      <a:endParaRPr lang="en-IN" sz="12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tcPr>
                </a:tc>
                <a:tc>
                  <a:txBody>
                    <a:bodyPr/>
                    <a:lstStyle/>
                    <a:p>
                      <a:pPr algn="r" fontAlgn="b"/>
                      <a:r>
                        <a:rPr lang="en-IN" sz="1200" u="none" strike="noStrike">
                          <a:effectLst/>
                        </a:rPr>
                        <a:t>25000</a:t>
                      </a:r>
                      <a:endParaRPr lang="en-IN" sz="1200" b="0" i="0" u="none" strike="noStrike">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1935269984"/>
                  </a:ext>
                </a:extLst>
              </a:tr>
              <a:tr h="203200">
                <a:tc>
                  <a:txBody>
                    <a:bodyPr/>
                    <a:lstStyle/>
                    <a:p>
                      <a:pPr algn="l" fontAlgn="b"/>
                      <a:r>
                        <a:rPr lang="en-IN" sz="1200" u="none" strike="noStrike">
                          <a:effectLst/>
                        </a:rPr>
                        <a:t>Total Sales units</a:t>
                      </a:r>
                      <a:endParaRPr lang="en-IN" sz="1200" b="0" i="0" u="none" strike="noStrike">
                        <a:solidFill>
                          <a:srgbClr val="FF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tcPr>
                </a:tc>
                <a:tc>
                  <a:txBody>
                    <a:bodyPr/>
                    <a:lstStyle/>
                    <a:p>
                      <a:pPr algn="r" fontAlgn="b"/>
                      <a:r>
                        <a:rPr lang="en-IN" sz="1200" u="none" strike="noStrike">
                          <a:effectLst/>
                        </a:rPr>
                        <a:t>5000</a:t>
                      </a:r>
                      <a:endParaRPr lang="en-IN" sz="1200" b="0" i="0" u="none" strike="noStrike">
                        <a:solidFill>
                          <a:srgbClr val="FF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546707614"/>
                  </a:ext>
                </a:extLst>
              </a:tr>
              <a:tr h="203200">
                <a:tc>
                  <a:txBody>
                    <a:bodyPr/>
                    <a:lstStyle/>
                    <a:p>
                      <a:pPr algn="l" fontAlgn="b"/>
                      <a:r>
                        <a:rPr lang="en-IN" sz="1200" u="none" strike="noStrike">
                          <a:effectLst/>
                        </a:rPr>
                        <a:t>Total Revenue</a:t>
                      </a:r>
                      <a:endParaRPr lang="en-IN" sz="1200" b="0" i="0" u="none" strike="noStrike">
                        <a:solidFill>
                          <a:srgbClr val="FF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algn="r" fontAlgn="b"/>
                      <a:r>
                        <a:rPr lang="en-IN" sz="1200" u="none" strike="noStrike" dirty="0">
                          <a:effectLst/>
                        </a:rPr>
                        <a:t>150000</a:t>
                      </a:r>
                      <a:endParaRPr lang="en-IN" sz="1200" b="0" i="0" u="none" strike="noStrike" dirty="0">
                        <a:solidFill>
                          <a:srgbClr val="FF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382511163"/>
                  </a:ext>
                </a:extLst>
              </a:tr>
            </a:tbl>
          </a:graphicData>
        </a:graphic>
      </p:graphicFrame>
      <p:graphicFrame>
        <p:nvGraphicFramePr>
          <p:cNvPr id="7" name="Table 6">
            <a:extLst>
              <a:ext uri="{FF2B5EF4-FFF2-40B4-BE49-F238E27FC236}">
                <a16:creationId xmlns:a16="http://schemas.microsoft.com/office/drawing/2014/main" xmlns="" id="{2FDE7464-35DC-BB4F-B283-886CF0F8CE2D}"/>
              </a:ext>
            </a:extLst>
          </p:cNvPr>
          <p:cNvGraphicFramePr>
            <a:graphicFrameLocks noGrp="1"/>
          </p:cNvGraphicFramePr>
          <p:nvPr>
            <p:extLst>
              <p:ext uri="{D42A27DB-BD31-4B8C-83A1-F6EECF244321}">
                <p14:modId xmlns:p14="http://schemas.microsoft.com/office/powerpoint/2010/main" xmlns="" val="2276546668"/>
              </p:ext>
            </p:extLst>
          </p:nvPr>
        </p:nvGraphicFramePr>
        <p:xfrm>
          <a:off x="3733800" y="1625907"/>
          <a:ext cx="2273300" cy="1422400"/>
        </p:xfrm>
        <a:graphic>
          <a:graphicData uri="http://schemas.openxmlformats.org/drawingml/2006/table">
            <a:tbl>
              <a:tblPr firstRow="1" lastRow="1">
                <a:tableStyleId>{00A15C55-8517-42AA-B614-E9B94910E393}</a:tableStyleId>
              </a:tblPr>
              <a:tblGrid>
                <a:gridCol w="1445781">
                  <a:extLst>
                    <a:ext uri="{9D8B030D-6E8A-4147-A177-3AD203B41FA5}">
                      <a16:colId xmlns:a16="http://schemas.microsoft.com/office/drawing/2014/main" xmlns="" val="935265816"/>
                    </a:ext>
                  </a:extLst>
                </a:gridCol>
                <a:gridCol w="827519">
                  <a:extLst>
                    <a:ext uri="{9D8B030D-6E8A-4147-A177-3AD203B41FA5}">
                      <a16:colId xmlns:a16="http://schemas.microsoft.com/office/drawing/2014/main" xmlns="" val="1319313825"/>
                    </a:ext>
                  </a:extLst>
                </a:gridCol>
              </a:tblGrid>
              <a:tr h="203200">
                <a:tc>
                  <a:txBody>
                    <a:bodyPr/>
                    <a:lstStyle/>
                    <a:p>
                      <a:pPr algn="r" fontAlgn="b"/>
                      <a:r>
                        <a:rPr lang="en-IN" sz="1200" u="none" strike="noStrike">
                          <a:effectLst/>
                        </a:rPr>
                        <a:t>Fixed Costs (Monthly)</a:t>
                      </a:r>
                      <a:endParaRPr lang="en-IN" sz="1200" b="1"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r" fontAlgn="b"/>
                      <a:r>
                        <a:rPr lang="en-IN" sz="1200" u="none" strike="noStrike">
                          <a:effectLst/>
                        </a:rPr>
                        <a:t>INR</a:t>
                      </a:r>
                      <a:endParaRPr lang="en-IN" sz="1200" b="1" i="0" u="none" strike="noStrike">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xmlns="" val="3477662050"/>
                  </a:ext>
                </a:extLst>
              </a:tr>
              <a:tr h="203200">
                <a:tc>
                  <a:txBody>
                    <a:bodyPr/>
                    <a:lstStyle/>
                    <a:p>
                      <a:pPr algn="l" fontAlgn="b"/>
                      <a:r>
                        <a:rPr lang="en-IN" sz="1200" u="none" strike="noStrike">
                          <a:effectLst/>
                        </a:rPr>
                        <a:t>Salary</a:t>
                      </a:r>
                      <a:endParaRPr lang="en-IN" sz="12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tcPr>
                </a:tc>
                <a:tc>
                  <a:txBody>
                    <a:bodyPr/>
                    <a:lstStyle/>
                    <a:p>
                      <a:pPr algn="r" fontAlgn="b"/>
                      <a:r>
                        <a:rPr lang="en-IN" sz="1200" u="none" strike="noStrike">
                          <a:effectLst/>
                        </a:rPr>
                        <a:t>14000</a:t>
                      </a:r>
                      <a:endParaRPr lang="en-IN" sz="1200" b="0" i="0" u="none" strike="noStrike">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1986615480"/>
                  </a:ext>
                </a:extLst>
              </a:tr>
              <a:tr h="203200">
                <a:tc>
                  <a:txBody>
                    <a:bodyPr/>
                    <a:lstStyle/>
                    <a:p>
                      <a:pPr algn="l" fontAlgn="b"/>
                      <a:r>
                        <a:rPr lang="en-IN" sz="1200" u="none" strike="noStrike">
                          <a:effectLst/>
                        </a:rPr>
                        <a:t>Fuel</a:t>
                      </a:r>
                      <a:endParaRPr lang="en-IN" sz="12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tcPr>
                </a:tc>
                <a:tc>
                  <a:txBody>
                    <a:bodyPr/>
                    <a:lstStyle/>
                    <a:p>
                      <a:pPr algn="r" fontAlgn="b"/>
                      <a:r>
                        <a:rPr lang="en-IN" sz="1200" u="none" strike="noStrike">
                          <a:effectLst/>
                        </a:rPr>
                        <a:t>0</a:t>
                      </a:r>
                      <a:endParaRPr lang="en-IN" sz="1200" b="0" i="0" u="none" strike="noStrike">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1221128489"/>
                  </a:ext>
                </a:extLst>
              </a:tr>
              <a:tr h="203200">
                <a:tc>
                  <a:txBody>
                    <a:bodyPr/>
                    <a:lstStyle/>
                    <a:p>
                      <a:pPr algn="l" fontAlgn="b"/>
                      <a:r>
                        <a:rPr lang="en-IN" sz="1200" u="none" strike="noStrike" dirty="0">
                          <a:effectLst/>
                        </a:rPr>
                        <a:t>Electricity</a:t>
                      </a:r>
                      <a:endParaRPr lang="en-IN" sz="12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tcPr>
                </a:tc>
                <a:tc>
                  <a:txBody>
                    <a:bodyPr/>
                    <a:lstStyle/>
                    <a:p>
                      <a:pPr algn="r" fontAlgn="b"/>
                      <a:r>
                        <a:rPr lang="en-IN" sz="1200" u="none" strike="noStrike">
                          <a:effectLst/>
                        </a:rPr>
                        <a:t>5000</a:t>
                      </a:r>
                      <a:endParaRPr lang="en-IN" sz="1200" b="0" i="0" u="none" strike="noStrike">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2993536837"/>
                  </a:ext>
                </a:extLst>
              </a:tr>
              <a:tr h="203200">
                <a:tc>
                  <a:txBody>
                    <a:bodyPr/>
                    <a:lstStyle/>
                    <a:p>
                      <a:pPr algn="l" fontAlgn="b"/>
                      <a:r>
                        <a:rPr lang="en-IN" sz="1200" u="none" strike="noStrike">
                          <a:effectLst/>
                        </a:rPr>
                        <a:t>Rent</a:t>
                      </a:r>
                      <a:endParaRPr lang="en-IN" sz="12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tcPr>
                </a:tc>
                <a:tc>
                  <a:txBody>
                    <a:bodyPr/>
                    <a:lstStyle/>
                    <a:p>
                      <a:pPr algn="r" fontAlgn="b"/>
                      <a:r>
                        <a:rPr lang="en-IN" sz="1200" u="none" strike="noStrike">
                          <a:effectLst/>
                        </a:rPr>
                        <a:t>8000</a:t>
                      </a:r>
                      <a:endParaRPr lang="en-IN" sz="1200" b="0" i="0" u="none" strike="noStrike">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3748839494"/>
                  </a:ext>
                </a:extLst>
              </a:tr>
              <a:tr h="203200">
                <a:tc>
                  <a:txBody>
                    <a:bodyPr/>
                    <a:lstStyle/>
                    <a:p>
                      <a:pPr algn="l" fontAlgn="b"/>
                      <a:r>
                        <a:rPr lang="en-IN" sz="1200" u="none" strike="noStrike">
                          <a:effectLst/>
                        </a:rPr>
                        <a:t>Advertising</a:t>
                      </a:r>
                      <a:endParaRPr lang="en-IN" sz="12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tcPr>
                </a:tc>
                <a:tc>
                  <a:txBody>
                    <a:bodyPr/>
                    <a:lstStyle/>
                    <a:p>
                      <a:pPr algn="r" fontAlgn="b"/>
                      <a:r>
                        <a:rPr lang="en-IN" sz="1200" u="none" strike="noStrike" dirty="0">
                          <a:effectLst/>
                        </a:rPr>
                        <a:t>5000</a:t>
                      </a:r>
                      <a:endParaRPr lang="en-IN" sz="1200" b="0" i="0" u="none" strike="noStrike" dirty="0">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2763515530"/>
                  </a:ext>
                </a:extLst>
              </a:tr>
              <a:tr h="203200">
                <a:tc>
                  <a:txBody>
                    <a:bodyPr/>
                    <a:lstStyle/>
                    <a:p>
                      <a:pPr algn="l" fontAlgn="b"/>
                      <a:r>
                        <a:rPr lang="en-IN" sz="1200" u="none" strike="noStrike">
                          <a:effectLst/>
                        </a:rPr>
                        <a:t>Total</a:t>
                      </a:r>
                      <a:endParaRPr lang="en-IN" sz="1200" b="0" i="0" u="none" strike="noStrike">
                        <a:solidFill>
                          <a:srgbClr val="FF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algn="r" fontAlgn="b"/>
                      <a:r>
                        <a:rPr lang="en-IN" sz="1200" u="none" strike="noStrike" dirty="0">
                          <a:effectLst/>
                        </a:rPr>
                        <a:t>32000</a:t>
                      </a:r>
                      <a:endParaRPr lang="en-IN" sz="1200" b="0" i="0" u="none" strike="noStrike" dirty="0">
                        <a:solidFill>
                          <a:srgbClr val="FF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321536405"/>
                  </a:ext>
                </a:extLst>
              </a:tr>
            </a:tbl>
          </a:graphicData>
        </a:graphic>
      </p:graphicFrame>
      <p:sp>
        <p:nvSpPr>
          <p:cNvPr id="8" name="TextBox 7">
            <a:extLst>
              <a:ext uri="{FF2B5EF4-FFF2-40B4-BE49-F238E27FC236}">
                <a16:creationId xmlns:a16="http://schemas.microsoft.com/office/drawing/2014/main" xmlns="" id="{D4FC60C9-1F1A-3449-A5B7-52D574526D32}"/>
              </a:ext>
            </a:extLst>
          </p:cNvPr>
          <p:cNvSpPr txBox="1"/>
          <p:nvPr/>
        </p:nvSpPr>
        <p:spPr>
          <a:xfrm>
            <a:off x="516834" y="6167743"/>
            <a:ext cx="3216965" cy="276999"/>
          </a:xfrm>
          <a:prstGeom prst="rect">
            <a:avLst/>
          </a:prstGeom>
          <a:noFill/>
        </p:spPr>
        <p:txBody>
          <a:bodyPr wrap="square" rtlCol="0">
            <a:spAutoFit/>
          </a:bodyPr>
          <a:lstStyle/>
          <a:p>
            <a:r>
              <a:rPr lang="en-US" sz="1200" dirty="0"/>
              <a:t>Note: Customers Estimate per day-150 (30 Days)</a:t>
            </a:r>
          </a:p>
        </p:txBody>
      </p:sp>
      <p:sp>
        <p:nvSpPr>
          <p:cNvPr id="9" name="Rectangle 8">
            <a:extLst>
              <a:ext uri="{FF2B5EF4-FFF2-40B4-BE49-F238E27FC236}">
                <a16:creationId xmlns:a16="http://schemas.microsoft.com/office/drawing/2014/main" xmlns="" id="{10718B09-D269-CB4E-890D-FCF39BFE433A}"/>
              </a:ext>
            </a:extLst>
          </p:cNvPr>
          <p:cNvSpPr/>
          <p:nvPr/>
        </p:nvSpPr>
        <p:spPr>
          <a:xfrm>
            <a:off x="3663152" y="3101706"/>
            <a:ext cx="2900538" cy="276999"/>
          </a:xfrm>
          <a:prstGeom prst="rect">
            <a:avLst/>
          </a:prstGeom>
        </p:spPr>
        <p:txBody>
          <a:bodyPr wrap="none">
            <a:spAutoFit/>
          </a:bodyPr>
          <a:lstStyle/>
          <a:p>
            <a:r>
              <a:rPr lang="en-US" sz="1200" dirty="0"/>
              <a:t>Note: Salary per employee =7000 (Staff =2)</a:t>
            </a:r>
          </a:p>
        </p:txBody>
      </p:sp>
      <p:graphicFrame>
        <p:nvGraphicFramePr>
          <p:cNvPr id="11" name="Table 10">
            <a:extLst>
              <a:ext uri="{FF2B5EF4-FFF2-40B4-BE49-F238E27FC236}">
                <a16:creationId xmlns:a16="http://schemas.microsoft.com/office/drawing/2014/main" xmlns="" id="{8E3EFCA4-DF4F-864D-81C8-A3AEF7C4EAE6}"/>
              </a:ext>
            </a:extLst>
          </p:cNvPr>
          <p:cNvGraphicFramePr>
            <a:graphicFrameLocks noGrp="1"/>
          </p:cNvGraphicFramePr>
          <p:nvPr>
            <p:extLst>
              <p:ext uri="{D42A27DB-BD31-4B8C-83A1-F6EECF244321}">
                <p14:modId xmlns:p14="http://schemas.microsoft.com/office/powerpoint/2010/main" xmlns="" val="2490137672"/>
              </p:ext>
            </p:extLst>
          </p:nvPr>
        </p:nvGraphicFramePr>
        <p:xfrm>
          <a:off x="6976864" y="1766247"/>
          <a:ext cx="4089399" cy="1016000"/>
        </p:xfrm>
        <a:graphic>
          <a:graphicData uri="http://schemas.openxmlformats.org/drawingml/2006/table">
            <a:tbl>
              <a:tblPr firstRow="1" lastRow="1">
                <a:tableStyleId>{7DF18680-E054-41AD-8BC1-D1AEF772440D}</a:tableStyleId>
              </a:tblPr>
              <a:tblGrid>
                <a:gridCol w="1609152">
                  <a:extLst>
                    <a:ext uri="{9D8B030D-6E8A-4147-A177-3AD203B41FA5}">
                      <a16:colId xmlns:a16="http://schemas.microsoft.com/office/drawing/2014/main" xmlns="" val="2878650022"/>
                    </a:ext>
                  </a:extLst>
                </a:gridCol>
                <a:gridCol w="826749">
                  <a:extLst>
                    <a:ext uri="{9D8B030D-6E8A-4147-A177-3AD203B41FA5}">
                      <a16:colId xmlns:a16="http://schemas.microsoft.com/office/drawing/2014/main" xmlns="" val="3065552515"/>
                    </a:ext>
                  </a:extLst>
                </a:gridCol>
                <a:gridCol w="826749">
                  <a:extLst>
                    <a:ext uri="{9D8B030D-6E8A-4147-A177-3AD203B41FA5}">
                      <a16:colId xmlns:a16="http://schemas.microsoft.com/office/drawing/2014/main" xmlns="" val="1054249415"/>
                    </a:ext>
                  </a:extLst>
                </a:gridCol>
                <a:gridCol w="826749">
                  <a:extLst>
                    <a:ext uri="{9D8B030D-6E8A-4147-A177-3AD203B41FA5}">
                      <a16:colId xmlns:a16="http://schemas.microsoft.com/office/drawing/2014/main" xmlns="" val="3435156526"/>
                    </a:ext>
                  </a:extLst>
                </a:gridCol>
              </a:tblGrid>
              <a:tr h="203200">
                <a:tc>
                  <a:txBody>
                    <a:bodyPr/>
                    <a:lstStyle/>
                    <a:p>
                      <a:pPr algn="l" fontAlgn="b"/>
                      <a:r>
                        <a:rPr lang="en-IN" sz="1200" u="none" strike="noStrike">
                          <a:effectLst/>
                        </a:rPr>
                        <a:t>Variable Costs (per unit)</a:t>
                      </a:r>
                      <a:endParaRPr lang="en-IN" sz="1200" b="1"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r" fontAlgn="b"/>
                      <a:r>
                        <a:rPr lang="en-IN" sz="1200" u="none" strike="noStrike">
                          <a:effectLst/>
                        </a:rPr>
                        <a:t>Cost</a:t>
                      </a:r>
                      <a:endParaRPr lang="en-IN" sz="1200" b="1" i="0" u="none" strike="noStrike">
                        <a:solidFill>
                          <a:srgbClr val="000000"/>
                        </a:solidFill>
                        <a:effectLst/>
                        <a:latin typeface="Calibri" panose="020F0502020204030204" pitchFamily="34" charset="0"/>
                      </a:endParaRPr>
                    </a:p>
                  </a:txBody>
                  <a:tcPr marL="9525" marR="9525" marT="9525" marB="0" anchor="b">
                    <a:lnT w="12700" cap="flat" cmpd="sng" algn="ctr">
                      <a:solidFill>
                        <a:schemeClr val="tx1"/>
                      </a:solidFill>
                      <a:prstDash val="solid"/>
                      <a:round/>
                      <a:headEnd type="none" w="med" len="med"/>
                      <a:tailEnd type="none" w="med" len="med"/>
                    </a:lnT>
                  </a:tcPr>
                </a:tc>
                <a:tc>
                  <a:txBody>
                    <a:bodyPr/>
                    <a:lstStyle/>
                    <a:p>
                      <a:pPr algn="r" fontAlgn="b"/>
                      <a:r>
                        <a:rPr lang="en-IN" sz="1200" u="none" strike="noStrike">
                          <a:effectLst/>
                        </a:rPr>
                        <a:t>Unit</a:t>
                      </a:r>
                      <a:endParaRPr lang="en-IN" sz="1200" b="1" i="0" u="none" strike="noStrike">
                        <a:solidFill>
                          <a:srgbClr val="000000"/>
                        </a:solidFill>
                        <a:effectLst/>
                        <a:latin typeface="Calibri" panose="020F0502020204030204" pitchFamily="34" charset="0"/>
                      </a:endParaRPr>
                    </a:p>
                  </a:txBody>
                  <a:tcPr marL="9525" marR="9525" marT="9525" marB="0" anchor="b">
                    <a:lnT w="12700" cap="flat" cmpd="sng" algn="ctr">
                      <a:solidFill>
                        <a:schemeClr val="tx1"/>
                      </a:solidFill>
                      <a:prstDash val="solid"/>
                      <a:round/>
                      <a:headEnd type="none" w="med" len="med"/>
                      <a:tailEnd type="none" w="med" len="med"/>
                    </a:lnT>
                  </a:tcPr>
                </a:tc>
                <a:tc>
                  <a:txBody>
                    <a:bodyPr/>
                    <a:lstStyle/>
                    <a:p>
                      <a:pPr algn="r" fontAlgn="b"/>
                      <a:r>
                        <a:rPr lang="en-IN" sz="1200" u="none" strike="noStrike">
                          <a:effectLst/>
                        </a:rPr>
                        <a:t>Rate</a:t>
                      </a:r>
                      <a:endParaRPr lang="en-IN" sz="1200" b="1" i="0" u="none" strike="noStrike">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xmlns="" val="842452439"/>
                  </a:ext>
                </a:extLst>
              </a:tr>
              <a:tr h="203200">
                <a:tc>
                  <a:txBody>
                    <a:bodyPr/>
                    <a:lstStyle/>
                    <a:p>
                      <a:pPr algn="l" fontAlgn="b"/>
                      <a:r>
                        <a:rPr lang="en-IN" sz="1200" u="none" strike="noStrike">
                          <a:effectLst/>
                        </a:rPr>
                        <a:t>Mainatinence</a:t>
                      </a:r>
                      <a:endParaRPr lang="en-IN" sz="12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tcPr>
                </a:tc>
                <a:tc>
                  <a:txBody>
                    <a:bodyPr/>
                    <a:lstStyle/>
                    <a:p>
                      <a:pPr algn="r" fontAlgn="b"/>
                      <a:r>
                        <a:rPr lang="en-IN" sz="1200" u="none" strike="noStrike">
                          <a:effectLst/>
                        </a:rPr>
                        <a:t>5</a:t>
                      </a:r>
                      <a:endParaRPr lang="en-IN" sz="12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IN" sz="1200" u="none" strike="noStrike">
                          <a:effectLst/>
                        </a:rPr>
                        <a:t>500</a:t>
                      </a:r>
                      <a:endParaRPr lang="en-IN" sz="12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IN" sz="1200" u="none" strike="noStrike">
                          <a:effectLst/>
                        </a:rPr>
                        <a:t>20</a:t>
                      </a:r>
                      <a:endParaRPr lang="en-IN" sz="1200" b="0" i="0" u="none" strike="noStrike">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1270586006"/>
                  </a:ext>
                </a:extLst>
              </a:tr>
              <a:tr h="203200">
                <a:tc>
                  <a:txBody>
                    <a:bodyPr/>
                    <a:lstStyle/>
                    <a:p>
                      <a:pPr algn="l" fontAlgn="b"/>
                      <a:r>
                        <a:rPr lang="en-IN" sz="1200" u="none" strike="noStrike">
                          <a:effectLst/>
                        </a:rPr>
                        <a:t>Equipments</a:t>
                      </a:r>
                      <a:endParaRPr lang="en-IN" sz="12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tcPr>
                </a:tc>
                <a:tc>
                  <a:txBody>
                    <a:bodyPr/>
                    <a:lstStyle/>
                    <a:p>
                      <a:pPr algn="r" fontAlgn="b"/>
                      <a:r>
                        <a:rPr lang="en-IN" sz="1200" u="none" strike="noStrike" dirty="0">
                          <a:effectLst/>
                        </a:rPr>
                        <a:t>10</a:t>
                      </a:r>
                      <a:endParaRPr lang="en-IN" sz="12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IN" sz="1200" u="none" strike="noStrike">
                          <a:effectLst/>
                        </a:rPr>
                        <a:t>200</a:t>
                      </a:r>
                      <a:endParaRPr lang="en-IN" sz="12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IN" sz="1200" u="none" strike="noStrike">
                          <a:effectLst/>
                        </a:rPr>
                        <a:t>100</a:t>
                      </a:r>
                      <a:endParaRPr lang="en-IN" sz="1200" b="0" i="0" u="none" strike="noStrike">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4269406227"/>
                  </a:ext>
                </a:extLst>
              </a:tr>
              <a:tr h="203200">
                <a:tc>
                  <a:txBody>
                    <a:bodyPr/>
                    <a:lstStyle/>
                    <a:p>
                      <a:pPr algn="l" fontAlgn="b"/>
                      <a:endParaRPr lang="en-IN" sz="12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tcPr>
                </a:tc>
                <a:tc>
                  <a:txBody>
                    <a:bodyPr/>
                    <a:lstStyle/>
                    <a:p>
                      <a:pPr algn="l" fontAlgn="b"/>
                      <a:endParaRPr lang="en-IN" sz="12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endParaRPr lang="en-IN" sz="12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endParaRPr lang="en-IN" sz="1200" b="0" i="0" u="none" strike="noStrike">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494643872"/>
                  </a:ext>
                </a:extLst>
              </a:tr>
              <a:tr h="203200">
                <a:tc>
                  <a:txBody>
                    <a:bodyPr/>
                    <a:lstStyle/>
                    <a:p>
                      <a:pPr algn="l" fontAlgn="b"/>
                      <a:r>
                        <a:rPr lang="en-IN" sz="1200" u="none" strike="noStrike">
                          <a:effectLst/>
                        </a:rPr>
                        <a:t>Total</a:t>
                      </a:r>
                      <a:endParaRPr lang="en-IN" sz="12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algn="r" fontAlgn="b"/>
                      <a:r>
                        <a:rPr lang="en-IN" sz="1200" u="none" strike="noStrike">
                          <a:effectLst/>
                        </a:rPr>
                        <a:t>15</a:t>
                      </a:r>
                      <a:endParaRPr lang="en-IN" sz="1200" b="0" i="0" u="none" strike="noStrike">
                        <a:solidFill>
                          <a:srgbClr val="000000"/>
                        </a:solidFill>
                        <a:effectLst/>
                        <a:latin typeface="Calibri" panose="020F0502020204030204" pitchFamily="34" charset="0"/>
                      </a:endParaRPr>
                    </a:p>
                  </a:txBody>
                  <a:tcPr marL="9525" marR="9525" marT="9525" marB="0" anchor="b">
                    <a:lnB w="12700" cap="flat" cmpd="sng" algn="ctr">
                      <a:solidFill>
                        <a:schemeClr val="tx1"/>
                      </a:solidFill>
                      <a:prstDash val="solid"/>
                      <a:round/>
                      <a:headEnd type="none" w="med" len="med"/>
                      <a:tailEnd type="none" w="med" len="med"/>
                    </a:lnB>
                  </a:tcPr>
                </a:tc>
                <a:tc>
                  <a:txBody>
                    <a:bodyPr/>
                    <a:lstStyle/>
                    <a:p>
                      <a:pPr algn="l" fontAlgn="b"/>
                      <a:endParaRPr lang="en-IN" sz="1200" b="0" i="0" u="none" strike="noStrike">
                        <a:solidFill>
                          <a:srgbClr val="000000"/>
                        </a:solidFill>
                        <a:effectLst/>
                        <a:latin typeface="Calibri" panose="020F0502020204030204" pitchFamily="34" charset="0"/>
                      </a:endParaRPr>
                    </a:p>
                  </a:txBody>
                  <a:tcPr marL="9525" marR="9525" marT="9525" marB="0" anchor="b">
                    <a:lnB w="12700" cap="flat" cmpd="sng" algn="ctr">
                      <a:solidFill>
                        <a:schemeClr val="tx1"/>
                      </a:solidFill>
                      <a:prstDash val="solid"/>
                      <a:round/>
                      <a:headEnd type="none" w="med" len="med"/>
                      <a:tailEnd type="none" w="med" len="med"/>
                    </a:lnB>
                  </a:tcPr>
                </a:tc>
                <a:tc>
                  <a:txBody>
                    <a:bodyPr/>
                    <a:lstStyle/>
                    <a:p>
                      <a:pPr algn="l" fontAlgn="b"/>
                      <a:endParaRPr lang="en-IN" sz="1200" b="0" i="0" u="none" strike="noStrike" dirty="0">
                        <a:solidFill>
                          <a:srgbClr val="000000"/>
                        </a:solidFill>
                        <a:effectLst/>
                        <a:latin typeface="Calibri" panose="020F0502020204030204" pitchFamily="34" charset="0"/>
                      </a:endParaRPr>
                    </a:p>
                  </a:txBody>
                  <a:tcPr marL="9525" marR="9525" marT="9525" marB="0" anchor="b">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624264443"/>
                  </a:ext>
                </a:extLst>
              </a:tr>
            </a:tbl>
          </a:graphicData>
        </a:graphic>
      </p:graphicFrame>
      <p:graphicFrame>
        <p:nvGraphicFramePr>
          <p:cNvPr id="12" name="Table 11">
            <a:extLst>
              <a:ext uri="{FF2B5EF4-FFF2-40B4-BE49-F238E27FC236}">
                <a16:creationId xmlns:a16="http://schemas.microsoft.com/office/drawing/2014/main" xmlns="" id="{D060BFD7-D212-1C4D-B220-1AFE94BE3F3C}"/>
              </a:ext>
            </a:extLst>
          </p:cNvPr>
          <p:cNvGraphicFramePr>
            <a:graphicFrameLocks noGrp="1"/>
          </p:cNvGraphicFramePr>
          <p:nvPr>
            <p:extLst>
              <p:ext uri="{D42A27DB-BD31-4B8C-83A1-F6EECF244321}">
                <p14:modId xmlns:p14="http://schemas.microsoft.com/office/powerpoint/2010/main" xmlns="" val="3911814936"/>
              </p:ext>
            </p:extLst>
          </p:nvPr>
        </p:nvGraphicFramePr>
        <p:xfrm>
          <a:off x="5926850" y="3775073"/>
          <a:ext cx="4474450" cy="2438400"/>
        </p:xfrm>
        <a:graphic>
          <a:graphicData uri="http://schemas.openxmlformats.org/drawingml/2006/table">
            <a:tbl>
              <a:tblPr firstRow="1" lastRow="1" bandRow="1">
                <a:tableStyleId>{F5AB1C69-6EDB-4FF4-983F-18BD219EF322}</a:tableStyleId>
              </a:tblPr>
              <a:tblGrid>
                <a:gridCol w="2953836">
                  <a:extLst>
                    <a:ext uri="{9D8B030D-6E8A-4147-A177-3AD203B41FA5}">
                      <a16:colId xmlns:a16="http://schemas.microsoft.com/office/drawing/2014/main" xmlns="" val="1343880641"/>
                    </a:ext>
                  </a:extLst>
                </a:gridCol>
                <a:gridCol w="1520614">
                  <a:extLst>
                    <a:ext uri="{9D8B030D-6E8A-4147-A177-3AD203B41FA5}">
                      <a16:colId xmlns:a16="http://schemas.microsoft.com/office/drawing/2014/main" xmlns="" val="2802642439"/>
                    </a:ext>
                  </a:extLst>
                </a:gridCol>
              </a:tblGrid>
              <a:tr h="203200">
                <a:tc gridSpan="2">
                  <a:txBody>
                    <a:bodyPr/>
                    <a:lstStyle/>
                    <a:p>
                      <a:pPr algn="ctr" fontAlgn="b"/>
                      <a:r>
                        <a:rPr lang="en-IN" sz="1200" u="none" strike="noStrike">
                          <a:effectLst/>
                        </a:rPr>
                        <a:t>Summary</a:t>
                      </a:r>
                      <a:endParaRPr lang="en-IN" sz="1200" b="0" i="0" u="none" strike="noStrike">
                        <a:solidFill>
                          <a:srgbClr val="000000"/>
                        </a:solidFill>
                        <a:effectLst/>
                        <a:latin typeface="Calibri" panose="020F0502020204030204" pitchFamily="34" charset="0"/>
                      </a:endParaRPr>
                    </a:p>
                  </a:txBody>
                  <a:tcPr marL="9525" marR="9525" marT="9525" marB="0" anchor="b"/>
                </a:tc>
                <a:tc hMerge="1">
                  <a:txBody>
                    <a:bodyPr/>
                    <a:lstStyle/>
                    <a:p>
                      <a:endParaRPr lang="en-US"/>
                    </a:p>
                  </a:txBody>
                  <a:tcPr/>
                </a:tc>
                <a:extLst>
                  <a:ext uri="{0D108BD9-81ED-4DB2-BD59-A6C34878D82A}">
                    <a16:rowId xmlns:a16="http://schemas.microsoft.com/office/drawing/2014/main" xmlns="" val="28960297"/>
                  </a:ext>
                </a:extLst>
              </a:tr>
              <a:tr h="203200">
                <a:tc>
                  <a:txBody>
                    <a:bodyPr/>
                    <a:lstStyle/>
                    <a:p>
                      <a:pPr algn="l" fontAlgn="b"/>
                      <a:r>
                        <a:rPr lang="en-IN" sz="1200" u="none" strike="noStrike">
                          <a:effectLst/>
                        </a:rPr>
                        <a:t> </a:t>
                      </a:r>
                      <a:endParaRPr lang="en-IN" sz="12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r>
                        <a:rPr lang="en-IN" sz="1200" u="none" strike="noStrike">
                          <a:effectLst/>
                        </a:rPr>
                        <a:t> </a:t>
                      </a:r>
                      <a:endParaRPr lang="en-IN" sz="12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xmlns="" val="2272614816"/>
                  </a:ext>
                </a:extLst>
              </a:tr>
              <a:tr h="203200">
                <a:tc>
                  <a:txBody>
                    <a:bodyPr/>
                    <a:lstStyle/>
                    <a:p>
                      <a:pPr algn="ctr" fontAlgn="b"/>
                      <a:r>
                        <a:rPr lang="en-IN" sz="1200" u="none" strike="noStrike">
                          <a:effectLst/>
                        </a:rPr>
                        <a:t>Revenue</a:t>
                      </a:r>
                      <a:endParaRPr lang="en-IN" sz="1200" b="1"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en-IN" sz="1200" u="none" strike="noStrike">
                          <a:effectLst/>
                        </a:rPr>
                        <a:t>INR</a:t>
                      </a:r>
                      <a:endParaRPr lang="en-IN" sz="1200" b="1"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xmlns="" val="2955798521"/>
                  </a:ext>
                </a:extLst>
              </a:tr>
              <a:tr h="203200">
                <a:tc>
                  <a:txBody>
                    <a:bodyPr/>
                    <a:lstStyle/>
                    <a:p>
                      <a:pPr algn="l" fontAlgn="b"/>
                      <a:r>
                        <a:rPr lang="en-IN" sz="1200" u="none" strike="noStrike">
                          <a:effectLst/>
                        </a:rPr>
                        <a:t>Sales</a:t>
                      </a:r>
                      <a:endParaRPr lang="en-IN" sz="12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IN" sz="1200" u="none" strike="noStrike">
                          <a:effectLst/>
                        </a:rPr>
                        <a:t>150000</a:t>
                      </a:r>
                      <a:endParaRPr lang="en-IN" sz="12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xmlns="" val="1194513523"/>
                  </a:ext>
                </a:extLst>
              </a:tr>
              <a:tr h="203200">
                <a:tc>
                  <a:txBody>
                    <a:bodyPr/>
                    <a:lstStyle/>
                    <a:p>
                      <a:pPr algn="l" fontAlgn="b"/>
                      <a:r>
                        <a:rPr lang="en-IN" sz="1200" u="none" strike="noStrike">
                          <a:effectLst/>
                        </a:rPr>
                        <a:t>Others</a:t>
                      </a:r>
                      <a:endParaRPr lang="en-IN" sz="12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IN" sz="1200" u="none" strike="noStrike">
                          <a:effectLst/>
                        </a:rPr>
                        <a:t>400</a:t>
                      </a:r>
                      <a:endParaRPr lang="en-IN" sz="12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xmlns="" val="1197276383"/>
                  </a:ext>
                </a:extLst>
              </a:tr>
              <a:tr h="203200">
                <a:tc>
                  <a:txBody>
                    <a:bodyPr/>
                    <a:lstStyle/>
                    <a:p>
                      <a:pPr algn="l" fontAlgn="b"/>
                      <a:r>
                        <a:rPr lang="en-IN" sz="1200" u="none" strike="noStrike">
                          <a:effectLst/>
                        </a:rPr>
                        <a:t> </a:t>
                      </a:r>
                      <a:endParaRPr lang="en-IN" sz="12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r>
                        <a:rPr lang="en-IN" sz="1200" u="none" strike="noStrike">
                          <a:effectLst/>
                        </a:rPr>
                        <a:t> </a:t>
                      </a:r>
                      <a:endParaRPr lang="en-IN" sz="12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xmlns="" val="2111851322"/>
                  </a:ext>
                </a:extLst>
              </a:tr>
              <a:tr h="203200">
                <a:tc>
                  <a:txBody>
                    <a:bodyPr/>
                    <a:lstStyle/>
                    <a:p>
                      <a:pPr algn="l" fontAlgn="b"/>
                      <a:r>
                        <a:rPr lang="en-IN" sz="1200" u="none" strike="noStrike">
                          <a:effectLst/>
                        </a:rPr>
                        <a:t>Total</a:t>
                      </a:r>
                      <a:endParaRPr lang="en-IN" sz="12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IN" sz="1200" u="none" strike="noStrike">
                          <a:effectLst/>
                        </a:rPr>
                        <a:t>150400</a:t>
                      </a:r>
                      <a:endParaRPr lang="en-IN" sz="12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xmlns="" val="2365950741"/>
                  </a:ext>
                </a:extLst>
              </a:tr>
              <a:tr h="203200">
                <a:tc>
                  <a:txBody>
                    <a:bodyPr/>
                    <a:lstStyle/>
                    <a:p>
                      <a:pPr algn="l" fontAlgn="b"/>
                      <a:r>
                        <a:rPr lang="en-IN" sz="1200" u="none" strike="noStrike">
                          <a:effectLst/>
                        </a:rPr>
                        <a:t> </a:t>
                      </a:r>
                      <a:endParaRPr lang="en-IN" sz="12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r>
                        <a:rPr lang="en-IN" sz="1200" u="none" strike="noStrike">
                          <a:effectLst/>
                        </a:rPr>
                        <a:t> </a:t>
                      </a:r>
                      <a:endParaRPr lang="en-IN" sz="12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xmlns="" val="1655700458"/>
                  </a:ext>
                </a:extLst>
              </a:tr>
              <a:tr h="203200">
                <a:tc>
                  <a:txBody>
                    <a:bodyPr/>
                    <a:lstStyle/>
                    <a:p>
                      <a:pPr algn="l" fontAlgn="b"/>
                      <a:r>
                        <a:rPr lang="en-IN" sz="1200" u="none" strike="noStrike">
                          <a:effectLst/>
                        </a:rPr>
                        <a:t>Profit</a:t>
                      </a:r>
                      <a:endParaRPr lang="en-IN" sz="12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IN" sz="1200" u="none" strike="noStrike">
                          <a:effectLst/>
                        </a:rPr>
                        <a:t>43000</a:t>
                      </a:r>
                      <a:endParaRPr lang="en-IN" sz="12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xmlns="" val="3032006799"/>
                  </a:ext>
                </a:extLst>
              </a:tr>
              <a:tr h="203200">
                <a:tc>
                  <a:txBody>
                    <a:bodyPr/>
                    <a:lstStyle/>
                    <a:p>
                      <a:pPr algn="l" fontAlgn="b"/>
                      <a:r>
                        <a:rPr lang="en-IN" sz="1200" u="none" strike="noStrike">
                          <a:effectLst/>
                        </a:rPr>
                        <a:t>Breakeven</a:t>
                      </a:r>
                      <a:endParaRPr lang="en-IN" sz="12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IN" sz="1200" u="none" strike="noStrike">
                          <a:effectLst/>
                        </a:rPr>
                        <a:t>3200</a:t>
                      </a:r>
                      <a:endParaRPr lang="en-IN" sz="12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xmlns="" val="4126757774"/>
                  </a:ext>
                </a:extLst>
              </a:tr>
              <a:tr h="203200">
                <a:tc>
                  <a:txBody>
                    <a:bodyPr/>
                    <a:lstStyle/>
                    <a:p>
                      <a:pPr algn="l" fontAlgn="b"/>
                      <a:r>
                        <a:rPr lang="en-IN" sz="1200" u="none" strike="noStrike">
                          <a:effectLst/>
                        </a:rPr>
                        <a:t>Payback Period</a:t>
                      </a:r>
                      <a:endParaRPr lang="en-IN" sz="12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IN" sz="1200" u="none" strike="noStrike">
                          <a:effectLst/>
                        </a:rPr>
                        <a:t>1.76</a:t>
                      </a:r>
                      <a:endParaRPr lang="en-IN" sz="12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xmlns="" val="1093961198"/>
                  </a:ext>
                </a:extLst>
              </a:tr>
              <a:tr h="203200">
                <a:tc>
                  <a:txBody>
                    <a:bodyPr/>
                    <a:lstStyle/>
                    <a:p>
                      <a:pPr algn="l" fontAlgn="b"/>
                      <a:r>
                        <a:rPr lang="en-IN" sz="1200" u="none" strike="noStrike">
                          <a:effectLst/>
                        </a:rPr>
                        <a:t>Contribution</a:t>
                      </a:r>
                      <a:endParaRPr lang="en-IN" sz="12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IN" sz="1200" u="none" strike="noStrike" dirty="0">
                          <a:effectLst/>
                        </a:rPr>
                        <a:t>10</a:t>
                      </a:r>
                      <a:endParaRPr lang="en-IN" sz="12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xmlns="" val="1434991"/>
                  </a:ext>
                </a:extLst>
              </a:tr>
            </a:tbl>
          </a:graphicData>
        </a:graphic>
      </p:graphicFrame>
    </p:spTree>
    <p:extLst>
      <p:ext uri="{BB962C8B-B14F-4D97-AF65-F5344CB8AC3E}">
        <p14:creationId xmlns:p14="http://schemas.microsoft.com/office/powerpoint/2010/main" xmlns="" val="20018653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 name="Image"/>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1342028" y="0"/>
            <a:ext cx="9144000" cy="7101328"/>
          </a:xfrm>
          <a:prstGeom prst="rect">
            <a:avLst/>
          </a:prstGeom>
        </p:spPr>
      </p:pic>
      <p:pic>
        <p:nvPicPr>
          <p:cNvPr id="37" name="Image"/>
          <p:cNvPicPr>
            <a:picLocks noChangeAspect="1"/>
          </p:cNvPicPr>
          <p:nvPr/>
        </p:nvPicPr>
        <p:blipFill>
          <a:blip r:embed="rId3" cstate="print">
            <a:extLst>
              <a:ext uri="{28A0092B-C50C-407E-A947-70E740481C1C}">
                <a14:useLocalDpi xmlns:a14="http://schemas.microsoft.com/office/drawing/2010/main" xmlns="" val="0"/>
              </a:ext>
            </a:extLst>
          </a:blip>
          <a:stretch>
            <a:fillRect/>
          </a:stretch>
        </p:blipFill>
        <p:spPr>
          <a:xfrm>
            <a:off x="161026" y="214635"/>
            <a:ext cx="9144000" cy="1114044"/>
          </a:xfrm>
          <a:prstGeom prst="rect">
            <a:avLst/>
          </a:prstGeom>
        </p:spPr>
      </p:pic>
      <p:sp>
        <p:nvSpPr>
          <p:cNvPr id="2" name="text 1"/>
          <p:cNvSpPr txBox="1"/>
          <p:nvPr/>
        </p:nvSpPr>
        <p:spPr>
          <a:xfrm>
            <a:off x="409928" y="391846"/>
            <a:ext cx="5569730" cy="677108"/>
          </a:xfrm>
          <a:prstGeom prst="rect">
            <a:avLst/>
          </a:prstGeom>
        </p:spPr>
        <p:txBody>
          <a:bodyPr vert="horz" wrap="none" lIns="0" tIns="0" rIns="0" bIns="0" rtlCol="0">
            <a:spAutoFit/>
          </a:bodyPr>
          <a:lstStyle/>
          <a:p>
            <a:r>
              <a:rPr lang="en-US" sz="4400" spc="10" dirty="0">
                <a:solidFill>
                  <a:srgbClr val="FFFFFF"/>
                </a:solidFill>
                <a:latin typeface="Franklin Gothic Book"/>
                <a:cs typeface="Franklin Gothic Book"/>
              </a:rPr>
              <a:t>Milestones and Metrics</a:t>
            </a:r>
            <a:endParaRPr sz="4400" dirty="0">
              <a:latin typeface="Franklin Gothic Book"/>
              <a:cs typeface="Franklin Gothic Book"/>
            </a:endParaRPr>
          </a:p>
        </p:txBody>
      </p:sp>
      <p:sp>
        <p:nvSpPr>
          <p:cNvPr id="3" name="text 1"/>
          <p:cNvSpPr txBox="1"/>
          <p:nvPr/>
        </p:nvSpPr>
        <p:spPr>
          <a:xfrm>
            <a:off x="1009894" y="1695091"/>
            <a:ext cx="8295132" cy="4185761"/>
          </a:xfrm>
          <a:prstGeom prst="rect">
            <a:avLst/>
          </a:prstGeom>
        </p:spPr>
        <p:txBody>
          <a:bodyPr vert="horz" wrap="square" lIns="0" tIns="0" rIns="0" bIns="0" rtlCol="0">
            <a:spAutoFit/>
          </a:bodyPr>
          <a:lstStyle/>
          <a:p>
            <a:r>
              <a:rPr lang="en-US" sz="3200" spc="10" dirty="0">
                <a:latin typeface="Times New Roman" pitchFamily="18" charset="0"/>
                <a:cs typeface="Times New Roman" pitchFamily="18" charset="0"/>
              </a:rPr>
              <a:t>Milestones</a:t>
            </a:r>
          </a:p>
          <a:p>
            <a:pPr marL="514350" indent="-514350">
              <a:buFontTx/>
              <a:buAutoNum type="arabicPeriod"/>
            </a:pPr>
            <a:r>
              <a:rPr lang="en-IN" spc="10" dirty="0">
                <a:latin typeface="Times New Roman" pitchFamily="18" charset="0"/>
                <a:cs typeface="Times New Roman" pitchFamily="18" charset="0"/>
              </a:rPr>
              <a:t>Creating brand awareness and inculcating the need and desire for the app</a:t>
            </a:r>
          </a:p>
          <a:p>
            <a:pPr marL="514350" indent="-514350">
              <a:buFontTx/>
              <a:buAutoNum type="arabicPeriod"/>
            </a:pPr>
            <a:r>
              <a:rPr lang="en-IN" spc="10" dirty="0">
                <a:latin typeface="Times New Roman" pitchFamily="18" charset="0"/>
                <a:cs typeface="Times New Roman" pitchFamily="18" charset="0"/>
              </a:rPr>
              <a:t>Streamlined financials </a:t>
            </a:r>
          </a:p>
          <a:p>
            <a:pPr marL="514350" indent="-514350">
              <a:buFontTx/>
              <a:buAutoNum type="arabicPeriod"/>
            </a:pPr>
            <a:r>
              <a:rPr lang="en-IN" spc="10" dirty="0">
                <a:latin typeface="Times New Roman" pitchFamily="18" charset="0"/>
                <a:cs typeface="Times New Roman" pitchFamily="18" charset="0"/>
              </a:rPr>
              <a:t>Equipped with latest technology and trained employees</a:t>
            </a:r>
          </a:p>
          <a:p>
            <a:pPr marL="514350" indent="-514350">
              <a:buFontTx/>
              <a:buAutoNum type="arabicPeriod"/>
            </a:pPr>
            <a:r>
              <a:rPr lang="en-IN" spc="10" dirty="0">
                <a:latin typeface="Times New Roman" pitchFamily="18" charset="0"/>
                <a:cs typeface="Times New Roman" pitchFamily="18" charset="0"/>
              </a:rPr>
              <a:t>Moving forward with effective marketing techniques</a:t>
            </a:r>
          </a:p>
          <a:p>
            <a:pPr marL="514350" indent="-514350">
              <a:buFontTx/>
              <a:buAutoNum type="arabicPeriod"/>
            </a:pPr>
            <a:r>
              <a:rPr lang="en-IN" spc="10" dirty="0">
                <a:latin typeface="Times New Roman" pitchFamily="18" charset="0"/>
                <a:cs typeface="Times New Roman" pitchFamily="18" charset="0"/>
              </a:rPr>
              <a:t>Look out for investments</a:t>
            </a:r>
          </a:p>
          <a:p>
            <a:pPr marL="514350" indent="-514350">
              <a:buFontTx/>
              <a:buAutoNum type="arabicPeriod"/>
            </a:pPr>
            <a:r>
              <a:rPr lang="en-IN" spc="10" dirty="0">
                <a:latin typeface="Times New Roman" pitchFamily="18" charset="0"/>
                <a:cs typeface="Times New Roman" pitchFamily="18" charset="0"/>
              </a:rPr>
              <a:t>Know our customer and seek feedback for improving the product.</a:t>
            </a:r>
          </a:p>
          <a:p>
            <a:pPr marL="514350" indent="-514350">
              <a:buFontTx/>
              <a:buAutoNum type="arabicPeriod"/>
            </a:pPr>
            <a:endParaRPr lang="en-IN" spc="10" dirty="0">
              <a:solidFill>
                <a:srgbClr val="898989"/>
              </a:solidFill>
              <a:latin typeface="Franklin Gothic Book"/>
              <a:cs typeface="Franklin Gothic Book"/>
            </a:endParaRPr>
          </a:p>
          <a:p>
            <a:pPr marL="514350" indent="-514350">
              <a:buFontTx/>
              <a:buAutoNum type="arabicPeriod"/>
            </a:pPr>
            <a:endParaRPr lang="en-IN" spc="10" dirty="0">
              <a:solidFill>
                <a:srgbClr val="898989"/>
              </a:solidFill>
              <a:latin typeface="Franklin Gothic Book"/>
              <a:cs typeface="Franklin Gothic Book"/>
            </a:endParaRPr>
          </a:p>
          <a:p>
            <a:pPr marL="514350" indent="-514350">
              <a:buFontTx/>
              <a:buAutoNum type="arabicPeriod"/>
            </a:pPr>
            <a:endParaRPr lang="en-IN" sz="3200" spc="10" dirty="0">
              <a:solidFill>
                <a:srgbClr val="898989"/>
              </a:solidFill>
              <a:latin typeface="Franklin Gothic Book"/>
              <a:cs typeface="Franklin Gothic Book"/>
            </a:endParaRPr>
          </a:p>
          <a:p>
            <a:pPr marL="514350" indent="-514350">
              <a:buAutoNum type="arabicPeriod"/>
            </a:pPr>
            <a:endParaRPr lang="en-IN" sz="3200" spc="10" dirty="0">
              <a:solidFill>
                <a:srgbClr val="898989"/>
              </a:solidFill>
              <a:latin typeface="Franklin Gothic Book"/>
              <a:cs typeface="Franklin Gothic Book"/>
            </a:endParaRPr>
          </a:p>
          <a:p>
            <a:pPr marL="514350" indent="-514350">
              <a:buAutoNum type="arabicPeriod"/>
            </a:pPr>
            <a:endParaRPr sz="3200" dirty="0">
              <a:latin typeface="Franklin Gothic Book"/>
              <a:cs typeface="Franklin Gothic Book"/>
            </a:endParaRPr>
          </a:p>
        </p:txBody>
      </p:sp>
      <p:sp>
        <p:nvSpPr>
          <p:cNvPr id="4" name="text 1"/>
          <p:cNvSpPr txBox="1"/>
          <p:nvPr/>
        </p:nvSpPr>
        <p:spPr>
          <a:xfrm>
            <a:off x="1167443" y="4415288"/>
            <a:ext cx="4293163" cy="1323439"/>
          </a:xfrm>
          <a:prstGeom prst="rect">
            <a:avLst/>
          </a:prstGeom>
        </p:spPr>
        <p:txBody>
          <a:bodyPr vert="horz" wrap="none" lIns="0" tIns="0" rIns="0" bIns="0" rtlCol="0">
            <a:spAutoFit/>
          </a:bodyPr>
          <a:lstStyle/>
          <a:p>
            <a:r>
              <a:rPr lang="en-US" sz="3200" spc="10" dirty="0">
                <a:latin typeface="Times New Roman" pitchFamily="18" charset="0"/>
                <a:cs typeface="Times New Roman" pitchFamily="18" charset="0"/>
              </a:rPr>
              <a:t>Key Metrics</a:t>
            </a:r>
          </a:p>
          <a:p>
            <a:pPr marL="514350" indent="-514350">
              <a:buAutoNum type="arabicPeriod"/>
            </a:pPr>
            <a:r>
              <a:rPr lang="en-IN" spc="10" dirty="0">
                <a:latin typeface="Times New Roman" pitchFamily="18" charset="0"/>
                <a:cs typeface="Times New Roman" pitchFamily="18" charset="0"/>
              </a:rPr>
              <a:t>Number of downloads</a:t>
            </a:r>
          </a:p>
          <a:p>
            <a:pPr marL="514350" indent="-514350">
              <a:buAutoNum type="arabicPeriod"/>
            </a:pPr>
            <a:r>
              <a:rPr lang="en-IN" spc="10" dirty="0">
                <a:latin typeface="Times New Roman" pitchFamily="18" charset="0"/>
                <a:cs typeface="Times New Roman" pitchFamily="18" charset="0"/>
              </a:rPr>
              <a:t>Rating of the app on different app stores</a:t>
            </a:r>
          </a:p>
          <a:p>
            <a:pPr marL="514350" indent="-514350">
              <a:buAutoNum type="arabicPeriod"/>
            </a:pPr>
            <a:r>
              <a:rPr lang="en-IN" spc="10" dirty="0">
                <a:latin typeface="Times New Roman" pitchFamily="18" charset="0"/>
                <a:cs typeface="Times New Roman" pitchFamily="18" charset="0"/>
              </a:rPr>
              <a:t>Reviews by customers</a:t>
            </a:r>
            <a:endParaRPr dirty="0">
              <a:latin typeface="Times New Roman" pitchFamily="18" charset="0"/>
              <a:cs typeface="Times New Roman" pitchFamily="18" charset="0"/>
            </a:endParaRPr>
          </a:p>
        </p:txBody>
      </p:sp>
      <p:sp>
        <p:nvSpPr>
          <p:cNvPr id="8" name="text 1"/>
          <p:cNvSpPr txBox="1"/>
          <p:nvPr/>
        </p:nvSpPr>
        <p:spPr>
          <a:xfrm>
            <a:off x="10182099" y="6499244"/>
            <a:ext cx="303929" cy="307777"/>
          </a:xfrm>
          <a:prstGeom prst="rect">
            <a:avLst/>
          </a:prstGeom>
        </p:spPr>
        <p:txBody>
          <a:bodyPr vert="horz" wrap="none" lIns="0" tIns="0" rIns="0" bIns="0" rtlCol="0">
            <a:spAutoFit/>
          </a:bodyPr>
          <a:lstStyle/>
          <a:p>
            <a:r>
              <a:rPr sz="2000" spc="10" dirty="0">
                <a:solidFill>
                  <a:srgbClr val="9B9B9B"/>
                </a:solidFill>
                <a:latin typeface="Franklin Gothic Book"/>
                <a:cs typeface="Franklin Gothic Book"/>
              </a:rPr>
              <a:t>12</a:t>
            </a:r>
            <a:endParaRPr sz="2000">
              <a:latin typeface="Franklin Gothic Book"/>
              <a:cs typeface="Franklin Gothic Book"/>
            </a:endParaRPr>
          </a:p>
        </p:txBody>
      </p:sp>
      <p:pic>
        <p:nvPicPr>
          <p:cNvPr id="6" name="Picture 5"/>
          <p:cNvPicPr>
            <a:picLocks noChangeAspect="1"/>
          </p:cNvPicPr>
          <p:nvPr/>
        </p:nvPicPr>
        <p:blipFill>
          <a:blip r:embed="rId4">
            <a:extLst>
              <a:ext uri="{28A0092B-C50C-407E-A947-70E740481C1C}">
                <a14:useLocalDpi xmlns:a14="http://schemas.microsoft.com/office/drawing/2010/main" xmlns="" val="0"/>
              </a:ext>
            </a:extLst>
          </a:blip>
          <a:stretch>
            <a:fillRect/>
          </a:stretch>
        </p:blipFill>
        <p:spPr>
          <a:xfrm>
            <a:off x="9857072" y="214635"/>
            <a:ext cx="1607082" cy="1607082"/>
          </a:xfrm>
          <a:prstGeom prst="rect">
            <a:avLst/>
          </a:prstGeom>
        </p:spPr>
      </p:pic>
    </p:spTree>
    <p:extLst>
      <p:ext uri="{BB962C8B-B14F-4D97-AF65-F5344CB8AC3E}">
        <p14:creationId xmlns:p14="http://schemas.microsoft.com/office/powerpoint/2010/main" xmlns="" val="173024509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 name="Image"/>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143774" y="178624"/>
            <a:ext cx="9144000" cy="1114044"/>
          </a:xfrm>
          <a:prstGeom prst="rect">
            <a:avLst/>
          </a:prstGeom>
        </p:spPr>
      </p:pic>
      <p:sp>
        <p:nvSpPr>
          <p:cNvPr id="2" name="text 1"/>
          <p:cNvSpPr txBox="1"/>
          <p:nvPr/>
        </p:nvSpPr>
        <p:spPr>
          <a:xfrm>
            <a:off x="780863" y="397092"/>
            <a:ext cx="3671774" cy="677108"/>
          </a:xfrm>
          <a:prstGeom prst="rect">
            <a:avLst/>
          </a:prstGeom>
        </p:spPr>
        <p:txBody>
          <a:bodyPr vert="horz" wrap="none" lIns="0" tIns="0" rIns="0" bIns="0" rtlCol="0">
            <a:spAutoFit/>
          </a:bodyPr>
          <a:lstStyle/>
          <a:p>
            <a:r>
              <a:rPr lang="en-US" sz="4400" spc="10" dirty="0">
                <a:solidFill>
                  <a:srgbClr val="FFFFFF"/>
                </a:solidFill>
                <a:latin typeface="Franklin Gothic Book"/>
                <a:cs typeface="Franklin Gothic Book"/>
              </a:rPr>
              <a:t>Risk Evaluation</a:t>
            </a:r>
            <a:endParaRPr sz="4400" dirty="0">
              <a:latin typeface="Franklin Gothic Book"/>
              <a:cs typeface="Franklin Gothic Book"/>
            </a:endParaRPr>
          </a:p>
        </p:txBody>
      </p:sp>
      <p:sp>
        <p:nvSpPr>
          <p:cNvPr id="8" name="text 1"/>
          <p:cNvSpPr txBox="1"/>
          <p:nvPr/>
        </p:nvSpPr>
        <p:spPr>
          <a:xfrm>
            <a:off x="10182099" y="6499244"/>
            <a:ext cx="303929" cy="307777"/>
          </a:xfrm>
          <a:prstGeom prst="rect">
            <a:avLst/>
          </a:prstGeom>
        </p:spPr>
        <p:txBody>
          <a:bodyPr vert="horz" wrap="none" lIns="0" tIns="0" rIns="0" bIns="0" rtlCol="0">
            <a:spAutoFit/>
          </a:bodyPr>
          <a:lstStyle/>
          <a:p>
            <a:r>
              <a:rPr sz="2000" spc="10" dirty="0">
                <a:solidFill>
                  <a:srgbClr val="9B9B9B"/>
                </a:solidFill>
                <a:latin typeface="Franklin Gothic Book"/>
                <a:cs typeface="Franklin Gothic Book"/>
              </a:rPr>
              <a:t>12</a:t>
            </a:r>
            <a:endParaRPr sz="2000">
              <a:latin typeface="Franklin Gothic Book"/>
              <a:cs typeface="Franklin Gothic Book"/>
            </a:endParaRPr>
          </a:p>
        </p:txBody>
      </p:sp>
      <p:sp>
        <p:nvSpPr>
          <p:cNvPr id="9" name="Rectangle 8"/>
          <p:cNvSpPr/>
          <p:nvPr/>
        </p:nvSpPr>
        <p:spPr>
          <a:xfrm>
            <a:off x="923026" y="1372408"/>
            <a:ext cx="9043517" cy="6193234"/>
          </a:xfrm>
          <a:prstGeom prst="rect">
            <a:avLst/>
          </a:prstGeom>
        </p:spPr>
        <p:txBody>
          <a:bodyPr wrap="square">
            <a:spAutoFit/>
          </a:bodyPr>
          <a:lstStyle/>
          <a:p>
            <a:pPr>
              <a:lnSpc>
                <a:spcPct val="107000"/>
              </a:lnSpc>
              <a:spcAft>
                <a:spcPts val="800"/>
              </a:spcAft>
            </a:pPr>
            <a:r>
              <a:rPr lang="en-IN" sz="3200" b="1" dirty="0">
                <a:latin typeface="Times New Roman" pitchFamily="18" charset="0"/>
                <a:ea typeface="Calibri" panose="020F0502020204030204" pitchFamily="34" charset="0"/>
                <a:cs typeface="Times New Roman" pitchFamily="18" charset="0"/>
              </a:rPr>
              <a:t>Risks involved:</a:t>
            </a:r>
          </a:p>
          <a:p>
            <a:pPr marL="342900" indent="-342900">
              <a:lnSpc>
                <a:spcPct val="107000"/>
              </a:lnSpc>
              <a:spcAft>
                <a:spcPts val="800"/>
              </a:spcAft>
              <a:buAutoNum type="arabicPeriod"/>
            </a:pPr>
            <a:r>
              <a:rPr lang="en-IN" dirty="0">
                <a:latin typeface="Times New Roman" pitchFamily="18" charset="0"/>
                <a:ea typeface="Calibri" panose="020F0502020204030204" pitchFamily="34" charset="0"/>
                <a:cs typeface="Times New Roman" pitchFamily="18" charset="0"/>
              </a:rPr>
              <a:t>Regulatory policies and standards</a:t>
            </a:r>
          </a:p>
          <a:p>
            <a:pPr marL="342900" indent="-342900">
              <a:lnSpc>
                <a:spcPct val="107000"/>
              </a:lnSpc>
              <a:spcAft>
                <a:spcPts val="800"/>
              </a:spcAft>
              <a:buAutoNum type="arabicPeriod"/>
            </a:pPr>
            <a:r>
              <a:rPr lang="en-IN" dirty="0">
                <a:latin typeface="Times New Roman" pitchFamily="18" charset="0"/>
                <a:ea typeface="Calibri" panose="020F0502020204030204" pitchFamily="34" charset="0"/>
                <a:cs typeface="Times New Roman" pitchFamily="18" charset="0"/>
              </a:rPr>
              <a:t>Government</a:t>
            </a:r>
          </a:p>
          <a:p>
            <a:pPr marL="342900" indent="-342900">
              <a:lnSpc>
                <a:spcPct val="107000"/>
              </a:lnSpc>
              <a:spcAft>
                <a:spcPts val="800"/>
              </a:spcAft>
              <a:buAutoNum type="arabicPeriod"/>
            </a:pPr>
            <a:r>
              <a:rPr lang="en-IN" dirty="0">
                <a:latin typeface="Times New Roman" pitchFamily="18" charset="0"/>
                <a:ea typeface="Calibri" panose="020F0502020204030204" pitchFamily="34" charset="0"/>
                <a:cs typeface="Times New Roman" pitchFamily="18" charset="0"/>
              </a:rPr>
              <a:t>Competition in the market</a:t>
            </a:r>
          </a:p>
          <a:p>
            <a:pPr marL="342900" indent="-342900">
              <a:lnSpc>
                <a:spcPct val="107000"/>
              </a:lnSpc>
              <a:spcAft>
                <a:spcPts val="800"/>
              </a:spcAft>
              <a:buAutoNum type="arabicPeriod"/>
            </a:pPr>
            <a:r>
              <a:rPr lang="en-IN" dirty="0">
                <a:latin typeface="Times New Roman" pitchFamily="18" charset="0"/>
                <a:ea typeface="Calibri" panose="020F0502020204030204" pitchFamily="34" charset="0"/>
                <a:cs typeface="Times New Roman" pitchFamily="18" charset="0"/>
              </a:rPr>
              <a:t>Data privacy and security</a:t>
            </a:r>
          </a:p>
          <a:p>
            <a:pPr marL="342900" indent="-342900">
              <a:lnSpc>
                <a:spcPct val="107000"/>
              </a:lnSpc>
              <a:spcAft>
                <a:spcPts val="800"/>
              </a:spcAft>
              <a:buAutoNum type="arabicPeriod"/>
            </a:pPr>
            <a:r>
              <a:rPr lang="en-IN" dirty="0">
                <a:latin typeface="Times New Roman" pitchFamily="18" charset="0"/>
                <a:ea typeface="Calibri" panose="020F0502020204030204" pitchFamily="34" charset="0"/>
                <a:cs typeface="Times New Roman" pitchFamily="18" charset="0"/>
              </a:rPr>
              <a:t>Employee concerns</a:t>
            </a:r>
          </a:p>
          <a:p>
            <a:pPr marL="342900" indent="-342900">
              <a:lnSpc>
                <a:spcPct val="107000"/>
              </a:lnSpc>
              <a:spcAft>
                <a:spcPts val="800"/>
              </a:spcAft>
              <a:buAutoNum type="arabicPeriod"/>
            </a:pPr>
            <a:r>
              <a:rPr lang="en-IN" dirty="0">
                <a:latin typeface="Times New Roman" pitchFamily="18" charset="0"/>
                <a:ea typeface="Calibri" panose="020F0502020204030204" pitchFamily="34" charset="0"/>
                <a:cs typeface="Times New Roman" pitchFamily="18" charset="0"/>
              </a:rPr>
              <a:t>Customer perception and security</a:t>
            </a:r>
          </a:p>
          <a:p>
            <a:pPr marL="342900" indent="-342900">
              <a:lnSpc>
                <a:spcPct val="107000"/>
              </a:lnSpc>
              <a:spcAft>
                <a:spcPts val="800"/>
              </a:spcAft>
              <a:buAutoNum type="arabicPeriod"/>
            </a:pPr>
            <a:endParaRPr lang="en-IN" dirty="0">
              <a:latin typeface="Times New Roman" pitchFamily="18" charset="0"/>
              <a:ea typeface="Calibri" panose="020F0502020204030204" pitchFamily="34" charset="0"/>
              <a:cs typeface="Times New Roman" pitchFamily="18" charset="0"/>
            </a:endParaRPr>
          </a:p>
          <a:p>
            <a:pPr marL="342900" indent="-342900">
              <a:lnSpc>
                <a:spcPct val="107000"/>
              </a:lnSpc>
              <a:spcAft>
                <a:spcPts val="800"/>
              </a:spcAft>
            </a:pPr>
            <a:r>
              <a:rPr lang="en-IN" dirty="0">
                <a:latin typeface="Times New Roman" pitchFamily="18" charset="0"/>
                <a:ea typeface="Calibri" panose="020F0502020204030204" pitchFamily="34" charset="0"/>
                <a:cs typeface="Times New Roman" pitchFamily="18" charset="0"/>
              </a:rPr>
              <a:t>      Effective strategy that can help in this regard is designed so as to follow all regulatory mechanisms and coming up with innovation and new marketing solutions to create a brand value. Customer will play the key role in becoming the heart of our business. All the needs and queries will be taken into consideration for improved value of our service and brand name.</a:t>
            </a:r>
          </a:p>
          <a:p>
            <a:pPr marL="342900" indent="-342900">
              <a:lnSpc>
                <a:spcPct val="107000"/>
              </a:lnSpc>
              <a:spcAft>
                <a:spcPts val="800"/>
              </a:spcAft>
              <a:buAutoNum type="arabicPeriod"/>
            </a:pPr>
            <a:endParaRPr lang="en-IN" dirty="0">
              <a:latin typeface="Calibri" panose="020F0502020204030204" pitchFamily="34" charset="0"/>
              <a:ea typeface="Calibri" panose="020F0502020204030204" pitchFamily="34" charset="0"/>
              <a:cs typeface="Times New Roman" panose="02020603050405020304" pitchFamily="18" charset="0"/>
            </a:endParaRPr>
          </a:p>
          <a:p>
            <a:pPr marL="342900" indent="-342900">
              <a:lnSpc>
                <a:spcPct val="107000"/>
              </a:lnSpc>
              <a:spcAft>
                <a:spcPts val="800"/>
              </a:spcAft>
              <a:buAutoNum type="arabicPeriod"/>
            </a:pPr>
            <a:endParaRPr lang="en-IN" dirty="0">
              <a:latin typeface="Calibri" panose="020F0502020204030204" pitchFamily="34" charset="0"/>
              <a:ea typeface="Calibri" panose="020F0502020204030204" pitchFamily="34" charset="0"/>
              <a:cs typeface="Times New Roman" panose="02020603050405020304" pitchFamily="18" charset="0"/>
            </a:endParaRPr>
          </a:p>
          <a:p>
            <a:pPr marL="342900" indent="-342900">
              <a:lnSpc>
                <a:spcPct val="107000"/>
              </a:lnSpc>
              <a:spcAft>
                <a:spcPts val="800"/>
              </a:spcAft>
              <a:buAutoNum type="arabicPeriod"/>
            </a:pPr>
            <a:endParaRPr lang="en-IN" dirty="0">
              <a:latin typeface="Calibri" panose="020F0502020204030204" pitchFamily="34" charset="0"/>
              <a:ea typeface="Calibri" panose="020F0502020204030204" pitchFamily="34" charset="0"/>
              <a:cs typeface="Times New Roman" panose="02020603050405020304" pitchFamily="18" charset="0"/>
            </a:endParaRPr>
          </a:p>
        </p:txBody>
      </p:sp>
      <p:sp>
        <p:nvSpPr>
          <p:cNvPr id="3" name="Rectangle 2"/>
          <p:cNvSpPr/>
          <p:nvPr/>
        </p:nvSpPr>
        <p:spPr>
          <a:xfrm>
            <a:off x="5244860" y="6150634"/>
            <a:ext cx="2035834" cy="656387"/>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pic>
        <p:nvPicPr>
          <p:cNvPr id="7" name="Picture 6"/>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6262777" y="1840123"/>
            <a:ext cx="2014850" cy="2014850"/>
          </a:xfrm>
          <a:prstGeom prst="rect">
            <a:avLst/>
          </a:prstGeom>
        </p:spPr>
      </p:pic>
    </p:spTree>
    <p:extLst>
      <p:ext uri="{BB962C8B-B14F-4D97-AF65-F5344CB8AC3E}">
        <p14:creationId xmlns:p14="http://schemas.microsoft.com/office/powerpoint/2010/main" xmlns="" val="207424020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IN" sz="4000" dirty="0"/>
              <a:t>Legal Environment</a:t>
            </a:r>
          </a:p>
        </p:txBody>
      </p:sp>
      <p:sp>
        <p:nvSpPr>
          <p:cNvPr id="6" name="Rectangle 5"/>
          <p:cNvSpPr/>
          <p:nvPr/>
        </p:nvSpPr>
        <p:spPr>
          <a:xfrm>
            <a:off x="4761781" y="6150634"/>
            <a:ext cx="2872596" cy="707366"/>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pic>
        <p:nvPicPr>
          <p:cNvPr id="4" name="Picture 3">
            <a:extLst>
              <a:ext uri="{FF2B5EF4-FFF2-40B4-BE49-F238E27FC236}">
                <a16:creationId xmlns:a16="http://schemas.microsoft.com/office/drawing/2014/main" xmlns="" id="{6F905397-3CCB-44B8-841A-4199FE0F2D54}"/>
              </a:ext>
            </a:extLst>
          </p:cNvPr>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1393794" y="1695636"/>
            <a:ext cx="9694416" cy="4705164"/>
          </a:xfrm>
          <a:prstGeom prst="rect">
            <a:avLst/>
          </a:prstGeom>
        </p:spPr>
      </p:pic>
      <p:sp>
        <p:nvSpPr>
          <p:cNvPr id="2" name="TextBox 1"/>
          <p:cNvSpPr txBox="1"/>
          <p:nvPr/>
        </p:nvSpPr>
        <p:spPr>
          <a:xfrm>
            <a:off x="629727" y="1406106"/>
            <a:ext cx="5003321" cy="954107"/>
          </a:xfrm>
          <a:prstGeom prst="rect">
            <a:avLst/>
          </a:prstGeom>
          <a:noFill/>
        </p:spPr>
        <p:txBody>
          <a:bodyPr wrap="square" rtlCol="0">
            <a:spAutoFit/>
          </a:bodyPr>
          <a:lstStyle/>
          <a:p>
            <a:r>
              <a:rPr lang="en-US" sz="2800" u="sng" dirty="0"/>
              <a:t>COMPANY STRUCTURE</a:t>
            </a:r>
          </a:p>
          <a:p>
            <a:endParaRPr lang="en-IN" sz="2800" u="sng" dirty="0"/>
          </a:p>
        </p:txBody>
      </p:sp>
    </p:spTree>
    <p:extLst>
      <p:ext uri="{BB962C8B-B14F-4D97-AF65-F5344CB8AC3E}">
        <p14:creationId xmlns:p14="http://schemas.microsoft.com/office/powerpoint/2010/main" xmlns="" val="120334922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IN" sz="4400" dirty="0"/>
              <a:t>Licences required</a:t>
            </a:r>
          </a:p>
        </p:txBody>
      </p:sp>
      <p:sp>
        <p:nvSpPr>
          <p:cNvPr id="6" name="Rectangle 5"/>
          <p:cNvSpPr/>
          <p:nvPr/>
        </p:nvSpPr>
        <p:spPr>
          <a:xfrm>
            <a:off x="4761781" y="6150634"/>
            <a:ext cx="2872596" cy="707366"/>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 name="Rectangle 1"/>
          <p:cNvSpPr/>
          <p:nvPr/>
        </p:nvSpPr>
        <p:spPr>
          <a:xfrm>
            <a:off x="655609" y="2078966"/>
            <a:ext cx="6443932" cy="3231654"/>
          </a:xfrm>
          <a:prstGeom prst="rect">
            <a:avLst/>
          </a:prstGeom>
        </p:spPr>
        <p:txBody>
          <a:bodyPr wrap="square">
            <a:spAutoFit/>
          </a:bodyPr>
          <a:lstStyle/>
          <a:p>
            <a:endParaRPr lang="en-IN" sz="2400" dirty="0"/>
          </a:p>
          <a:p>
            <a:pPr marL="342900" indent="-342900" algn="ctr">
              <a:buAutoNum type="arabicPeriod"/>
            </a:pPr>
            <a:r>
              <a:rPr lang="en-IN" sz="2400" dirty="0"/>
              <a:t>Permission from google play to release the 	</a:t>
            </a:r>
            <a:r>
              <a:rPr lang="en-IN" sz="2400" dirty="0" err="1"/>
              <a:t>Transy</a:t>
            </a:r>
            <a:r>
              <a:rPr lang="en-IN" sz="2400" dirty="0"/>
              <a:t> App in the play store.</a:t>
            </a:r>
          </a:p>
          <a:p>
            <a:pPr marL="342900" indent="-342900" algn="ctr">
              <a:buAutoNum type="arabicPeriod"/>
            </a:pPr>
            <a:endParaRPr lang="en-IN" sz="2400" dirty="0"/>
          </a:p>
          <a:p>
            <a:pPr algn="ctr"/>
            <a:endParaRPr lang="en-IN" sz="2400" dirty="0"/>
          </a:p>
          <a:p>
            <a:pPr algn="ctr"/>
            <a:r>
              <a:rPr lang="en-IN" sz="2400" dirty="0"/>
              <a:t>2. Permission from Apple store to release the  	</a:t>
            </a:r>
            <a:r>
              <a:rPr lang="en-IN" sz="2400" dirty="0" err="1"/>
              <a:t>Transy</a:t>
            </a:r>
            <a:r>
              <a:rPr lang="en-IN" sz="2400" dirty="0"/>
              <a:t> App in the play store.</a:t>
            </a:r>
          </a:p>
          <a:p>
            <a:pPr marL="342900" indent="-342900">
              <a:buAutoNum type="arabicPeriod"/>
            </a:pPr>
            <a:endParaRPr lang="en-IN" dirty="0"/>
          </a:p>
          <a:p>
            <a:pPr marL="342900" indent="-342900">
              <a:buAutoNum type="arabicPeriod"/>
            </a:pPr>
            <a:endParaRPr lang="en-IN" dirty="0"/>
          </a:p>
        </p:txBody>
      </p:sp>
      <p:pic>
        <p:nvPicPr>
          <p:cNvPr id="3" name="Picture 2"/>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7884544" y="2078966"/>
            <a:ext cx="3309486" cy="3309486"/>
          </a:xfrm>
          <a:prstGeom prst="rect">
            <a:avLst/>
          </a:prstGeom>
        </p:spPr>
      </p:pic>
    </p:spTree>
    <p:extLst>
      <p:ext uri="{BB962C8B-B14F-4D97-AF65-F5344CB8AC3E}">
        <p14:creationId xmlns:p14="http://schemas.microsoft.com/office/powerpoint/2010/main" xmlns="" val="286667089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IN" sz="4400" dirty="0"/>
              <a:t>	Vision</a:t>
            </a:r>
          </a:p>
        </p:txBody>
      </p:sp>
      <p:sp>
        <p:nvSpPr>
          <p:cNvPr id="6" name="Rectangle 5"/>
          <p:cNvSpPr/>
          <p:nvPr/>
        </p:nvSpPr>
        <p:spPr>
          <a:xfrm>
            <a:off x="4761781" y="6150634"/>
            <a:ext cx="2872596" cy="707366"/>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pic>
        <p:nvPicPr>
          <p:cNvPr id="2" name="Picture 1"/>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8920324" y="1681018"/>
            <a:ext cx="3271676" cy="3271676"/>
          </a:xfrm>
          <a:prstGeom prst="rect">
            <a:avLst/>
          </a:prstGeom>
        </p:spPr>
      </p:pic>
      <p:sp>
        <p:nvSpPr>
          <p:cNvPr id="3" name="TextBox 2"/>
          <p:cNvSpPr txBox="1"/>
          <p:nvPr/>
        </p:nvSpPr>
        <p:spPr>
          <a:xfrm>
            <a:off x="810882" y="1371600"/>
            <a:ext cx="8281359" cy="5262979"/>
          </a:xfrm>
          <a:prstGeom prst="rect">
            <a:avLst/>
          </a:prstGeom>
          <a:noFill/>
        </p:spPr>
        <p:txBody>
          <a:bodyPr wrap="square" rtlCol="0">
            <a:spAutoFit/>
          </a:bodyPr>
          <a:lstStyle/>
          <a:p>
            <a:pPr marL="285750" indent="-285750">
              <a:buFont typeface="Wingdings" panose="05000000000000000000" pitchFamily="2" charset="2"/>
              <a:buChar char="ü"/>
            </a:pPr>
            <a:r>
              <a:rPr lang="en-US" sz="2400" dirty="0"/>
              <a:t>TRANSY is committed to operate and grow its business in a socially responsible way. </a:t>
            </a:r>
          </a:p>
          <a:p>
            <a:pPr marL="285750" indent="-285750">
              <a:buFont typeface="Wingdings" panose="05000000000000000000" pitchFamily="2" charset="2"/>
              <a:buChar char="ü"/>
            </a:pPr>
            <a:endParaRPr lang="en-US" sz="2400" dirty="0"/>
          </a:p>
          <a:p>
            <a:pPr marL="285750" indent="-285750">
              <a:buFont typeface="Wingdings" panose="05000000000000000000" pitchFamily="2" charset="2"/>
              <a:buChar char="ü"/>
            </a:pPr>
            <a:r>
              <a:rPr lang="en-US" sz="2400" dirty="0"/>
              <a:t>Our vision is to grow our business whilst reducing the environmental impact of our operations and increasing our positive social impact.</a:t>
            </a:r>
          </a:p>
          <a:p>
            <a:pPr marL="285750" indent="-285750">
              <a:buFont typeface="Wingdings" panose="05000000000000000000" pitchFamily="2" charset="2"/>
              <a:buChar char="ü"/>
            </a:pPr>
            <a:endParaRPr lang="en-US" sz="2400" dirty="0"/>
          </a:p>
          <a:p>
            <a:pPr marL="285750" indent="-285750">
              <a:buFont typeface="Wingdings" panose="05000000000000000000" pitchFamily="2" charset="2"/>
              <a:buChar char="ü"/>
            </a:pPr>
            <a:r>
              <a:rPr lang="en-US" sz="2400" dirty="0"/>
              <a:t>Apart from continuously fulfilling all its regulatory requirements related to the laws of land, the Company believes in a well-structured corporate social responsibility (CSR) culture.</a:t>
            </a:r>
          </a:p>
          <a:p>
            <a:pPr marL="285750" indent="-285750">
              <a:buFont typeface="Wingdings" panose="05000000000000000000" pitchFamily="2" charset="2"/>
              <a:buChar char="ü"/>
            </a:pPr>
            <a:endParaRPr lang="en-US" sz="2400" dirty="0"/>
          </a:p>
          <a:p>
            <a:pPr marL="285750" indent="-285750">
              <a:buFont typeface="Wingdings" panose="05000000000000000000" pitchFamily="2" charset="2"/>
              <a:buChar char="ü"/>
            </a:pPr>
            <a:r>
              <a:rPr lang="en-US" sz="2400" dirty="0"/>
              <a:t>Adopt an approach that aims at achieving a greater balance between social and economic development</a:t>
            </a:r>
            <a:endParaRPr lang="en-IN" dirty="0"/>
          </a:p>
        </p:txBody>
      </p:sp>
    </p:spTree>
    <p:extLst>
      <p:ext uri="{BB962C8B-B14F-4D97-AF65-F5344CB8AC3E}">
        <p14:creationId xmlns:p14="http://schemas.microsoft.com/office/powerpoint/2010/main" xmlns="" val="65860888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8"/>
          </p:nvPr>
        </p:nvSpPr>
        <p:spPr/>
        <p:txBody>
          <a:bodyPr/>
          <a:lstStyle/>
          <a:p>
            <a:endParaRPr lang="en-IN" dirty="0"/>
          </a:p>
        </p:txBody>
      </p:sp>
      <p:sp>
        <p:nvSpPr>
          <p:cNvPr id="7" name="Text Placeholder 6"/>
          <p:cNvSpPr>
            <a:spLocks noGrp="1"/>
          </p:cNvSpPr>
          <p:nvPr>
            <p:ph type="body" sz="quarter" idx="17"/>
          </p:nvPr>
        </p:nvSpPr>
        <p:spPr/>
        <p:txBody>
          <a:bodyPr/>
          <a:lstStyle/>
          <a:p>
            <a:endParaRPr lang="en-IN" dirty="0"/>
          </a:p>
        </p:txBody>
      </p:sp>
      <p:sp>
        <p:nvSpPr>
          <p:cNvPr id="13" name="Text Placeholder 12"/>
          <p:cNvSpPr>
            <a:spLocks noGrp="1"/>
          </p:cNvSpPr>
          <p:nvPr>
            <p:ph type="body" sz="quarter" idx="16"/>
          </p:nvPr>
        </p:nvSpPr>
        <p:spPr/>
        <p:txBody>
          <a:bodyPr/>
          <a:lstStyle/>
          <a:p>
            <a:endParaRPr lang="en-IN" dirty="0"/>
          </a:p>
        </p:txBody>
      </p:sp>
      <p:sp>
        <p:nvSpPr>
          <p:cNvPr id="2" name="Text Placeholder 1"/>
          <p:cNvSpPr>
            <a:spLocks noGrp="1"/>
          </p:cNvSpPr>
          <p:nvPr>
            <p:ph type="body" sz="quarter" idx="15"/>
          </p:nvPr>
        </p:nvSpPr>
        <p:spPr/>
        <p:txBody>
          <a:bodyPr/>
          <a:lstStyle/>
          <a:p>
            <a:endParaRPr lang="en-IN" dirty="0"/>
          </a:p>
        </p:txBody>
      </p:sp>
      <p:sp>
        <p:nvSpPr>
          <p:cNvPr id="24" name="Title 23">
            <a:extLst>
              <a:ext uri="{FF2B5EF4-FFF2-40B4-BE49-F238E27FC236}">
                <a16:creationId xmlns:a16="http://schemas.microsoft.com/office/drawing/2014/main" xmlns="" id="{2065A35A-C57B-453D-BF8A-7C8AA18B2452}"/>
              </a:ext>
            </a:extLst>
          </p:cNvPr>
          <p:cNvSpPr>
            <a:spLocks noGrp="1"/>
          </p:cNvSpPr>
          <p:nvPr>
            <p:ph type="title"/>
          </p:nvPr>
        </p:nvSpPr>
        <p:spPr>
          <a:xfrm>
            <a:off x="0" y="14096"/>
            <a:ext cx="5105400" cy="6858000"/>
          </a:xfrm>
        </p:spPr>
        <p:txBody>
          <a:bodyPr/>
          <a:lstStyle/>
          <a:p>
            <a:r>
              <a:rPr lang="en-US" sz="8000" dirty="0"/>
              <a:t>Thank You</a:t>
            </a:r>
          </a:p>
        </p:txBody>
      </p:sp>
      <p:cxnSp>
        <p:nvCxnSpPr>
          <p:cNvPr id="25" name="Straight Connector 24">
            <a:extLst>
              <a:ext uri="{FF2B5EF4-FFF2-40B4-BE49-F238E27FC236}">
                <a16:creationId xmlns:a16="http://schemas.microsoft.com/office/drawing/2014/main" xmlns="" id="{551A2C98-AF4A-453D-882B-3123746E8A48}"/>
              </a:ext>
              <a:ext uri="{C183D7F6-B498-43B3-948B-1728B52AA6E4}">
                <adec:decorative xmlns:adec="http://schemas.microsoft.com/office/drawing/2017/decorative" xmlns="" val="1"/>
              </a:ext>
            </a:extLst>
          </p:cNvPr>
          <p:cNvCxnSpPr/>
          <p:nvPr/>
        </p:nvCxnSpPr>
        <p:spPr>
          <a:xfrm>
            <a:off x="769601" y="4598644"/>
            <a:ext cx="2850521" cy="0"/>
          </a:xfrm>
          <a:prstGeom prst="line">
            <a:avLst/>
          </a:prstGeom>
        </p:spPr>
        <p:style>
          <a:lnRef idx="1">
            <a:schemeClr val="accent1"/>
          </a:lnRef>
          <a:fillRef idx="0">
            <a:schemeClr val="accent1"/>
          </a:fillRef>
          <a:effectRef idx="0">
            <a:schemeClr val="accent1"/>
          </a:effectRef>
          <a:fontRef idx="minor">
            <a:schemeClr val="tx1"/>
          </a:fontRef>
        </p:style>
      </p:cxnSp>
      <p:pic>
        <p:nvPicPr>
          <p:cNvPr id="20" name="Picture 19"/>
          <p:cNvPicPr>
            <a:picLocks noChangeAspect="1"/>
          </p:cNvPicPr>
          <p:nvPr/>
        </p:nvPicPr>
        <p:blipFill rotWithShape="1">
          <a:blip r:embed="rId2">
            <a:extLst>
              <a:ext uri="{28A0092B-C50C-407E-A947-70E740481C1C}">
                <a14:useLocalDpi xmlns:a14="http://schemas.microsoft.com/office/drawing/2010/main" xmlns="" val="0"/>
              </a:ext>
            </a:extLst>
          </a:blip>
          <a:srcRect l="2882" r="2959"/>
          <a:stretch/>
        </p:blipFill>
        <p:spPr>
          <a:xfrm>
            <a:off x="5105400" y="926048"/>
            <a:ext cx="7086600" cy="4782041"/>
          </a:xfrm>
          <a:prstGeom prst="rect">
            <a:avLst/>
          </a:prstGeom>
        </p:spPr>
      </p:pic>
      <p:sp>
        <p:nvSpPr>
          <p:cNvPr id="26" name="Rectangle 25"/>
          <p:cNvSpPr/>
          <p:nvPr/>
        </p:nvSpPr>
        <p:spPr>
          <a:xfrm>
            <a:off x="8322527" y="6046744"/>
            <a:ext cx="187340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Tree>
    <p:extLst>
      <p:ext uri="{BB962C8B-B14F-4D97-AF65-F5344CB8AC3E}">
        <p14:creationId xmlns:p14="http://schemas.microsoft.com/office/powerpoint/2010/main" xmlns="" val="415367830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560F281-4FF6-4617-A809-AC9C15ECF18A}"/>
              </a:ext>
            </a:extLst>
          </p:cNvPr>
          <p:cNvSpPr>
            <a:spLocks noGrp="1"/>
          </p:cNvSpPr>
          <p:nvPr>
            <p:ph type="title"/>
          </p:nvPr>
        </p:nvSpPr>
        <p:spPr>
          <a:xfrm>
            <a:off x="516635" y="353001"/>
            <a:ext cx="9227440" cy="828000"/>
          </a:xfrm>
        </p:spPr>
        <p:txBody>
          <a:bodyPr/>
          <a:lstStyle/>
          <a:p>
            <a:r>
              <a:rPr lang="en-US" sz="4800" dirty="0"/>
              <a:t>Company Purpose - Idea</a:t>
            </a:r>
          </a:p>
        </p:txBody>
      </p:sp>
      <p:sp>
        <p:nvSpPr>
          <p:cNvPr id="3" name="Text Placeholder 2">
            <a:extLst>
              <a:ext uri="{FF2B5EF4-FFF2-40B4-BE49-F238E27FC236}">
                <a16:creationId xmlns:a16="http://schemas.microsoft.com/office/drawing/2014/main" xmlns="" id="{611DC577-0A95-47D0-95D9-5F8DA763D46B}"/>
              </a:ext>
            </a:extLst>
          </p:cNvPr>
          <p:cNvSpPr>
            <a:spLocks noGrp="1"/>
          </p:cNvSpPr>
          <p:nvPr>
            <p:ph type="body" sz="quarter" idx="32"/>
          </p:nvPr>
        </p:nvSpPr>
        <p:spPr>
          <a:xfrm>
            <a:off x="850900" y="1648661"/>
            <a:ext cx="10017125" cy="1864702"/>
          </a:xfrm>
        </p:spPr>
        <p:txBody>
          <a:bodyPr/>
          <a:lstStyle/>
          <a:p>
            <a:r>
              <a:rPr lang="en-US" sz="3600" dirty="0"/>
              <a:t>Travel at ease focuses on making your Transport options easily.</a:t>
            </a:r>
          </a:p>
        </p:txBody>
      </p:sp>
      <p:sp>
        <p:nvSpPr>
          <p:cNvPr id="4" name="Content Placeholder 3">
            <a:extLst>
              <a:ext uri="{FF2B5EF4-FFF2-40B4-BE49-F238E27FC236}">
                <a16:creationId xmlns:a16="http://schemas.microsoft.com/office/drawing/2014/main" xmlns="" id="{D355C61F-C8F1-4977-8E1F-F16C0D9EA88C}"/>
              </a:ext>
            </a:extLst>
          </p:cNvPr>
          <p:cNvSpPr>
            <a:spLocks noGrp="1"/>
          </p:cNvSpPr>
          <p:nvPr>
            <p:ph sz="half" idx="1"/>
          </p:nvPr>
        </p:nvSpPr>
        <p:spPr>
          <a:xfrm>
            <a:off x="973584" y="3232188"/>
            <a:ext cx="10132389" cy="3681600"/>
          </a:xfrm>
        </p:spPr>
        <p:txBody>
          <a:bodyPr/>
          <a:lstStyle/>
          <a:p>
            <a:pPr marL="0" indent="0">
              <a:buNone/>
            </a:pPr>
            <a:r>
              <a:rPr lang="en-US" sz="3200" b="1" u="sng" dirty="0"/>
              <a:t>Key features</a:t>
            </a:r>
          </a:p>
          <a:p>
            <a:r>
              <a:rPr lang="en-US" sz="3200" dirty="0"/>
              <a:t> Information of every real time transport in the city in one App.</a:t>
            </a:r>
          </a:p>
          <a:p>
            <a:r>
              <a:rPr lang="en-US" sz="3200" dirty="0"/>
              <a:t> Includes features like comparison of prices, routes, modes &amp; time duration.</a:t>
            </a:r>
          </a:p>
          <a:p>
            <a:endParaRPr lang="en-US" sz="3200" dirty="0"/>
          </a:p>
          <a:p>
            <a:pPr marL="0" indent="0">
              <a:buNone/>
            </a:pPr>
            <a:endParaRPr lang="en-US" sz="3200" dirty="0"/>
          </a:p>
        </p:txBody>
      </p:sp>
      <p:sp>
        <p:nvSpPr>
          <p:cNvPr id="6" name="Slide Number Placeholder 5">
            <a:extLst>
              <a:ext uri="{FF2B5EF4-FFF2-40B4-BE49-F238E27FC236}">
                <a16:creationId xmlns:a16="http://schemas.microsoft.com/office/drawing/2014/main" xmlns="" id="{1C554D9F-1895-486E-BFBA-905BB2D29E08}"/>
              </a:ext>
            </a:extLst>
          </p:cNvPr>
          <p:cNvSpPr>
            <a:spLocks noGrp="1"/>
          </p:cNvSpPr>
          <p:nvPr>
            <p:ph type="sldNum" sz="quarter" idx="11"/>
          </p:nvPr>
        </p:nvSpPr>
        <p:spPr/>
        <p:txBody>
          <a:bodyPr/>
          <a:lstStyle/>
          <a:p>
            <a:fld id="{19B51A1E-902D-48AF-9020-955120F399B6}" type="slidenum">
              <a:rPr lang="en-US" smtClean="0"/>
              <a:pPr/>
              <a:t>2</a:t>
            </a:fld>
            <a:endParaRPr lang="en-US" dirty="0"/>
          </a:p>
        </p:txBody>
      </p:sp>
      <p:pic>
        <p:nvPicPr>
          <p:cNvPr id="5" name="Picture 4"/>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8268746" y="444662"/>
            <a:ext cx="646654" cy="644677"/>
          </a:xfrm>
          <a:prstGeom prst="rect">
            <a:avLst/>
          </a:prstGeom>
        </p:spPr>
      </p:pic>
      <p:sp>
        <p:nvSpPr>
          <p:cNvPr id="7" name="Rectangle 6"/>
          <p:cNvSpPr/>
          <p:nvPr/>
        </p:nvSpPr>
        <p:spPr>
          <a:xfrm>
            <a:off x="5274527" y="6356350"/>
            <a:ext cx="187340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Tree>
    <p:extLst>
      <p:ext uri="{BB962C8B-B14F-4D97-AF65-F5344CB8AC3E}">
        <p14:creationId xmlns:p14="http://schemas.microsoft.com/office/powerpoint/2010/main" xmlns="" val="152422381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560F281-4FF6-4617-A809-AC9C15ECF18A}"/>
              </a:ext>
            </a:extLst>
          </p:cNvPr>
          <p:cNvSpPr>
            <a:spLocks noGrp="1"/>
          </p:cNvSpPr>
          <p:nvPr>
            <p:ph type="title"/>
          </p:nvPr>
        </p:nvSpPr>
        <p:spPr>
          <a:xfrm>
            <a:off x="516635" y="353001"/>
            <a:ext cx="5387166" cy="828000"/>
          </a:xfrm>
        </p:spPr>
        <p:txBody>
          <a:bodyPr/>
          <a:lstStyle/>
          <a:p>
            <a:r>
              <a:rPr lang="en-US" sz="4800" dirty="0"/>
              <a:t>Problem</a:t>
            </a:r>
          </a:p>
        </p:txBody>
      </p:sp>
      <p:sp>
        <p:nvSpPr>
          <p:cNvPr id="3" name="Text Placeholder 2">
            <a:extLst>
              <a:ext uri="{FF2B5EF4-FFF2-40B4-BE49-F238E27FC236}">
                <a16:creationId xmlns:a16="http://schemas.microsoft.com/office/drawing/2014/main" xmlns="" id="{611DC577-0A95-47D0-95D9-5F8DA763D46B}"/>
              </a:ext>
            </a:extLst>
          </p:cNvPr>
          <p:cNvSpPr>
            <a:spLocks noGrp="1"/>
          </p:cNvSpPr>
          <p:nvPr>
            <p:ph type="body" sz="quarter" idx="32"/>
          </p:nvPr>
        </p:nvSpPr>
        <p:spPr>
          <a:xfrm>
            <a:off x="431800" y="1486736"/>
            <a:ext cx="5472001" cy="252000"/>
          </a:xfrm>
        </p:spPr>
        <p:txBody>
          <a:bodyPr/>
          <a:lstStyle/>
          <a:p>
            <a:r>
              <a:rPr lang="en-US" sz="2400" dirty="0"/>
              <a:t>Too many apps showing different modes of transport and its own unique choices.</a:t>
            </a:r>
          </a:p>
        </p:txBody>
      </p:sp>
      <p:sp>
        <p:nvSpPr>
          <p:cNvPr id="4" name="Content Placeholder 3">
            <a:extLst>
              <a:ext uri="{FF2B5EF4-FFF2-40B4-BE49-F238E27FC236}">
                <a16:creationId xmlns:a16="http://schemas.microsoft.com/office/drawing/2014/main" xmlns="" id="{D355C61F-C8F1-4977-8E1F-F16C0D9EA88C}"/>
              </a:ext>
            </a:extLst>
          </p:cNvPr>
          <p:cNvSpPr>
            <a:spLocks noGrp="1"/>
          </p:cNvSpPr>
          <p:nvPr>
            <p:ph sz="half" idx="1"/>
          </p:nvPr>
        </p:nvSpPr>
        <p:spPr>
          <a:xfrm>
            <a:off x="6488736" y="434354"/>
            <a:ext cx="5826188" cy="3681600"/>
          </a:xfrm>
        </p:spPr>
        <p:txBody>
          <a:bodyPr/>
          <a:lstStyle/>
          <a:p>
            <a:pPr marL="0" indent="0">
              <a:buNone/>
            </a:pPr>
            <a:r>
              <a:rPr lang="en-US" sz="2200" b="1" u="sng" dirty="0"/>
              <a:t>Customer pains</a:t>
            </a:r>
          </a:p>
          <a:p>
            <a:r>
              <a:rPr lang="en-US" sz="2200" dirty="0"/>
              <a:t> Difficult to compare each app.</a:t>
            </a:r>
          </a:p>
          <a:p>
            <a:r>
              <a:rPr lang="en-US" sz="2200" dirty="0"/>
              <a:t> Time lost in checking each application individually.</a:t>
            </a:r>
            <a:endParaRPr lang="en-US" sz="2400" dirty="0"/>
          </a:p>
        </p:txBody>
      </p:sp>
      <p:sp>
        <p:nvSpPr>
          <p:cNvPr id="6" name="Slide Number Placeholder 5">
            <a:extLst>
              <a:ext uri="{FF2B5EF4-FFF2-40B4-BE49-F238E27FC236}">
                <a16:creationId xmlns:a16="http://schemas.microsoft.com/office/drawing/2014/main" xmlns="" id="{1C554D9F-1895-486E-BFBA-905BB2D29E08}"/>
              </a:ext>
            </a:extLst>
          </p:cNvPr>
          <p:cNvSpPr>
            <a:spLocks noGrp="1"/>
          </p:cNvSpPr>
          <p:nvPr>
            <p:ph type="sldNum" sz="quarter" idx="11"/>
          </p:nvPr>
        </p:nvSpPr>
        <p:spPr/>
        <p:txBody>
          <a:bodyPr/>
          <a:lstStyle/>
          <a:p>
            <a:fld id="{19B51A1E-902D-48AF-9020-955120F399B6}" type="slidenum">
              <a:rPr lang="en-US" smtClean="0"/>
              <a:pPr/>
              <a:t>3</a:t>
            </a:fld>
            <a:endParaRPr lang="en-US" dirty="0"/>
          </a:p>
        </p:txBody>
      </p:sp>
      <p:sp>
        <p:nvSpPr>
          <p:cNvPr id="7" name="Rectangle 6"/>
          <p:cNvSpPr/>
          <p:nvPr/>
        </p:nvSpPr>
        <p:spPr>
          <a:xfrm>
            <a:off x="5274527" y="6356350"/>
            <a:ext cx="187340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pic>
        <p:nvPicPr>
          <p:cNvPr id="13" name="Picture 12"/>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527207" y="2732049"/>
            <a:ext cx="2003612" cy="3806863"/>
          </a:xfrm>
          <a:prstGeom prst="rect">
            <a:avLst/>
          </a:prstGeom>
        </p:spPr>
      </p:pic>
      <p:pic>
        <p:nvPicPr>
          <p:cNvPr id="14" name="Picture 13"/>
          <p:cNvPicPr>
            <a:picLocks noChangeAspect="1"/>
          </p:cNvPicPr>
          <p:nvPr/>
        </p:nvPicPr>
        <p:blipFill>
          <a:blip r:embed="rId4">
            <a:extLst>
              <a:ext uri="{28A0092B-C50C-407E-A947-70E740481C1C}">
                <a14:useLocalDpi xmlns:a14="http://schemas.microsoft.com/office/drawing/2010/main" xmlns="" val="0"/>
              </a:ext>
            </a:extLst>
          </a:blip>
          <a:stretch>
            <a:fillRect/>
          </a:stretch>
        </p:blipFill>
        <p:spPr>
          <a:xfrm>
            <a:off x="3245125" y="2775439"/>
            <a:ext cx="1884436" cy="3976160"/>
          </a:xfrm>
          <a:prstGeom prst="rect">
            <a:avLst/>
          </a:prstGeom>
        </p:spPr>
      </p:pic>
      <p:pic>
        <p:nvPicPr>
          <p:cNvPr id="16" name="Picture 15"/>
          <p:cNvPicPr>
            <a:picLocks noChangeAspect="1"/>
          </p:cNvPicPr>
          <p:nvPr/>
        </p:nvPicPr>
        <p:blipFill rotWithShape="1">
          <a:blip r:embed="rId5">
            <a:extLst>
              <a:ext uri="{28A0092B-C50C-407E-A947-70E740481C1C}">
                <a14:useLocalDpi xmlns:a14="http://schemas.microsoft.com/office/drawing/2010/main" xmlns="" val="0"/>
              </a:ext>
            </a:extLst>
          </a:blip>
          <a:srcRect b="19872"/>
          <a:stretch/>
        </p:blipFill>
        <p:spPr>
          <a:xfrm>
            <a:off x="5621337" y="2834418"/>
            <a:ext cx="2254377" cy="3704494"/>
          </a:xfrm>
          <a:prstGeom prst="rect">
            <a:avLst/>
          </a:prstGeom>
        </p:spPr>
      </p:pic>
      <p:pic>
        <p:nvPicPr>
          <p:cNvPr id="17" name="Picture 16"/>
          <p:cNvPicPr>
            <a:picLocks noChangeAspect="1"/>
          </p:cNvPicPr>
          <p:nvPr/>
        </p:nvPicPr>
        <p:blipFill>
          <a:blip r:embed="rId6">
            <a:extLst>
              <a:ext uri="{28A0092B-C50C-407E-A947-70E740481C1C}">
                <a14:useLocalDpi xmlns:a14="http://schemas.microsoft.com/office/drawing/2010/main" xmlns="" val="0"/>
              </a:ext>
            </a:extLst>
          </a:blip>
          <a:stretch>
            <a:fillRect/>
          </a:stretch>
        </p:blipFill>
        <p:spPr>
          <a:xfrm>
            <a:off x="8414148" y="2801640"/>
            <a:ext cx="2335628" cy="3949959"/>
          </a:xfrm>
          <a:prstGeom prst="rect">
            <a:avLst/>
          </a:prstGeom>
        </p:spPr>
      </p:pic>
      <p:pic>
        <p:nvPicPr>
          <p:cNvPr id="8" name="Picture 7"/>
          <p:cNvPicPr>
            <a:picLocks noChangeAspect="1"/>
          </p:cNvPicPr>
          <p:nvPr/>
        </p:nvPicPr>
        <p:blipFill>
          <a:blip r:embed="rId7">
            <a:extLst>
              <a:ext uri="{28A0092B-C50C-407E-A947-70E740481C1C}">
                <a14:useLocalDpi xmlns:a14="http://schemas.microsoft.com/office/drawing/2010/main" xmlns="" val="0"/>
              </a:ext>
            </a:extLst>
          </a:blip>
          <a:stretch>
            <a:fillRect/>
          </a:stretch>
        </p:blipFill>
        <p:spPr>
          <a:xfrm>
            <a:off x="3463262" y="506058"/>
            <a:ext cx="551874" cy="551874"/>
          </a:xfrm>
          <a:prstGeom prst="rect">
            <a:avLst/>
          </a:prstGeom>
        </p:spPr>
      </p:pic>
    </p:spTree>
    <p:extLst>
      <p:ext uri="{BB962C8B-B14F-4D97-AF65-F5344CB8AC3E}">
        <p14:creationId xmlns:p14="http://schemas.microsoft.com/office/powerpoint/2010/main" xmlns="" val="132974669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560F281-4FF6-4617-A809-AC9C15ECF18A}"/>
              </a:ext>
            </a:extLst>
          </p:cNvPr>
          <p:cNvSpPr>
            <a:spLocks noGrp="1"/>
          </p:cNvSpPr>
          <p:nvPr>
            <p:ph type="title"/>
          </p:nvPr>
        </p:nvSpPr>
        <p:spPr>
          <a:xfrm>
            <a:off x="912721" y="438260"/>
            <a:ext cx="5387166" cy="695740"/>
          </a:xfrm>
        </p:spPr>
        <p:txBody>
          <a:bodyPr/>
          <a:lstStyle/>
          <a:p>
            <a:r>
              <a:rPr lang="en-US" sz="4400" dirty="0"/>
              <a:t>Solution</a:t>
            </a:r>
          </a:p>
        </p:txBody>
      </p:sp>
      <p:sp>
        <p:nvSpPr>
          <p:cNvPr id="6" name="Slide Number Placeholder 5">
            <a:extLst>
              <a:ext uri="{FF2B5EF4-FFF2-40B4-BE49-F238E27FC236}">
                <a16:creationId xmlns:a16="http://schemas.microsoft.com/office/drawing/2014/main" xmlns="" id="{1C554D9F-1895-486E-BFBA-905BB2D29E08}"/>
              </a:ext>
            </a:extLst>
          </p:cNvPr>
          <p:cNvSpPr>
            <a:spLocks noGrp="1"/>
          </p:cNvSpPr>
          <p:nvPr>
            <p:ph type="sldNum" sz="quarter" idx="11"/>
          </p:nvPr>
        </p:nvSpPr>
        <p:spPr/>
        <p:txBody>
          <a:bodyPr/>
          <a:lstStyle/>
          <a:p>
            <a:fld id="{19B51A1E-902D-48AF-9020-955120F399B6}" type="slidenum">
              <a:rPr lang="en-US" smtClean="0"/>
              <a:pPr/>
              <a:t>4</a:t>
            </a:fld>
            <a:endParaRPr lang="en-US" dirty="0"/>
          </a:p>
        </p:txBody>
      </p:sp>
      <p:sp>
        <p:nvSpPr>
          <p:cNvPr id="7" name="Rectangle 6"/>
          <p:cNvSpPr/>
          <p:nvPr/>
        </p:nvSpPr>
        <p:spPr>
          <a:xfrm>
            <a:off x="5274527" y="6356350"/>
            <a:ext cx="187340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 name="Content Placeholder 3">
            <a:extLst>
              <a:ext uri="{FF2B5EF4-FFF2-40B4-BE49-F238E27FC236}">
                <a16:creationId xmlns:a16="http://schemas.microsoft.com/office/drawing/2014/main" xmlns="" id="{D355C61F-C8F1-4977-8E1F-F16C0D9EA88C}"/>
              </a:ext>
            </a:extLst>
          </p:cNvPr>
          <p:cNvSpPr>
            <a:spLocks noGrp="1"/>
          </p:cNvSpPr>
          <p:nvPr>
            <p:ph sz="half" idx="1"/>
          </p:nvPr>
        </p:nvSpPr>
        <p:spPr>
          <a:xfrm>
            <a:off x="4640330" y="1512000"/>
            <a:ext cx="7161145" cy="5022150"/>
          </a:xfrm>
        </p:spPr>
        <p:txBody>
          <a:bodyPr/>
          <a:lstStyle/>
          <a:p>
            <a:r>
              <a:rPr lang="en-US" sz="2400" dirty="0"/>
              <a:t>A platform where customer can see all the transport options in a single window and compare prices, modes of transport and choose whichever is viable for them.</a:t>
            </a:r>
          </a:p>
          <a:p>
            <a:r>
              <a:rPr lang="en-US" sz="2400" dirty="0"/>
              <a:t>A one stop solution for customers to make the process more efficient and easy.</a:t>
            </a:r>
          </a:p>
        </p:txBody>
      </p:sp>
      <p:pic>
        <p:nvPicPr>
          <p:cNvPr id="8" name="Picture 7"/>
          <p:cNvPicPr>
            <a:picLocks noChangeAspect="1"/>
          </p:cNvPicPr>
          <p:nvPr/>
        </p:nvPicPr>
        <p:blipFill rotWithShape="1">
          <a:blip r:embed="rId2">
            <a:extLst>
              <a:ext uri="{28A0092B-C50C-407E-A947-70E740481C1C}">
                <a14:useLocalDpi xmlns:a14="http://schemas.microsoft.com/office/drawing/2010/main" xmlns="" val="0"/>
              </a:ext>
            </a:extLst>
          </a:blip>
          <a:srcRect l="6949" t="-627" r="-2344" b="627"/>
          <a:stretch/>
        </p:blipFill>
        <p:spPr>
          <a:xfrm>
            <a:off x="174504" y="1727593"/>
            <a:ext cx="4465826" cy="2918118"/>
          </a:xfrm>
          <a:prstGeom prst="rect">
            <a:avLst/>
          </a:prstGeom>
        </p:spPr>
      </p:pic>
      <p:sp>
        <p:nvSpPr>
          <p:cNvPr id="3" name="TextBox 2"/>
          <p:cNvSpPr txBox="1"/>
          <p:nvPr/>
        </p:nvSpPr>
        <p:spPr>
          <a:xfrm>
            <a:off x="231185" y="4379714"/>
            <a:ext cx="7362825" cy="2154436"/>
          </a:xfrm>
          <a:prstGeom prst="rect">
            <a:avLst/>
          </a:prstGeom>
          <a:noFill/>
        </p:spPr>
        <p:txBody>
          <a:bodyPr wrap="square" rtlCol="0">
            <a:spAutoFit/>
          </a:bodyPr>
          <a:lstStyle/>
          <a:p>
            <a:r>
              <a:rPr lang="en-US" sz="3200" b="1" u="sng" dirty="0">
                <a:latin typeface="Corbel" panose="020B0503020204020204" pitchFamily="34" charset="0"/>
              </a:rPr>
              <a:t>Use cases </a:t>
            </a:r>
          </a:p>
          <a:p>
            <a:endParaRPr lang="en-US" b="1" dirty="0">
              <a:latin typeface="Corbel" panose="020B0503020204020204" pitchFamily="34" charset="0"/>
            </a:endParaRPr>
          </a:p>
          <a:p>
            <a:pPr marL="285750" indent="-285750">
              <a:buFont typeface="Wingdings" panose="05000000000000000000" pitchFamily="2" charset="2"/>
              <a:buChar char="Ø"/>
            </a:pPr>
            <a:r>
              <a:rPr lang="en-US" sz="2200" dirty="0">
                <a:latin typeface="Corbel" panose="020B0503020204020204" pitchFamily="34" charset="0"/>
              </a:rPr>
              <a:t>Transit app which is in Europe was designed for aggregating and mapping real-time public transit data and it has been successful throughout 175 metropolitan cities.</a:t>
            </a:r>
            <a:endParaRPr lang="en-IN" sz="2200" dirty="0">
              <a:latin typeface="Corbel" panose="020B0503020204020204" pitchFamily="34" charset="0"/>
            </a:endParaRPr>
          </a:p>
          <a:p>
            <a:pPr marL="285750" indent="-285750">
              <a:buFont typeface="Wingdings" panose="05000000000000000000" pitchFamily="2" charset="2"/>
              <a:buChar char="Ø"/>
            </a:pPr>
            <a:endParaRPr lang="en-IN" dirty="0"/>
          </a:p>
        </p:txBody>
      </p:sp>
      <p:pic>
        <p:nvPicPr>
          <p:cNvPr id="5" name="Picture 4"/>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7594010" y="3730625"/>
            <a:ext cx="3991429" cy="2724150"/>
          </a:xfrm>
          <a:prstGeom prst="rect">
            <a:avLst/>
          </a:prstGeom>
        </p:spPr>
      </p:pic>
    </p:spTree>
    <p:extLst>
      <p:ext uri="{BB962C8B-B14F-4D97-AF65-F5344CB8AC3E}">
        <p14:creationId xmlns:p14="http://schemas.microsoft.com/office/powerpoint/2010/main" xmlns="" val="199457716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E591DE2F-42D0-4424-A428-3F8615815F6F}"/>
              </a:ext>
            </a:extLst>
          </p:cNvPr>
          <p:cNvSpPr>
            <a:spLocks noGrp="1"/>
          </p:cNvSpPr>
          <p:nvPr>
            <p:ph type="title"/>
          </p:nvPr>
        </p:nvSpPr>
        <p:spPr>
          <a:xfrm>
            <a:off x="838200" y="216816"/>
            <a:ext cx="10515600" cy="1008670"/>
          </a:xfrm>
        </p:spPr>
        <p:txBody>
          <a:bodyPr/>
          <a:lstStyle/>
          <a:p>
            <a:r>
              <a:rPr lang="en-IN" dirty="0"/>
              <a:t>Why Now?</a:t>
            </a:r>
          </a:p>
        </p:txBody>
      </p:sp>
      <p:sp>
        <p:nvSpPr>
          <p:cNvPr id="3" name="Content Placeholder 2">
            <a:extLst>
              <a:ext uri="{FF2B5EF4-FFF2-40B4-BE49-F238E27FC236}">
                <a16:creationId xmlns:a16="http://schemas.microsoft.com/office/drawing/2014/main" xmlns="" id="{E17F49E2-2E89-46A8-BF11-8F2CFD05651A}"/>
              </a:ext>
            </a:extLst>
          </p:cNvPr>
          <p:cNvSpPr>
            <a:spLocks noGrp="1"/>
          </p:cNvSpPr>
          <p:nvPr>
            <p:ph idx="1"/>
          </p:nvPr>
        </p:nvSpPr>
        <p:spPr>
          <a:xfrm>
            <a:off x="552450" y="1321913"/>
            <a:ext cx="11494515" cy="5745637"/>
          </a:xfrm>
        </p:spPr>
        <p:txBody>
          <a:bodyPr/>
          <a:lstStyle/>
          <a:p>
            <a:r>
              <a:rPr lang="en-IN" sz="2400" b="1" dirty="0"/>
              <a:t>Historical Evolution-</a:t>
            </a:r>
          </a:p>
          <a:p>
            <a:pPr marL="0" indent="0">
              <a:buNone/>
            </a:pPr>
            <a:endParaRPr lang="en-IN" dirty="0"/>
          </a:p>
          <a:p>
            <a:pPr marL="0" indent="0">
              <a:buNone/>
            </a:pPr>
            <a:endParaRPr lang="en-IN" dirty="0"/>
          </a:p>
          <a:p>
            <a:pPr marL="0" indent="0">
              <a:buNone/>
            </a:pPr>
            <a:endParaRPr lang="en-IN" dirty="0"/>
          </a:p>
          <a:p>
            <a:pPr marL="0" indent="0">
              <a:buNone/>
            </a:pPr>
            <a:endParaRPr lang="en-IN" dirty="0"/>
          </a:p>
          <a:p>
            <a:pPr marL="0" indent="0">
              <a:buNone/>
            </a:pPr>
            <a:endParaRPr lang="en-IN" dirty="0"/>
          </a:p>
          <a:p>
            <a:pPr marL="0" indent="0">
              <a:buNone/>
            </a:pPr>
            <a:r>
              <a:rPr lang="en-IN" sz="2200" dirty="0"/>
              <a:t>Each individual platform has its own transport options. </a:t>
            </a:r>
          </a:p>
          <a:p>
            <a:pPr marL="0" indent="0">
              <a:buNone/>
            </a:pPr>
            <a:r>
              <a:rPr lang="en-IN" sz="2200" dirty="0"/>
              <a:t>We need a platform to compare all of them to get the </a:t>
            </a:r>
          </a:p>
          <a:p>
            <a:pPr marL="0" indent="0">
              <a:buNone/>
            </a:pPr>
            <a:r>
              <a:rPr lang="en-IN" sz="2200" dirty="0"/>
              <a:t>best possible option.</a:t>
            </a:r>
          </a:p>
          <a:p>
            <a:r>
              <a:rPr lang="en-IN" sz="2200" b="1" dirty="0"/>
              <a:t>Recent Trends- </a:t>
            </a:r>
            <a:r>
              <a:rPr lang="en-IN" sz="2200" dirty="0"/>
              <a:t>Google is trying to do this. </a:t>
            </a:r>
          </a:p>
          <a:p>
            <a:pPr marL="0" indent="0">
              <a:buNone/>
            </a:pPr>
            <a:r>
              <a:rPr lang="en-IN" sz="2200" dirty="0"/>
              <a:t>                           		</a:t>
            </a:r>
            <a:r>
              <a:rPr lang="en-IN" sz="2200" i="1" dirty="0"/>
              <a:t>Figure shows- (Google maps)-</a:t>
            </a:r>
            <a:br>
              <a:rPr lang="en-IN" sz="2200" i="1" dirty="0"/>
            </a:br>
            <a:endParaRPr lang="en-IN" sz="2200" i="1" dirty="0"/>
          </a:p>
        </p:txBody>
      </p:sp>
      <p:sp>
        <p:nvSpPr>
          <p:cNvPr id="4" name="Flowchart: Alternate Process 3">
            <a:extLst>
              <a:ext uri="{FF2B5EF4-FFF2-40B4-BE49-F238E27FC236}">
                <a16:creationId xmlns:a16="http://schemas.microsoft.com/office/drawing/2014/main" xmlns="" id="{15F6C7EF-F7C7-4A85-9969-FF06EA46ED6C}"/>
              </a:ext>
            </a:extLst>
          </p:cNvPr>
          <p:cNvSpPr/>
          <p:nvPr/>
        </p:nvSpPr>
        <p:spPr>
          <a:xfrm>
            <a:off x="4835951" y="3157979"/>
            <a:ext cx="45719" cy="45719"/>
          </a:xfrm>
          <a:prstGeom prst="flowChartAlternateProces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graphicFrame>
        <p:nvGraphicFramePr>
          <p:cNvPr id="5" name="Diagram 4">
            <a:extLst>
              <a:ext uri="{FF2B5EF4-FFF2-40B4-BE49-F238E27FC236}">
                <a16:creationId xmlns:a16="http://schemas.microsoft.com/office/drawing/2014/main" xmlns="" id="{2DD8E9CD-D39E-4207-B21A-BF565C6BE6E6}"/>
              </a:ext>
            </a:extLst>
          </p:cNvPr>
          <p:cNvGraphicFramePr/>
          <p:nvPr>
            <p:extLst>
              <p:ext uri="{D42A27DB-BD31-4B8C-83A1-F6EECF244321}">
                <p14:modId xmlns:p14="http://schemas.microsoft.com/office/powerpoint/2010/main" xmlns="" val="1828871897"/>
              </p:ext>
            </p:extLst>
          </p:nvPr>
        </p:nvGraphicFramePr>
        <p:xfrm>
          <a:off x="977737" y="1909476"/>
          <a:ext cx="6261263" cy="103895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7" name="Picture 6">
            <a:extLst>
              <a:ext uri="{FF2B5EF4-FFF2-40B4-BE49-F238E27FC236}">
                <a16:creationId xmlns:a16="http://schemas.microsoft.com/office/drawing/2014/main" xmlns="" id="{F0C4370F-1897-449A-B1F7-6FCEC5DD1B7E}"/>
              </a:ext>
            </a:extLst>
          </p:cNvPr>
          <p:cNvPicPr>
            <a:picLocks noChangeAspect="1"/>
          </p:cNvPicPr>
          <p:nvPr/>
        </p:nvPicPr>
        <p:blipFill rotWithShape="1">
          <a:blip r:embed="rId7"/>
          <a:srcRect t="4260"/>
          <a:stretch/>
        </p:blipFill>
        <p:spPr>
          <a:xfrm>
            <a:off x="7512558" y="1452277"/>
            <a:ext cx="4260342" cy="4857086"/>
          </a:xfrm>
          <a:prstGeom prst="roundRect">
            <a:avLst>
              <a:gd name="adj" fmla="val 4167"/>
            </a:avLst>
          </a:prstGeom>
          <a:solidFill>
            <a:srgbClr val="FFFFFF"/>
          </a:solidFill>
          <a:ln w="76200" cap="sq">
            <a:solidFill>
              <a:srgbClr val="EAEAEA"/>
            </a:solidFill>
            <a:miter lim="800000"/>
          </a:ln>
          <a:effectLst>
            <a:reflection blurRad="12700" stA="33000" endPos="28000" dist="5000" dir="5400000" sy="-100000" algn="bl" rotWithShape="0"/>
          </a:effectLst>
          <a:scene3d>
            <a:camera prst="orthographicFront"/>
            <a:lightRig rig="threePt" dir="t">
              <a:rot lat="0" lon="0" rev="2700000"/>
            </a:lightRig>
          </a:scene3d>
          <a:sp3d contourW="6350">
            <a:bevelT h="38100"/>
            <a:contourClr>
              <a:srgbClr val="C0C0C0"/>
            </a:contourClr>
          </a:sp3d>
        </p:spPr>
      </p:pic>
      <p:sp>
        <p:nvSpPr>
          <p:cNvPr id="6" name="Rectangle 5"/>
          <p:cNvSpPr/>
          <p:nvPr/>
        </p:nvSpPr>
        <p:spPr>
          <a:xfrm>
            <a:off x="5086350" y="6019800"/>
            <a:ext cx="2152650" cy="83820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Tree>
    <p:extLst>
      <p:ext uri="{BB962C8B-B14F-4D97-AF65-F5344CB8AC3E}">
        <p14:creationId xmlns:p14="http://schemas.microsoft.com/office/powerpoint/2010/main" xmlns="" val="61348006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23FB4D5-DA14-4F29-9320-2DE0A6B571B9}"/>
              </a:ext>
            </a:extLst>
          </p:cNvPr>
          <p:cNvSpPr>
            <a:spLocks noGrp="1"/>
          </p:cNvSpPr>
          <p:nvPr>
            <p:ph type="title"/>
          </p:nvPr>
        </p:nvSpPr>
        <p:spPr/>
        <p:txBody>
          <a:bodyPr/>
          <a:lstStyle/>
          <a:p>
            <a:r>
              <a:rPr lang="en-US" dirty="0"/>
              <a:t>Market Survey </a:t>
            </a:r>
          </a:p>
        </p:txBody>
      </p:sp>
      <p:graphicFrame>
        <p:nvGraphicFramePr>
          <p:cNvPr id="4" name="Chart 3">
            <a:extLst>
              <a:ext uri="{FF2B5EF4-FFF2-40B4-BE49-F238E27FC236}">
                <a16:creationId xmlns:a16="http://schemas.microsoft.com/office/drawing/2014/main" xmlns="" id="{FFE8AFAB-AE1F-4453-8C1B-70D2EF9B1373}"/>
              </a:ext>
            </a:extLst>
          </p:cNvPr>
          <p:cNvGraphicFramePr/>
          <p:nvPr>
            <p:extLst>
              <p:ext uri="{D42A27DB-BD31-4B8C-83A1-F6EECF244321}">
                <p14:modId xmlns:p14="http://schemas.microsoft.com/office/powerpoint/2010/main" xmlns="" val="4142475855"/>
              </p:ext>
            </p:extLst>
          </p:nvPr>
        </p:nvGraphicFramePr>
        <p:xfrm>
          <a:off x="431800" y="1712075"/>
          <a:ext cx="3389313" cy="444419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Chart 6">
            <a:extLst>
              <a:ext uri="{FF2B5EF4-FFF2-40B4-BE49-F238E27FC236}">
                <a16:creationId xmlns:a16="http://schemas.microsoft.com/office/drawing/2014/main" xmlns="" id="{9BEBE5AF-1D10-425C-8F3C-2236E52E6E67}"/>
              </a:ext>
            </a:extLst>
          </p:cNvPr>
          <p:cNvGraphicFramePr/>
          <p:nvPr>
            <p:extLst>
              <p:ext uri="{D42A27DB-BD31-4B8C-83A1-F6EECF244321}">
                <p14:modId xmlns:p14="http://schemas.microsoft.com/office/powerpoint/2010/main" xmlns="" val="1027800151"/>
              </p:ext>
            </p:extLst>
          </p:nvPr>
        </p:nvGraphicFramePr>
        <p:xfrm>
          <a:off x="4406900" y="1712075"/>
          <a:ext cx="3389313" cy="4444199"/>
        </p:xfrm>
        <a:graphic>
          <a:graphicData uri="http://schemas.openxmlformats.org/drawingml/2006/chart">
            <c:chart xmlns:c="http://schemas.openxmlformats.org/drawingml/2006/chart" xmlns:r="http://schemas.openxmlformats.org/officeDocument/2006/relationships" r:id="rId3"/>
          </a:graphicData>
        </a:graphic>
      </p:graphicFrame>
      <p:sp>
        <p:nvSpPr>
          <p:cNvPr id="9" name="Slide Number Placeholder 8">
            <a:extLst>
              <a:ext uri="{FF2B5EF4-FFF2-40B4-BE49-F238E27FC236}">
                <a16:creationId xmlns:a16="http://schemas.microsoft.com/office/drawing/2014/main" xmlns="" id="{00A34EBD-7DEA-4599-A81B-0A363A0E17FC}"/>
              </a:ext>
            </a:extLst>
          </p:cNvPr>
          <p:cNvSpPr>
            <a:spLocks noGrp="1"/>
          </p:cNvSpPr>
          <p:nvPr>
            <p:ph type="sldNum" sz="quarter" idx="11"/>
          </p:nvPr>
        </p:nvSpPr>
        <p:spPr/>
        <p:txBody>
          <a:bodyPr/>
          <a:lstStyle/>
          <a:p>
            <a:fld id="{19B51A1E-902D-48AF-9020-955120F399B6}" type="slidenum">
              <a:rPr lang="en-US" smtClean="0"/>
              <a:pPr/>
              <a:t>6</a:t>
            </a:fld>
            <a:endParaRPr lang="en-US" dirty="0"/>
          </a:p>
        </p:txBody>
      </p:sp>
      <p:sp>
        <p:nvSpPr>
          <p:cNvPr id="10" name="Rectangle 9"/>
          <p:cNvSpPr/>
          <p:nvPr/>
        </p:nvSpPr>
        <p:spPr>
          <a:xfrm>
            <a:off x="5274527" y="6356350"/>
            <a:ext cx="187340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aphicFrame>
        <p:nvGraphicFramePr>
          <p:cNvPr id="11" name="Chart 10"/>
          <p:cNvGraphicFramePr>
            <a:graphicFrameLocks/>
          </p:cNvGraphicFramePr>
          <p:nvPr>
            <p:extLst>
              <p:ext uri="{D42A27DB-BD31-4B8C-83A1-F6EECF244321}">
                <p14:modId xmlns:p14="http://schemas.microsoft.com/office/powerpoint/2010/main" xmlns="" val="2585478459"/>
              </p:ext>
            </p:extLst>
          </p:nvPr>
        </p:nvGraphicFramePr>
        <p:xfrm>
          <a:off x="-159544" y="1214633"/>
          <a:ext cx="4572000" cy="28956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2" name="Chart 11"/>
          <p:cNvGraphicFramePr>
            <a:graphicFrameLocks/>
          </p:cNvGraphicFramePr>
          <p:nvPr>
            <p:extLst>
              <p:ext uri="{D42A27DB-BD31-4B8C-83A1-F6EECF244321}">
                <p14:modId xmlns:p14="http://schemas.microsoft.com/office/powerpoint/2010/main" xmlns="" val="2865800818"/>
              </p:ext>
            </p:extLst>
          </p:nvPr>
        </p:nvGraphicFramePr>
        <p:xfrm>
          <a:off x="4406900" y="1167463"/>
          <a:ext cx="7069991" cy="282766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 name="Chart 12"/>
          <p:cNvGraphicFramePr>
            <a:graphicFrameLocks/>
          </p:cNvGraphicFramePr>
          <p:nvPr>
            <p:extLst>
              <p:ext uri="{D42A27DB-BD31-4B8C-83A1-F6EECF244321}">
                <p14:modId xmlns:p14="http://schemas.microsoft.com/office/powerpoint/2010/main" xmlns="" val="2858098749"/>
              </p:ext>
            </p:extLst>
          </p:nvPr>
        </p:nvGraphicFramePr>
        <p:xfrm>
          <a:off x="959" y="4114800"/>
          <a:ext cx="4572000" cy="27432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 name="Chart 13"/>
          <p:cNvGraphicFramePr>
            <a:graphicFrameLocks/>
          </p:cNvGraphicFramePr>
          <p:nvPr>
            <p:extLst>
              <p:ext uri="{D42A27DB-BD31-4B8C-83A1-F6EECF244321}">
                <p14:modId xmlns:p14="http://schemas.microsoft.com/office/powerpoint/2010/main" xmlns="" val="2797360326"/>
              </p:ext>
            </p:extLst>
          </p:nvPr>
        </p:nvGraphicFramePr>
        <p:xfrm>
          <a:off x="4052871" y="4114800"/>
          <a:ext cx="4572000" cy="27432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5" name="Chart 14"/>
          <p:cNvGraphicFramePr>
            <a:graphicFrameLocks/>
          </p:cNvGraphicFramePr>
          <p:nvPr>
            <p:extLst>
              <p:ext uri="{D42A27DB-BD31-4B8C-83A1-F6EECF244321}">
                <p14:modId xmlns:p14="http://schemas.microsoft.com/office/powerpoint/2010/main" xmlns="" val="2093208150"/>
              </p:ext>
            </p:extLst>
          </p:nvPr>
        </p:nvGraphicFramePr>
        <p:xfrm>
          <a:off x="7995139" y="4114800"/>
          <a:ext cx="4196861" cy="2743200"/>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xmlns="" val="426937355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a:extLst>
              <a:ext uri="{FF2B5EF4-FFF2-40B4-BE49-F238E27FC236}">
                <a16:creationId xmlns:a16="http://schemas.microsoft.com/office/drawing/2014/main" xmlns="" id="{E6AC9832-FB01-464A-9824-61887B77997E}"/>
              </a:ext>
            </a:extLst>
          </p:cNvPr>
          <p:cNvSpPr>
            <a:spLocks noGrp="1"/>
          </p:cNvSpPr>
          <p:nvPr>
            <p:ph type="sldNum" sz="quarter" idx="11"/>
          </p:nvPr>
        </p:nvSpPr>
        <p:spPr/>
        <p:txBody>
          <a:bodyPr/>
          <a:lstStyle/>
          <a:p>
            <a:fld id="{19B51A1E-902D-48AF-9020-955120F399B6}" type="slidenum">
              <a:rPr lang="en-US" smtClean="0"/>
              <a:pPr/>
              <a:t>7</a:t>
            </a:fld>
            <a:endParaRPr lang="en-US" dirty="0"/>
          </a:p>
        </p:txBody>
      </p:sp>
      <p:sp>
        <p:nvSpPr>
          <p:cNvPr id="2" name="Title 1">
            <a:extLst>
              <a:ext uri="{FF2B5EF4-FFF2-40B4-BE49-F238E27FC236}">
                <a16:creationId xmlns:a16="http://schemas.microsoft.com/office/drawing/2014/main" xmlns="" id="{19304E83-A4F0-49C5-BB01-F5773509A2B3}"/>
              </a:ext>
            </a:extLst>
          </p:cNvPr>
          <p:cNvSpPr>
            <a:spLocks noGrp="1"/>
          </p:cNvSpPr>
          <p:nvPr>
            <p:ph type="title"/>
          </p:nvPr>
        </p:nvSpPr>
        <p:spPr>
          <a:xfrm>
            <a:off x="516835" y="432000"/>
            <a:ext cx="7712766" cy="695740"/>
          </a:xfrm>
        </p:spPr>
        <p:txBody>
          <a:bodyPr/>
          <a:lstStyle/>
          <a:p>
            <a:r>
              <a:rPr lang="en-US" dirty="0"/>
              <a:t>Market Size – estimated from survey</a:t>
            </a:r>
          </a:p>
        </p:txBody>
      </p:sp>
      <p:sp>
        <p:nvSpPr>
          <p:cNvPr id="9" name="Rectangle 8"/>
          <p:cNvSpPr/>
          <p:nvPr/>
        </p:nvSpPr>
        <p:spPr>
          <a:xfrm>
            <a:off x="5274527" y="6356350"/>
            <a:ext cx="187340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0" name="Rectangle 9"/>
          <p:cNvSpPr/>
          <p:nvPr/>
        </p:nvSpPr>
        <p:spPr>
          <a:xfrm>
            <a:off x="5426927" y="6508750"/>
            <a:ext cx="187340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4" name="TextBox 13"/>
          <p:cNvSpPr txBox="1"/>
          <p:nvPr/>
        </p:nvSpPr>
        <p:spPr>
          <a:xfrm>
            <a:off x="594360" y="1801368"/>
            <a:ext cx="6553572" cy="2985433"/>
          </a:xfrm>
          <a:prstGeom prst="rect">
            <a:avLst/>
          </a:prstGeom>
          <a:noFill/>
        </p:spPr>
        <p:txBody>
          <a:bodyPr wrap="square" rtlCol="0">
            <a:spAutoFit/>
          </a:bodyPr>
          <a:lstStyle/>
          <a:p>
            <a:pPr>
              <a:buClr>
                <a:schemeClr val="accent6">
                  <a:lumMod val="75000"/>
                </a:schemeClr>
              </a:buClr>
            </a:pPr>
            <a:r>
              <a:rPr lang="en-US" sz="2800" b="1" u="sng" spc="-150" dirty="0">
                <a:solidFill>
                  <a:prstClr val="black">
                    <a:lumMod val="75000"/>
                    <a:lumOff val="25000"/>
                  </a:prstClr>
                </a:solidFill>
                <a:latin typeface="Garamond"/>
                <a:ea typeface="+mj-ea"/>
                <a:cs typeface="+mj-cs"/>
              </a:rPr>
              <a:t>Customer / User Segment targeted</a:t>
            </a:r>
            <a:endParaRPr lang="en-US" sz="2800" u="sng" dirty="0">
              <a:latin typeface="Adobe Garamond Pro Bold" panose="02020702060506020403" pitchFamily="18" charset="0"/>
            </a:endParaRPr>
          </a:p>
          <a:p>
            <a:pPr marL="457200" indent="-457200">
              <a:buClr>
                <a:schemeClr val="accent6">
                  <a:lumMod val="75000"/>
                </a:schemeClr>
              </a:buClr>
              <a:buFont typeface="Wingdings" panose="05000000000000000000" pitchFamily="2" charset="2"/>
              <a:buChar char="Ø"/>
            </a:pPr>
            <a:r>
              <a:rPr lang="en-US" sz="2000" dirty="0">
                <a:latin typeface="Adobe Garamond Pro Bold" panose="02020702060506020403" pitchFamily="18" charset="0"/>
              </a:rPr>
              <a:t>Tech savvy people who are totally dependent on tech to book transport.</a:t>
            </a:r>
          </a:p>
          <a:p>
            <a:pPr marL="457200" indent="-457200">
              <a:buClr>
                <a:schemeClr val="accent6">
                  <a:lumMod val="75000"/>
                </a:schemeClr>
              </a:buClr>
              <a:buFont typeface="Wingdings" panose="05000000000000000000" pitchFamily="2" charset="2"/>
              <a:buChar char="Ø"/>
            </a:pPr>
            <a:r>
              <a:rPr lang="en-US" sz="2000" dirty="0">
                <a:latin typeface="Adobe Garamond Pro Bold" panose="02020702060506020403" pitchFamily="18" charset="0"/>
              </a:rPr>
              <a:t>Middle class people travelling with family.</a:t>
            </a:r>
          </a:p>
          <a:p>
            <a:pPr marL="457200" indent="-457200">
              <a:buClr>
                <a:schemeClr val="accent6">
                  <a:lumMod val="75000"/>
                </a:schemeClr>
              </a:buClr>
              <a:buFont typeface="Wingdings" panose="05000000000000000000" pitchFamily="2" charset="2"/>
              <a:buChar char="Ø"/>
            </a:pPr>
            <a:r>
              <a:rPr lang="en-US" sz="2000" dirty="0">
                <a:latin typeface="Adobe Garamond Pro Bold" panose="02020702060506020403" pitchFamily="18" charset="0"/>
              </a:rPr>
              <a:t>Tourist who are new to a city or country.</a:t>
            </a:r>
          </a:p>
          <a:p>
            <a:pPr marL="457200" indent="-457200">
              <a:buClr>
                <a:schemeClr val="accent6">
                  <a:lumMod val="75000"/>
                </a:schemeClr>
              </a:buClr>
              <a:buFont typeface="Wingdings" panose="05000000000000000000" pitchFamily="2" charset="2"/>
              <a:buChar char="Ø"/>
            </a:pPr>
            <a:r>
              <a:rPr lang="en-US" sz="2000" dirty="0">
                <a:latin typeface="Adobe Garamond Pro Bold" panose="02020702060506020403" pitchFamily="18" charset="0"/>
              </a:rPr>
              <a:t>Any customer who is looking to get info about transport options in a city.</a:t>
            </a:r>
          </a:p>
          <a:p>
            <a:pPr marL="457200" indent="-457200">
              <a:buClr>
                <a:schemeClr val="accent6">
                  <a:lumMod val="75000"/>
                </a:schemeClr>
              </a:buClr>
              <a:buFont typeface="Wingdings" panose="05000000000000000000" pitchFamily="2" charset="2"/>
              <a:buChar char="Ø"/>
            </a:pPr>
            <a:r>
              <a:rPr lang="en-US" sz="2000" dirty="0">
                <a:latin typeface="Adobe Garamond Pro Bold" panose="02020702060506020403" pitchFamily="18" charset="0"/>
              </a:rPr>
              <a:t>Customers who want to find cheapest transport means of all.</a:t>
            </a:r>
          </a:p>
        </p:txBody>
      </p:sp>
      <p:pic>
        <p:nvPicPr>
          <p:cNvPr id="15" name="Picture 14"/>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7659243" y="1144470"/>
            <a:ext cx="3810000" cy="2857500"/>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sp>
        <p:nvSpPr>
          <p:cNvPr id="3" name="TextBox 2"/>
          <p:cNvSpPr txBox="1"/>
          <p:nvPr/>
        </p:nvSpPr>
        <p:spPr>
          <a:xfrm>
            <a:off x="516835" y="4877534"/>
            <a:ext cx="11313215" cy="1631216"/>
          </a:xfrm>
          <a:prstGeom prst="rect">
            <a:avLst/>
          </a:prstGeom>
          <a:noFill/>
        </p:spPr>
        <p:txBody>
          <a:bodyPr wrap="square" rtlCol="0">
            <a:spAutoFit/>
          </a:bodyPr>
          <a:lstStyle/>
          <a:p>
            <a:pPr marL="285750" indent="-285750">
              <a:buFont typeface="Arial" panose="020B0604020202020204" pitchFamily="34" charset="0"/>
              <a:buChar char="•"/>
            </a:pPr>
            <a:r>
              <a:rPr lang="en-IN" sz="2000" b="1" dirty="0"/>
              <a:t>Total Target market </a:t>
            </a:r>
            <a:r>
              <a:rPr lang="en-IN" sz="2000" dirty="0"/>
              <a:t>– Indian population who uses mobile phones – 700 million users.</a:t>
            </a:r>
          </a:p>
          <a:p>
            <a:pPr marL="285750" indent="-285750">
              <a:buFont typeface="Arial" panose="020B0604020202020204" pitchFamily="34" charset="0"/>
              <a:buChar char="•"/>
            </a:pPr>
            <a:r>
              <a:rPr lang="en-IN" sz="2000" b="1" dirty="0"/>
              <a:t>Serviceable Available Market </a:t>
            </a:r>
            <a:r>
              <a:rPr lang="en-IN" sz="2000" dirty="0"/>
              <a:t>-  Indian population who belonging to age group (20- 60 )mobile users – 400 million users.</a:t>
            </a:r>
          </a:p>
          <a:p>
            <a:pPr marL="285750" indent="-285750">
              <a:buFont typeface="Arial" panose="020B0604020202020204" pitchFamily="34" charset="0"/>
              <a:buChar char="•"/>
            </a:pPr>
            <a:r>
              <a:rPr lang="en-IN" sz="2000" b="1" dirty="0"/>
              <a:t>Initial target market </a:t>
            </a:r>
            <a:r>
              <a:rPr lang="en-IN" sz="2000" dirty="0"/>
              <a:t>– Delhi State and NCR – 10 Million population belonging to age group (20 – 50)</a:t>
            </a:r>
          </a:p>
          <a:p>
            <a:pPr marL="285750" indent="-285750">
              <a:buFont typeface="Arial" panose="020B0604020202020204" pitchFamily="34" charset="0"/>
              <a:buChar char="•"/>
            </a:pPr>
            <a:endParaRPr lang="en-IN" sz="2000" dirty="0"/>
          </a:p>
        </p:txBody>
      </p:sp>
    </p:spTree>
    <p:extLst>
      <p:ext uri="{BB962C8B-B14F-4D97-AF65-F5344CB8AC3E}">
        <p14:creationId xmlns:p14="http://schemas.microsoft.com/office/powerpoint/2010/main" xmlns="" val="318883787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23FB4D5-DA14-4F29-9320-2DE0A6B571B9}"/>
              </a:ext>
            </a:extLst>
          </p:cNvPr>
          <p:cNvSpPr>
            <a:spLocks noGrp="1"/>
          </p:cNvSpPr>
          <p:nvPr>
            <p:ph type="title"/>
          </p:nvPr>
        </p:nvSpPr>
        <p:spPr/>
        <p:txBody>
          <a:bodyPr/>
          <a:lstStyle/>
          <a:p>
            <a:r>
              <a:rPr lang="en-US" dirty="0"/>
              <a:t>Competitor Analysis</a:t>
            </a:r>
          </a:p>
        </p:txBody>
      </p:sp>
      <p:sp>
        <p:nvSpPr>
          <p:cNvPr id="9" name="Slide Number Placeholder 8">
            <a:extLst>
              <a:ext uri="{FF2B5EF4-FFF2-40B4-BE49-F238E27FC236}">
                <a16:creationId xmlns:a16="http://schemas.microsoft.com/office/drawing/2014/main" xmlns="" id="{00A34EBD-7DEA-4599-A81B-0A363A0E17FC}"/>
              </a:ext>
            </a:extLst>
          </p:cNvPr>
          <p:cNvSpPr>
            <a:spLocks noGrp="1"/>
          </p:cNvSpPr>
          <p:nvPr>
            <p:ph type="sldNum" sz="quarter" idx="11"/>
          </p:nvPr>
        </p:nvSpPr>
        <p:spPr/>
        <p:txBody>
          <a:bodyPr/>
          <a:lstStyle/>
          <a:p>
            <a:fld id="{19B51A1E-902D-48AF-9020-955120F399B6}" type="slidenum">
              <a:rPr lang="en-US" smtClean="0"/>
              <a:pPr/>
              <a:t>8</a:t>
            </a:fld>
            <a:endParaRPr lang="en-US" dirty="0"/>
          </a:p>
        </p:txBody>
      </p:sp>
      <p:sp>
        <p:nvSpPr>
          <p:cNvPr id="10" name="Rectangle 9"/>
          <p:cNvSpPr/>
          <p:nvPr/>
        </p:nvSpPr>
        <p:spPr>
          <a:xfrm>
            <a:off x="5274527" y="6356350"/>
            <a:ext cx="187340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aphicFrame>
        <p:nvGraphicFramePr>
          <p:cNvPr id="3" name="Table 2"/>
          <p:cNvGraphicFramePr>
            <a:graphicFrameLocks noGrp="1"/>
          </p:cNvGraphicFramePr>
          <p:nvPr>
            <p:extLst>
              <p:ext uri="{D42A27DB-BD31-4B8C-83A1-F6EECF244321}">
                <p14:modId xmlns:p14="http://schemas.microsoft.com/office/powerpoint/2010/main" xmlns="" val="3340472022"/>
              </p:ext>
            </p:extLst>
          </p:nvPr>
        </p:nvGraphicFramePr>
        <p:xfrm>
          <a:off x="754028" y="1127740"/>
          <a:ext cx="10780775" cy="5613677"/>
        </p:xfrm>
        <a:graphic>
          <a:graphicData uri="http://schemas.openxmlformats.org/drawingml/2006/table">
            <a:tbl>
              <a:tblPr firstRow="1" bandRow="1">
                <a:tableStyleId>{5940675A-B579-460E-94D1-54222C63F5DA}</a:tableStyleId>
              </a:tblPr>
              <a:tblGrid>
                <a:gridCol w="2156155">
                  <a:extLst>
                    <a:ext uri="{9D8B030D-6E8A-4147-A177-3AD203B41FA5}">
                      <a16:colId xmlns:a16="http://schemas.microsoft.com/office/drawing/2014/main" xmlns="" val="20000"/>
                    </a:ext>
                  </a:extLst>
                </a:gridCol>
                <a:gridCol w="2156155">
                  <a:extLst>
                    <a:ext uri="{9D8B030D-6E8A-4147-A177-3AD203B41FA5}">
                      <a16:colId xmlns:a16="http://schemas.microsoft.com/office/drawing/2014/main" xmlns="" val="20001"/>
                    </a:ext>
                  </a:extLst>
                </a:gridCol>
                <a:gridCol w="2093414">
                  <a:extLst>
                    <a:ext uri="{9D8B030D-6E8A-4147-A177-3AD203B41FA5}">
                      <a16:colId xmlns:a16="http://schemas.microsoft.com/office/drawing/2014/main" xmlns="" val="20002"/>
                    </a:ext>
                  </a:extLst>
                </a:gridCol>
                <a:gridCol w="2231136">
                  <a:extLst>
                    <a:ext uri="{9D8B030D-6E8A-4147-A177-3AD203B41FA5}">
                      <a16:colId xmlns:a16="http://schemas.microsoft.com/office/drawing/2014/main" xmlns="" val="20003"/>
                    </a:ext>
                  </a:extLst>
                </a:gridCol>
                <a:gridCol w="2143915">
                  <a:extLst>
                    <a:ext uri="{9D8B030D-6E8A-4147-A177-3AD203B41FA5}">
                      <a16:colId xmlns:a16="http://schemas.microsoft.com/office/drawing/2014/main" xmlns="" val="20004"/>
                    </a:ext>
                  </a:extLst>
                </a:gridCol>
              </a:tblGrid>
              <a:tr h="1173686">
                <a:tc>
                  <a:txBody>
                    <a:bodyPr/>
                    <a:lstStyle/>
                    <a:p>
                      <a:r>
                        <a:rPr lang="en-IN" dirty="0"/>
                        <a:t>Competitor</a:t>
                      </a:r>
                    </a:p>
                  </a:txBody>
                  <a:tcPr>
                    <a:solidFill>
                      <a:schemeClr val="tx2">
                        <a:lumMod val="20000"/>
                        <a:lumOff val="80000"/>
                      </a:schemeClr>
                    </a:solidFill>
                  </a:tcPr>
                </a:tc>
                <a:tc>
                  <a:txBody>
                    <a:bodyPr/>
                    <a:lstStyle/>
                    <a:p>
                      <a:pPr algn="ctr"/>
                      <a:r>
                        <a:rPr lang="en-IN" sz="3200" b="0" cap="none" spc="0" dirty="0">
                          <a:ln w="0"/>
                          <a:solidFill>
                            <a:schemeClr val="bg1"/>
                          </a:solidFill>
                          <a:effectLst>
                            <a:outerShdw blurRad="38100" dist="19050" dir="2700000" algn="tl" rotWithShape="0">
                              <a:schemeClr val="dk1">
                                <a:alpha val="40000"/>
                              </a:schemeClr>
                            </a:outerShdw>
                          </a:effectLst>
                        </a:rPr>
                        <a:t>Strength</a:t>
                      </a:r>
                    </a:p>
                  </a:txBody>
                  <a:tcPr>
                    <a:solidFill>
                      <a:srgbClr val="00B0F0"/>
                    </a:solidFill>
                  </a:tcPr>
                </a:tc>
                <a:tc>
                  <a:txBody>
                    <a:bodyPr/>
                    <a:lstStyle/>
                    <a:p>
                      <a:pPr algn="ctr"/>
                      <a:r>
                        <a:rPr lang="en-IN" sz="3200" b="0" cap="none" spc="0" dirty="0">
                          <a:ln w="0"/>
                          <a:solidFill>
                            <a:schemeClr val="bg1"/>
                          </a:solidFill>
                          <a:effectLst>
                            <a:outerShdw blurRad="38100" dist="19050" dir="2700000" algn="tl" rotWithShape="0">
                              <a:schemeClr val="dk1">
                                <a:alpha val="40000"/>
                              </a:schemeClr>
                            </a:outerShdw>
                          </a:effectLst>
                        </a:rPr>
                        <a:t>Weakness</a:t>
                      </a:r>
                    </a:p>
                  </a:txBody>
                  <a:tcPr>
                    <a:solidFill>
                      <a:srgbClr val="FFC000"/>
                    </a:solidFill>
                  </a:tcPr>
                </a:tc>
                <a:tc>
                  <a:txBody>
                    <a:bodyPr/>
                    <a:lstStyle/>
                    <a:p>
                      <a:pPr algn="ctr"/>
                      <a:r>
                        <a:rPr lang="en-IN" sz="2700" b="0" cap="none" spc="0" dirty="0">
                          <a:ln w="0"/>
                          <a:solidFill>
                            <a:schemeClr val="bg1"/>
                          </a:solidFill>
                          <a:effectLst>
                            <a:outerShdw blurRad="38100" dist="19050" dir="2700000" algn="tl" rotWithShape="0">
                              <a:schemeClr val="dk1">
                                <a:alpha val="40000"/>
                              </a:schemeClr>
                            </a:outerShdw>
                          </a:effectLst>
                        </a:rPr>
                        <a:t>Threats</a:t>
                      </a:r>
                    </a:p>
                  </a:txBody>
                  <a:tcPr>
                    <a:solidFill>
                      <a:schemeClr val="accent6">
                        <a:lumMod val="60000"/>
                        <a:lumOff val="40000"/>
                      </a:schemeClr>
                    </a:solidFill>
                  </a:tcPr>
                </a:tc>
                <a:tc>
                  <a:txBody>
                    <a:bodyPr/>
                    <a:lstStyle/>
                    <a:p>
                      <a:pPr algn="ctr"/>
                      <a:r>
                        <a:rPr lang="en-IN" sz="2400" b="0" cap="none" spc="0" dirty="0">
                          <a:ln w="0"/>
                          <a:solidFill>
                            <a:schemeClr val="bg1"/>
                          </a:solidFill>
                          <a:effectLst>
                            <a:outerShdw blurRad="38100" dist="19050" dir="2700000" algn="tl" rotWithShape="0">
                              <a:schemeClr val="dk1">
                                <a:alpha val="40000"/>
                              </a:schemeClr>
                            </a:outerShdw>
                          </a:effectLst>
                        </a:rPr>
                        <a:t>Our differentiating factor</a:t>
                      </a:r>
                    </a:p>
                  </a:txBody>
                  <a:tcPr>
                    <a:solidFill>
                      <a:srgbClr val="FF3300"/>
                    </a:solidFill>
                  </a:tcPr>
                </a:tc>
                <a:extLst>
                  <a:ext uri="{0D108BD9-81ED-4DB2-BD59-A6C34878D82A}">
                    <a16:rowId xmlns:a16="http://schemas.microsoft.com/office/drawing/2014/main" xmlns="" val="10000"/>
                  </a:ext>
                </a:extLst>
              </a:tr>
              <a:tr h="1380200">
                <a:tc>
                  <a:txBody>
                    <a:bodyPr/>
                    <a:lstStyle/>
                    <a:p>
                      <a:pPr algn="ctr"/>
                      <a:r>
                        <a:rPr lang="en-IN" dirty="0"/>
                        <a:t>Google maps</a:t>
                      </a:r>
                    </a:p>
                  </a:txBody>
                  <a:tcPr/>
                </a:tc>
                <a:tc>
                  <a:txBody>
                    <a:bodyPr/>
                    <a:lstStyle/>
                    <a:p>
                      <a:pPr algn="ctr"/>
                      <a:r>
                        <a:rPr lang="en-IN" dirty="0">
                          <a:solidFill>
                            <a:schemeClr val="tx1"/>
                          </a:solidFill>
                        </a:rPr>
                        <a:t>Big established brand with high no of users.</a:t>
                      </a:r>
                      <a:endParaRPr lang="en-IN" baseline="0" dirty="0">
                        <a:solidFill>
                          <a:schemeClr val="tx1"/>
                        </a:solidFill>
                      </a:endParaRPr>
                    </a:p>
                  </a:txBody>
                  <a:tcPr>
                    <a:solidFill>
                      <a:srgbClr val="00B0F0"/>
                    </a:solidFill>
                  </a:tcPr>
                </a:tc>
                <a:tc>
                  <a:txBody>
                    <a:bodyPr/>
                    <a:lstStyle/>
                    <a:p>
                      <a:pPr algn="ctr"/>
                      <a:r>
                        <a:rPr lang="en-IN" dirty="0">
                          <a:solidFill>
                            <a:schemeClr val="tx1"/>
                          </a:solidFill>
                        </a:rPr>
                        <a:t>Limited</a:t>
                      </a:r>
                      <a:r>
                        <a:rPr lang="en-IN" baseline="0" dirty="0">
                          <a:solidFill>
                            <a:schemeClr val="tx1"/>
                          </a:solidFill>
                        </a:rPr>
                        <a:t> to information's regarding few no of transport choices.</a:t>
                      </a:r>
                      <a:endParaRPr lang="en-IN" dirty="0">
                        <a:solidFill>
                          <a:schemeClr val="tx1"/>
                        </a:solidFill>
                      </a:endParaRPr>
                    </a:p>
                  </a:txBody>
                  <a:tcPr>
                    <a:solidFill>
                      <a:srgbClr val="FFC000"/>
                    </a:solidFill>
                  </a:tcPr>
                </a:tc>
                <a:tc>
                  <a:txBody>
                    <a:bodyPr/>
                    <a:lstStyle/>
                    <a:p>
                      <a:pPr algn="ctr"/>
                      <a:r>
                        <a:rPr lang="en-IN" dirty="0">
                          <a:solidFill>
                            <a:schemeClr val="tx1"/>
                          </a:solidFill>
                        </a:rPr>
                        <a:t>Its expanding in providing new transport comparisons and</a:t>
                      </a:r>
                      <a:r>
                        <a:rPr lang="en-IN" baseline="0" dirty="0">
                          <a:solidFill>
                            <a:schemeClr val="tx1"/>
                          </a:solidFill>
                        </a:rPr>
                        <a:t> prices.</a:t>
                      </a:r>
                      <a:endParaRPr lang="en-IN" dirty="0">
                        <a:solidFill>
                          <a:schemeClr val="tx1"/>
                        </a:solidFill>
                      </a:endParaRPr>
                    </a:p>
                  </a:txBody>
                  <a:tcPr>
                    <a:solidFill>
                      <a:schemeClr val="accent6">
                        <a:lumMod val="60000"/>
                        <a:lumOff val="40000"/>
                      </a:schemeClr>
                    </a:solidFill>
                  </a:tcPr>
                </a:tc>
                <a:tc>
                  <a:txBody>
                    <a:bodyPr/>
                    <a:lstStyle/>
                    <a:p>
                      <a:pPr algn="ctr"/>
                      <a:r>
                        <a:rPr lang="en-IN" dirty="0">
                          <a:solidFill>
                            <a:schemeClr val="tx1"/>
                          </a:solidFill>
                        </a:rPr>
                        <a:t>Easy</a:t>
                      </a:r>
                      <a:r>
                        <a:rPr lang="en-IN" baseline="0" dirty="0">
                          <a:solidFill>
                            <a:schemeClr val="tx1"/>
                          </a:solidFill>
                        </a:rPr>
                        <a:t> and convenient to use, app can compare other platforms, prices, routes &amp; modes.</a:t>
                      </a:r>
                      <a:endParaRPr lang="en-IN" dirty="0">
                        <a:solidFill>
                          <a:schemeClr val="tx1"/>
                        </a:solidFill>
                      </a:endParaRPr>
                    </a:p>
                  </a:txBody>
                  <a:tcPr>
                    <a:solidFill>
                      <a:srgbClr val="FF0000"/>
                    </a:solidFill>
                  </a:tcPr>
                </a:tc>
                <a:extLst>
                  <a:ext uri="{0D108BD9-81ED-4DB2-BD59-A6C34878D82A}">
                    <a16:rowId xmlns:a16="http://schemas.microsoft.com/office/drawing/2014/main" xmlns="" val="10001"/>
                  </a:ext>
                </a:extLst>
              </a:tr>
              <a:tr h="1133117">
                <a:tc>
                  <a:txBody>
                    <a:bodyPr/>
                    <a:lstStyle/>
                    <a:p>
                      <a:pPr algn="ctr"/>
                      <a:r>
                        <a:rPr lang="en-IN" dirty="0"/>
                        <a:t>Ola</a:t>
                      </a:r>
                    </a:p>
                  </a:txBody>
                  <a:tcPr/>
                </a:tc>
                <a:tc>
                  <a:txBody>
                    <a:bodyPr/>
                    <a:lstStyle/>
                    <a:p>
                      <a:pPr algn="ctr"/>
                      <a:r>
                        <a:rPr lang="en-IN" dirty="0">
                          <a:solidFill>
                            <a:schemeClr val="tx1"/>
                          </a:solidFill>
                        </a:rPr>
                        <a:t>Indian Market leader</a:t>
                      </a:r>
                    </a:p>
                    <a:p>
                      <a:pPr algn="ctr"/>
                      <a:r>
                        <a:rPr lang="en-IN" dirty="0">
                          <a:solidFill>
                            <a:schemeClr val="tx1"/>
                          </a:solidFill>
                        </a:rPr>
                        <a:t>In terms of online</a:t>
                      </a:r>
                      <a:r>
                        <a:rPr lang="en-IN" baseline="0" dirty="0">
                          <a:solidFill>
                            <a:schemeClr val="tx1"/>
                          </a:solidFill>
                        </a:rPr>
                        <a:t> taxi service.</a:t>
                      </a:r>
                      <a:endParaRPr lang="en-IN" dirty="0">
                        <a:solidFill>
                          <a:schemeClr val="tx1"/>
                        </a:solidFill>
                      </a:endParaRPr>
                    </a:p>
                  </a:txBody>
                  <a:tcPr>
                    <a:solidFill>
                      <a:srgbClr val="00B0F0"/>
                    </a:solidFill>
                  </a:tcPr>
                </a:tc>
                <a:tc>
                  <a:txBody>
                    <a:bodyPr/>
                    <a:lstStyle/>
                    <a:p>
                      <a:pPr algn="ctr"/>
                      <a:r>
                        <a:rPr lang="en-IN" dirty="0">
                          <a:solidFill>
                            <a:schemeClr val="tx1"/>
                          </a:solidFill>
                        </a:rPr>
                        <a:t>Limited to few no of cities.</a:t>
                      </a:r>
                    </a:p>
                  </a:txBody>
                  <a:tcPr>
                    <a:solidFill>
                      <a:srgbClr val="FFC000"/>
                    </a:solidFill>
                  </a:tcPr>
                </a:tc>
                <a:tc>
                  <a:txBody>
                    <a:bodyPr/>
                    <a:lstStyle/>
                    <a:p>
                      <a:r>
                        <a:rPr lang="en-IN" dirty="0">
                          <a:solidFill>
                            <a:schemeClr val="tx1"/>
                          </a:solidFill>
                        </a:rPr>
                        <a:t>Includes a</a:t>
                      </a:r>
                      <a:r>
                        <a:rPr lang="en-IN" baseline="0" dirty="0">
                          <a:solidFill>
                            <a:schemeClr val="tx1"/>
                          </a:solidFill>
                        </a:rPr>
                        <a:t> no of transport modes.</a:t>
                      </a:r>
                      <a:endParaRPr lang="en-IN" dirty="0">
                        <a:solidFill>
                          <a:schemeClr val="tx1"/>
                        </a:solidFill>
                      </a:endParaRPr>
                    </a:p>
                  </a:txBody>
                  <a:tcPr>
                    <a:solidFill>
                      <a:schemeClr val="accent6">
                        <a:lumMod val="60000"/>
                        <a:lumOff val="40000"/>
                      </a:schemeClr>
                    </a:solidFill>
                  </a:tcPr>
                </a:tc>
                <a:tc>
                  <a:txBody>
                    <a:bodyPr/>
                    <a:lstStyle/>
                    <a:p>
                      <a:r>
                        <a:rPr lang="en-IN" baseline="0" dirty="0">
                          <a:solidFill>
                            <a:schemeClr val="tx1"/>
                          </a:solidFill>
                        </a:rPr>
                        <a:t>Our app includes transport choices like buses and autos.</a:t>
                      </a:r>
                      <a:endParaRPr lang="en-IN" dirty="0">
                        <a:solidFill>
                          <a:schemeClr val="tx1"/>
                        </a:solidFill>
                      </a:endParaRPr>
                    </a:p>
                  </a:txBody>
                  <a:tcPr>
                    <a:solidFill>
                      <a:srgbClr val="FF0000"/>
                    </a:solidFill>
                  </a:tcPr>
                </a:tc>
                <a:extLst>
                  <a:ext uri="{0D108BD9-81ED-4DB2-BD59-A6C34878D82A}">
                    <a16:rowId xmlns:a16="http://schemas.microsoft.com/office/drawing/2014/main" xmlns="" val="10002"/>
                  </a:ext>
                </a:extLst>
              </a:tr>
              <a:tr h="840395">
                <a:tc>
                  <a:txBody>
                    <a:bodyPr/>
                    <a:lstStyle/>
                    <a:p>
                      <a:pPr algn="ctr"/>
                      <a:r>
                        <a:rPr lang="en-IN" dirty="0"/>
                        <a:t>Uber</a:t>
                      </a:r>
                    </a:p>
                  </a:txBody>
                  <a:tcPr/>
                </a:tc>
                <a:tc>
                  <a:txBody>
                    <a:bodyPr/>
                    <a:lstStyle/>
                    <a:p>
                      <a:r>
                        <a:rPr lang="en-IN" dirty="0">
                          <a:solidFill>
                            <a:schemeClr val="tx1"/>
                          </a:solidFill>
                        </a:rPr>
                        <a:t>International</a:t>
                      </a:r>
                      <a:r>
                        <a:rPr lang="en-IN" baseline="0" dirty="0">
                          <a:solidFill>
                            <a:schemeClr val="tx1"/>
                          </a:solidFill>
                        </a:rPr>
                        <a:t> brand,</a:t>
                      </a:r>
                    </a:p>
                    <a:p>
                      <a:endParaRPr lang="en-IN" dirty="0">
                        <a:solidFill>
                          <a:schemeClr val="tx1"/>
                        </a:solidFill>
                      </a:endParaRPr>
                    </a:p>
                  </a:txBody>
                  <a:tcPr>
                    <a:solidFill>
                      <a:srgbClr val="00B0F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N" dirty="0">
                          <a:solidFill>
                            <a:schemeClr val="tx1"/>
                          </a:solidFill>
                        </a:rPr>
                        <a:t>Limited to few no of cities.</a:t>
                      </a:r>
                    </a:p>
                    <a:p>
                      <a:endParaRPr lang="en-IN" dirty="0">
                        <a:solidFill>
                          <a:schemeClr val="tx1"/>
                        </a:solidFill>
                      </a:endParaRPr>
                    </a:p>
                  </a:txBody>
                  <a:tcPr>
                    <a:solidFill>
                      <a:srgbClr val="FFC0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N" dirty="0">
                          <a:solidFill>
                            <a:schemeClr val="tx1"/>
                          </a:solidFill>
                        </a:rPr>
                        <a:t>Includes a</a:t>
                      </a:r>
                      <a:r>
                        <a:rPr lang="en-IN" baseline="0" dirty="0">
                          <a:solidFill>
                            <a:schemeClr val="tx1"/>
                          </a:solidFill>
                        </a:rPr>
                        <a:t> no of transport modes.</a:t>
                      </a:r>
                      <a:endParaRPr lang="en-IN" dirty="0">
                        <a:solidFill>
                          <a:schemeClr val="tx1"/>
                        </a:solidFill>
                      </a:endParaRPr>
                    </a:p>
                    <a:p>
                      <a:endParaRPr lang="en-IN" dirty="0">
                        <a:solidFill>
                          <a:schemeClr val="tx1"/>
                        </a:solidFill>
                      </a:endParaRPr>
                    </a:p>
                  </a:txBody>
                  <a:tcPr>
                    <a:solidFill>
                      <a:schemeClr val="accent6">
                        <a:lumMod val="60000"/>
                        <a:lumOff val="4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N" baseline="0" dirty="0">
                          <a:solidFill>
                            <a:schemeClr val="tx1"/>
                          </a:solidFill>
                        </a:rPr>
                        <a:t>Our app includes transport choices like buses and autos.</a:t>
                      </a:r>
                      <a:endParaRPr lang="en-IN" dirty="0">
                        <a:solidFill>
                          <a:schemeClr val="tx1"/>
                        </a:solidFill>
                      </a:endParaRPr>
                    </a:p>
                  </a:txBody>
                  <a:tcPr>
                    <a:solidFill>
                      <a:srgbClr val="FF0000"/>
                    </a:solidFill>
                  </a:tcPr>
                </a:tc>
                <a:extLst>
                  <a:ext uri="{0D108BD9-81ED-4DB2-BD59-A6C34878D82A}">
                    <a16:rowId xmlns:a16="http://schemas.microsoft.com/office/drawing/2014/main" xmlns="" val="10003"/>
                  </a:ext>
                </a:extLst>
              </a:tr>
              <a:tr h="641269">
                <a:tc>
                  <a:txBody>
                    <a:bodyPr/>
                    <a:lstStyle/>
                    <a:p>
                      <a:pPr algn="ctr"/>
                      <a:r>
                        <a:rPr lang="en-IN" dirty="0"/>
                        <a:t>Meru cabs</a:t>
                      </a:r>
                    </a:p>
                  </a:txBody>
                  <a:tcPr/>
                </a:tc>
                <a:tc>
                  <a:txBody>
                    <a:bodyPr/>
                    <a:lstStyle/>
                    <a:p>
                      <a:r>
                        <a:rPr lang="en-IN" dirty="0">
                          <a:solidFill>
                            <a:schemeClr val="tx1"/>
                          </a:solidFill>
                        </a:rPr>
                        <a:t>Leading taxi service with</a:t>
                      </a:r>
                      <a:r>
                        <a:rPr lang="en-IN" baseline="0" dirty="0">
                          <a:solidFill>
                            <a:schemeClr val="tx1"/>
                          </a:solidFill>
                        </a:rPr>
                        <a:t> large customer experience</a:t>
                      </a:r>
                      <a:endParaRPr lang="en-IN" dirty="0">
                        <a:solidFill>
                          <a:schemeClr val="tx1"/>
                        </a:solidFill>
                      </a:endParaRPr>
                    </a:p>
                  </a:txBody>
                  <a:tcPr>
                    <a:solidFill>
                      <a:srgbClr val="00B0F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N" dirty="0">
                          <a:solidFill>
                            <a:schemeClr val="tx1"/>
                          </a:solidFill>
                        </a:rPr>
                        <a:t>Limited to few no of cities.</a:t>
                      </a:r>
                    </a:p>
                    <a:p>
                      <a:endParaRPr lang="en-IN" dirty="0">
                        <a:solidFill>
                          <a:schemeClr val="tx1"/>
                        </a:solidFill>
                      </a:endParaRPr>
                    </a:p>
                  </a:txBody>
                  <a:tcPr>
                    <a:solidFill>
                      <a:srgbClr val="FFC000"/>
                    </a:solidFill>
                  </a:tcPr>
                </a:tc>
                <a:tc>
                  <a:txBody>
                    <a:bodyPr/>
                    <a:lstStyle/>
                    <a:p>
                      <a:endParaRPr lang="en-IN" dirty="0">
                        <a:solidFill>
                          <a:schemeClr val="tx1"/>
                        </a:solidFill>
                      </a:endParaRPr>
                    </a:p>
                  </a:txBody>
                  <a:tcPr>
                    <a:solidFill>
                      <a:schemeClr val="accent6">
                        <a:lumMod val="60000"/>
                        <a:lumOff val="4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N" baseline="0" dirty="0">
                          <a:solidFill>
                            <a:schemeClr val="tx1"/>
                          </a:solidFill>
                        </a:rPr>
                        <a:t>Our app includes transport choices like buses and autos.</a:t>
                      </a:r>
                      <a:endParaRPr lang="en-IN" dirty="0">
                        <a:solidFill>
                          <a:schemeClr val="tx1"/>
                        </a:solidFill>
                      </a:endParaRPr>
                    </a:p>
                  </a:txBody>
                  <a:tcPr>
                    <a:solidFill>
                      <a:srgbClr val="FF0000"/>
                    </a:solidFill>
                  </a:tcPr>
                </a:tc>
                <a:extLst>
                  <a:ext uri="{0D108BD9-81ED-4DB2-BD59-A6C34878D82A}">
                    <a16:rowId xmlns:a16="http://schemas.microsoft.com/office/drawing/2014/main" xmlns="" val="10004"/>
                  </a:ext>
                </a:extLst>
              </a:tr>
            </a:tbl>
          </a:graphicData>
        </a:graphic>
      </p:graphicFrame>
    </p:spTree>
    <p:extLst>
      <p:ext uri="{BB962C8B-B14F-4D97-AF65-F5344CB8AC3E}">
        <p14:creationId xmlns:p14="http://schemas.microsoft.com/office/powerpoint/2010/main" xmlns="" val="2580070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560F281-4FF6-4617-A809-AC9C15ECF18A}"/>
              </a:ext>
            </a:extLst>
          </p:cNvPr>
          <p:cNvSpPr>
            <a:spLocks noGrp="1"/>
          </p:cNvSpPr>
          <p:nvPr>
            <p:ph type="title"/>
          </p:nvPr>
        </p:nvSpPr>
        <p:spPr>
          <a:xfrm>
            <a:off x="912721" y="438260"/>
            <a:ext cx="5387166" cy="695740"/>
          </a:xfrm>
        </p:spPr>
        <p:txBody>
          <a:bodyPr/>
          <a:lstStyle/>
          <a:p>
            <a:r>
              <a:rPr lang="en-US" sz="3600" dirty="0"/>
              <a:t>Solution - Product / Service</a:t>
            </a:r>
          </a:p>
        </p:txBody>
      </p:sp>
      <p:sp>
        <p:nvSpPr>
          <p:cNvPr id="6" name="Slide Number Placeholder 5">
            <a:extLst>
              <a:ext uri="{FF2B5EF4-FFF2-40B4-BE49-F238E27FC236}">
                <a16:creationId xmlns:a16="http://schemas.microsoft.com/office/drawing/2014/main" xmlns="" id="{1C554D9F-1895-486E-BFBA-905BB2D29E08}"/>
              </a:ext>
            </a:extLst>
          </p:cNvPr>
          <p:cNvSpPr>
            <a:spLocks noGrp="1"/>
          </p:cNvSpPr>
          <p:nvPr>
            <p:ph type="sldNum" sz="quarter" idx="11"/>
          </p:nvPr>
        </p:nvSpPr>
        <p:spPr/>
        <p:txBody>
          <a:bodyPr/>
          <a:lstStyle/>
          <a:p>
            <a:fld id="{19B51A1E-902D-48AF-9020-955120F399B6}" type="slidenum">
              <a:rPr lang="en-US" smtClean="0"/>
              <a:pPr/>
              <a:t>9</a:t>
            </a:fld>
            <a:endParaRPr lang="en-US" dirty="0"/>
          </a:p>
        </p:txBody>
      </p:sp>
      <p:sp>
        <p:nvSpPr>
          <p:cNvPr id="7" name="Rectangle 6"/>
          <p:cNvSpPr/>
          <p:nvPr/>
        </p:nvSpPr>
        <p:spPr>
          <a:xfrm>
            <a:off x="5274527" y="6356350"/>
            <a:ext cx="1873405" cy="365125"/>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 name="Content Placeholder 3">
            <a:extLst>
              <a:ext uri="{FF2B5EF4-FFF2-40B4-BE49-F238E27FC236}">
                <a16:creationId xmlns:a16="http://schemas.microsoft.com/office/drawing/2014/main" xmlns="" id="{D355C61F-C8F1-4977-8E1F-F16C0D9EA88C}"/>
              </a:ext>
            </a:extLst>
          </p:cNvPr>
          <p:cNvSpPr>
            <a:spLocks noGrp="1"/>
          </p:cNvSpPr>
          <p:nvPr>
            <p:ph sz="half" idx="1"/>
          </p:nvPr>
        </p:nvSpPr>
        <p:spPr>
          <a:xfrm>
            <a:off x="4640330" y="1512000"/>
            <a:ext cx="6659229" cy="4341190"/>
          </a:xfrm>
        </p:spPr>
        <p:txBody>
          <a:bodyPr/>
          <a:lstStyle/>
          <a:p>
            <a:pPr marL="0" indent="0">
              <a:buNone/>
            </a:pPr>
            <a:r>
              <a:rPr lang="en-US" sz="3200" u="sng" dirty="0"/>
              <a:t>Service features</a:t>
            </a:r>
          </a:p>
          <a:p>
            <a:r>
              <a:rPr lang="en-US" sz="2400" dirty="0"/>
              <a:t>Information of all transport in city in one app</a:t>
            </a:r>
          </a:p>
          <a:p>
            <a:r>
              <a:rPr lang="en-US" sz="2400" dirty="0"/>
              <a:t>Price comparison of all available transport modes</a:t>
            </a:r>
          </a:p>
          <a:p>
            <a:r>
              <a:rPr lang="en-US" sz="2400" dirty="0"/>
              <a:t>City route interactive maps</a:t>
            </a:r>
          </a:p>
          <a:p>
            <a:r>
              <a:rPr lang="en-US" sz="2400" dirty="0"/>
              <a:t>Information about  online partners, government bus , autos , metros</a:t>
            </a:r>
          </a:p>
          <a:p>
            <a:r>
              <a:rPr lang="en-US" sz="2400" dirty="0"/>
              <a:t>Transport booking option for online partners , metro</a:t>
            </a:r>
            <a:r>
              <a:rPr lang="en-US" dirty="0"/>
              <a:t>s </a:t>
            </a:r>
          </a:p>
          <a:p>
            <a:pPr marL="0" indent="0">
              <a:buNone/>
            </a:pPr>
            <a:endParaRPr lang="en-US" dirty="0"/>
          </a:p>
        </p:txBody>
      </p:sp>
      <p:pic>
        <p:nvPicPr>
          <p:cNvPr id="8" name="Picture 7"/>
          <p:cNvPicPr>
            <a:picLocks noChangeAspect="1"/>
          </p:cNvPicPr>
          <p:nvPr/>
        </p:nvPicPr>
        <p:blipFill rotWithShape="1">
          <a:blip r:embed="rId2">
            <a:extLst>
              <a:ext uri="{28A0092B-C50C-407E-A947-70E740481C1C}">
                <a14:useLocalDpi xmlns:a14="http://schemas.microsoft.com/office/drawing/2010/main" xmlns="" val="0"/>
              </a:ext>
            </a:extLst>
          </a:blip>
          <a:srcRect l="6949" t="-627" r="-2344" b="627"/>
          <a:stretch/>
        </p:blipFill>
        <p:spPr>
          <a:xfrm>
            <a:off x="174504" y="1727593"/>
            <a:ext cx="4465826" cy="2918118"/>
          </a:xfrm>
          <a:prstGeom prst="rect">
            <a:avLst/>
          </a:prstGeom>
        </p:spPr>
      </p:pic>
      <p:sp>
        <p:nvSpPr>
          <p:cNvPr id="10" name="TextBox 9"/>
          <p:cNvSpPr txBox="1"/>
          <p:nvPr/>
        </p:nvSpPr>
        <p:spPr>
          <a:xfrm>
            <a:off x="912721" y="5029200"/>
            <a:ext cx="9785759" cy="1692771"/>
          </a:xfrm>
          <a:prstGeom prst="rect">
            <a:avLst/>
          </a:prstGeom>
          <a:noFill/>
        </p:spPr>
        <p:txBody>
          <a:bodyPr wrap="square" rtlCol="0">
            <a:spAutoFit/>
          </a:bodyPr>
          <a:lstStyle/>
          <a:p>
            <a:r>
              <a:rPr lang="en-US" sz="3200" u="sng" dirty="0"/>
              <a:t>Uniqueness </a:t>
            </a:r>
          </a:p>
          <a:p>
            <a:pPr marL="457200" indent="-457200">
              <a:buClr>
                <a:schemeClr val="accent6">
                  <a:lumMod val="50000"/>
                </a:schemeClr>
              </a:buClr>
              <a:buFont typeface="Wingdings" panose="05000000000000000000" pitchFamily="2" charset="2"/>
              <a:buChar char="Ø"/>
            </a:pPr>
            <a:r>
              <a:rPr lang="en-US" sz="2400" dirty="0"/>
              <a:t>No Other app in India provides all these information and comparison in one place</a:t>
            </a:r>
          </a:p>
          <a:p>
            <a:pPr marL="457200" indent="-457200">
              <a:buClr>
                <a:schemeClr val="accent6">
                  <a:lumMod val="50000"/>
                </a:schemeClr>
              </a:buClr>
              <a:buFont typeface="Wingdings" panose="05000000000000000000" pitchFamily="2" charset="2"/>
              <a:buChar char="Ø"/>
            </a:pPr>
            <a:r>
              <a:rPr lang="en-US" sz="2400" dirty="0"/>
              <a:t>One app – all of transport</a:t>
            </a:r>
          </a:p>
        </p:txBody>
      </p:sp>
    </p:spTree>
    <p:extLst>
      <p:ext uri="{BB962C8B-B14F-4D97-AF65-F5344CB8AC3E}">
        <p14:creationId xmlns:p14="http://schemas.microsoft.com/office/powerpoint/2010/main" xmlns="" val="1337325426"/>
      </p:ext>
    </p:extLst>
  </p:cSld>
  <p:clrMapOvr>
    <a:masterClrMapping/>
  </p:clrMapOvr>
</p:sld>
</file>

<file path=ppt/theme/theme1.xml><?xml version="1.0" encoding="utf-8"?>
<a:theme xmlns:a="http://schemas.openxmlformats.org/drawingml/2006/main" name="Office Them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Presentation1" id="{7EB04933-E851-418C-A8A1-19321B02EBDC}" vid="{5DC7ABD2-EC8F-4ED8-91C8-AA507EAC1863}"/>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11" ma:contentTypeDescription="Create a new document." ma:contentTypeScope="" ma:versionID="96291512c1ee715ab617f4c07df79fc1">
  <xsd:schema xmlns:xsd="http://www.w3.org/2001/XMLSchema" xmlns:xs="http://www.w3.org/2001/XMLSchema" xmlns:p="http://schemas.microsoft.com/office/2006/metadata/properties" xmlns:ns2="71af3243-3dd4-4a8d-8c0d-dd76da1f02a5" xmlns:ns3="16c05727-aa75-4e4a-9b5f-8a80a1165891" targetNamespace="http://schemas.microsoft.com/office/2006/metadata/properties" ma:root="true" ma:fieldsID="8256c27c40ca5c40ce1cf6c44f0205df" ns2:_="" ns3:_="">
    <xsd:import namespace="71af3243-3dd4-4a8d-8c0d-dd76da1f02a5"/>
    <xsd:import namespace="16c05727-aa75-4e4a-9b5f-8a80a1165891"/>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MediaServiceKeyPoints xmlns="71af3243-3dd4-4a8d-8c0d-dd76da1f02a5"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57EFC333-DF66-4191-BB24-0295598A3F7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1af3243-3dd4-4a8d-8c0d-dd76da1f02a5"/>
    <ds:schemaRef ds:uri="16c05727-aa75-4e4a-9b5f-8a80a116589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0E111B19-7283-4751-B1F8-E7CC95678A87}">
  <ds:schemaRefs>
    <ds:schemaRef ds:uri="http://schemas.microsoft.com/office/2006/documentManagement/types"/>
    <ds:schemaRef ds:uri="http://schemas.microsoft.com/office/2006/metadata/properties"/>
    <ds:schemaRef ds:uri="http://www.w3.org/XML/1998/namespace"/>
    <ds:schemaRef ds:uri="http://schemas.openxmlformats.org/package/2006/metadata/core-properties"/>
    <ds:schemaRef ds:uri="http://purl.org/dc/dcmitype/"/>
    <ds:schemaRef ds:uri="http://schemas.microsoft.com/office/infopath/2007/PartnerControls"/>
    <ds:schemaRef ds:uri="16c05727-aa75-4e4a-9b5f-8a80a1165891"/>
    <ds:schemaRef ds:uri="71af3243-3dd4-4a8d-8c0d-dd76da1f02a5"/>
    <ds:schemaRef ds:uri="http://purl.org/dc/terms/"/>
    <ds:schemaRef ds:uri="http://purl.org/dc/elements/1.1/"/>
  </ds:schemaRefs>
</ds:datastoreItem>
</file>

<file path=customXml/itemProps3.xml><?xml version="1.0" encoding="utf-8"?>
<ds:datastoreItem xmlns:ds="http://schemas.openxmlformats.org/officeDocument/2006/customXml" ds:itemID="{67B38E9C-53F4-45B7-BB77-8539BB7040F8}">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Organic presentation</Template>
  <TotalTime>0</TotalTime>
  <Words>1021</Words>
  <Application>Microsoft Office PowerPoint</Application>
  <PresentationFormat>Custom</PresentationFormat>
  <Paragraphs>247</Paragraphs>
  <Slides>18</Slides>
  <Notes>4</Notes>
  <HiddenSlides>0</HiddenSlides>
  <MMClips>0</MMClips>
  <ScaleCrop>false</ScaleCrop>
  <HeadingPairs>
    <vt:vector size="4" baseType="variant">
      <vt:variant>
        <vt:lpstr>Theme</vt:lpstr>
      </vt:variant>
      <vt:variant>
        <vt:i4>1</vt:i4>
      </vt:variant>
      <vt:variant>
        <vt:lpstr>Slide Titles</vt:lpstr>
      </vt:variant>
      <vt:variant>
        <vt:i4>18</vt:i4>
      </vt:variant>
    </vt:vector>
  </HeadingPairs>
  <TitlesOfParts>
    <vt:vector size="19" baseType="lpstr">
      <vt:lpstr>Office Theme</vt:lpstr>
      <vt:lpstr>.</vt:lpstr>
      <vt:lpstr>Company Purpose - Idea</vt:lpstr>
      <vt:lpstr>Problem</vt:lpstr>
      <vt:lpstr>Solution</vt:lpstr>
      <vt:lpstr>Why Now?</vt:lpstr>
      <vt:lpstr>Market Survey </vt:lpstr>
      <vt:lpstr>Market Size – estimated from survey</vt:lpstr>
      <vt:lpstr>Competitor Analysis</vt:lpstr>
      <vt:lpstr>Solution - Product / Service</vt:lpstr>
      <vt:lpstr>Value Proposition Canvas</vt:lpstr>
      <vt:lpstr>Lean Business Model Canvas</vt:lpstr>
      <vt:lpstr>Financial Analysis</vt:lpstr>
      <vt:lpstr>Slide 13</vt:lpstr>
      <vt:lpstr>Slide 14</vt:lpstr>
      <vt:lpstr>Legal Environment</vt:lpstr>
      <vt:lpstr>Licences required</vt:lpstr>
      <vt:lpstr> Vision</vt:lpstr>
      <vt:lpstr>Thank You</vt:lpstr>
    </vt:vector>
  </TitlesOfParts>
  <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TRANSY</dc:title>
  <dc:creator/>
  <cp:lastModifiedBy/>
  <cp:revision>1</cp:revision>
  <dcterms:created xsi:type="dcterms:W3CDTF">2019-09-06T17:26:05Z</dcterms:created>
  <dcterms:modified xsi:type="dcterms:W3CDTF">2020-02-24T16:21:02Z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