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85" r:id="rId5"/>
    <p:sldMasterId id="2147483823" r:id="rId6"/>
    <p:sldMasterId id="2147483858" r:id="rId7"/>
    <p:sldMasterId id="2147483875" r:id="rId8"/>
  </p:sldMasterIdLst>
  <p:notesMasterIdLst>
    <p:notesMasterId r:id="rId28"/>
  </p:notesMasterIdLst>
  <p:handoutMasterIdLst>
    <p:handoutMasterId r:id="rId29"/>
  </p:handoutMasterIdLst>
  <p:sldIdLst>
    <p:sldId id="270" r:id="rId9"/>
    <p:sldId id="261" r:id="rId10"/>
    <p:sldId id="259" r:id="rId11"/>
    <p:sldId id="260" r:id="rId12"/>
    <p:sldId id="742" r:id="rId13"/>
    <p:sldId id="743" r:id="rId14"/>
    <p:sldId id="744" r:id="rId15"/>
    <p:sldId id="723" r:id="rId16"/>
    <p:sldId id="741" r:id="rId17"/>
    <p:sldId id="272" r:id="rId18"/>
    <p:sldId id="264" r:id="rId19"/>
    <p:sldId id="733" r:id="rId20"/>
    <p:sldId id="268" r:id="rId21"/>
    <p:sldId id="745" r:id="rId22"/>
    <p:sldId id="267" r:id="rId23"/>
    <p:sldId id="746" r:id="rId24"/>
    <p:sldId id="747" r:id="rId25"/>
    <p:sldId id="748"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6A3B"/>
    <a:srgbClr val="FF8761"/>
    <a:srgbClr val="303342"/>
    <a:srgbClr val="33CCFF"/>
    <a:srgbClr val="E6E6E6"/>
    <a:srgbClr val="1C1E26"/>
    <a:srgbClr val="485F74"/>
    <a:srgbClr val="354655"/>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4" autoAdjust="0"/>
  </p:normalViewPr>
  <p:slideViewPr>
    <p:cSldViewPr snapToGrid="0">
      <p:cViewPr>
        <p:scale>
          <a:sx n="50" d="100"/>
          <a:sy n="50" d="100"/>
        </p:scale>
        <p:origin x="1284" y="404"/>
      </p:cViewPr>
      <p:guideLst>
        <p:guide orient="horz" pos="2160"/>
        <p:guide pos="3840"/>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144264"/>
    </p:cViewPr>
  </p:sorter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E3C42-8837-4629-9A15-EB51DC2DA270}" type="doc">
      <dgm:prSet loTypeId="urn:microsoft.com/office/officeart/2005/8/layout/hProcess9" loCatId="process" qsTypeId="urn:microsoft.com/office/officeart/2005/8/quickstyle/simple1" qsCatId="simple" csTypeId="urn:microsoft.com/office/officeart/2005/8/colors/accent1_4" csCatId="accent1" phldr="1"/>
      <dgm:spPr/>
    </dgm:pt>
    <dgm:pt modelId="{AF97C4F3-6B34-4F78-8695-266661AF749A}">
      <dgm:prSet phldrT="[Text]"/>
      <dgm:spPr/>
      <dgm:t>
        <a:bodyPr/>
        <a:lstStyle/>
        <a:p>
          <a:r>
            <a:rPr lang="en-IN" dirty="0"/>
            <a:t>Offline Retailers</a:t>
          </a:r>
        </a:p>
      </dgm:t>
    </dgm:pt>
    <dgm:pt modelId="{EFCA678F-F1AC-4E30-8E47-0A11D2C83173}" type="parTrans" cxnId="{74F83209-3EFA-4360-ACD2-C8B33206CC92}">
      <dgm:prSet/>
      <dgm:spPr/>
      <dgm:t>
        <a:bodyPr/>
        <a:lstStyle/>
        <a:p>
          <a:endParaRPr lang="en-IN"/>
        </a:p>
      </dgm:t>
    </dgm:pt>
    <dgm:pt modelId="{A2C3FCDB-9000-4C2E-9436-42313EF30FC1}" type="sibTrans" cxnId="{74F83209-3EFA-4360-ACD2-C8B33206CC92}">
      <dgm:prSet/>
      <dgm:spPr/>
      <dgm:t>
        <a:bodyPr/>
        <a:lstStyle/>
        <a:p>
          <a:endParaRPr lang="en-IN"/>
        </a:p>
      </dgm:t>
    </dgm:pt>
    <dgm:pt modelId="{4072A88E-0862-4D72-919D-7853764AAFBC}">
      <dgm:prSet phldrT="[Text]"/>
      <dgm:spPr/>
      <dgm:t>
        <a:bodyPr/>
        <a:lstStyle/>
        <a:p>
          <a:r>
            <a:rPr lang="en-IN" dirty="0"/>
            <a:t>Delivery Person</a:t>
          </a:r>
        </a:p>
      </dgm:t>
    </dgm:pt>
    <dgm:pt modelId="{9BA2EF48-7C4A-4F6C-8853-C4C1519A43B5}" type="parTrans" cxnId="{0CAED5F2-053B-46FD-9E69-D8F2390342E2}">
      <dgm:prSet/>
      <dgm:spPr/>
      <dgm:t>
        <a:bodyPr/>
        <a:lstStyle/>
        <a:p>
          <a:endParaRPr lang="en-IN"/>
        </a:p>
      </dgm:t>
    </dgm:pt>
    <dgm:pt modelId="{C8503145-E532-482A-BC05-439085607E14}" type="sibTrans" cxnId="{0CAED5F2-053B-46FD-9E69-D8F2390342E2}">
      <dgm:prSet/>
      <dgm:spPr/>
      <dgm:t>
        <a:bodyPr/>
        <a:lstStyle/>
        <a:p>
          <a:endParaRPr lang="en-IN"/>
        </a:p>
      </dgm:t>
    </dgm:pt>
    <dgm:pt modelId="{85DB2ABF-AF9C-4541-A09D-E39768E72452}">
      <dgm:prSet phldrT="[Text]"/>
      <dgm:spPr/>
      <dgm:t>
        <a:bodyPr/>
        <a:lstStyle/>
        <a:p>
          <a:r>
            <a:rPr lang="en-IN" dirty="0"/>
            <a:t>Customer</a:t>
          </a:r>
        </a:p>
      </dgm:t>
    </dgm:pt>
    <dgm:pt modelId="{7A128DED-ABC0-404D-8168-DD3D01ED1A07}" type="parTrans" cxnId="{F8119D89-9E5A-4DE3-AA3A-C44F5EC78E30}">
      <dgm:prSet/>
      <dgm:spPr/>
      <dgm:t>
        <a:bodyPr/>
        <a:lstStyle/>
        <a:p>
          <a:endParaRPr lang="en-IN"/>
        </a:p>
      </dgm:t>
    </dgm:pt>
    <dgm:pt modelId="{6A134CED-1095-4563-BA64-38F50776FD9F}" type="sibTrans" cxnId="{F8119D89-9E5A-4DE3-AA3A-C44F5EC78E30}">
      <dgm:prSet/>
      <dgm:spPr/>
      <dgm:t>
        <a:bodyPr/>
        <a:lstStyle/>
        <a:p>
          <a:endParaRPr lang="en-IN"/>
        </a:p>
      </dgm:t>
    </dgm:pt>
    <dgm:pt modelId="{686903B6-0D69-4975-9F15-A010F3489A84}" type="pres">
      <dgm:prSet presAssocID="{479E3C42-8837-4629-9A15-EB51DC2DA270}" presName="CompostProcess" presStyleCnt="0">
        <dgm:presLayoutVars>
          <dgm:dir/>
          <dgm:resizeHandles val="exact"/>
        </dgm:presLayoutVars>
      </dgm:prSet>
      <dgm:spPr/>
    </dgm:pt>
    <dgm:pt modelId="{4993DC41-16F3-495E-8FFD-6FC1B1130746}" type="pres">
      <dgm:prSet presAssocID="{479E3C42-8837-4629-9A15-EB51DC2DA270}" presName="arrow" presStyleLbl="bgShp" presStyleIdx="0" presStyleCnt="1"/>
      <dgm:spPr/>
    </dgm:pt>
    <dgm:pt modelId="{E98E8EE3-AA58-4CD6-8C9B-22595C2EBC1B}" type="pres">
      <dgm:prSet presAssocID="{479E3C42-8837-4629-9A15-EB51DC2DA270}" presName="linearProcess" presStyleCnt="0"/>
      <dgm:spPr/>
    </dgm:pt>
    <dgm:pt modelId="{3DB970F5-AC05-40BF-B2B3-1433F7BE01DC}" type="pres">
      <dgm:prSet presAssocID="{AF97C4F3-6B34-4F78-8695-266661AF749A}" presName="textNode" presStyleLbl="node1" presStyleIdx="0" presStyleCnt="3">
        <dgm:presLayoutVars>
          <dgm:bulletEnabled val="1"/>
        </dgm:presLayoutVars>
      </dgm:prSet>
      <dgm:spPr/>
    </dgm:pt>
    <dgm:pt modelId="{BCC94AD5-1049-4FEB-9512-FDE7D50ED02C}" type="pres">
      <dgm:prSet presAssocID="{A2C3FCDB-9000-4C2E-9436-42313EF30FC1}" presName="sibTrans" presStyleCnt="0"/>
      <dgm:spPr/>
    </dgm:pt>
    <dgm:pt modelId="{026EDF98-EE84-4D3F-804A-379C16837753}" type="pres">
      <dgm:prSet presAssocID="{4072A88E-0862-4D72-919D-7853764AAFBC}" presName="textNode" presStyleLbl="node1" presStyleIdx="1" presStyleCnt="3">
        <dgm:presLayoutVars>
          <dgm:bulletEnabled val="1"/>
        </dgm:presLayoutVars>
      </dgm:prSet>
      <dgm:spPr/>
    </dgm:pt>
    <dgm:pt modelId="{A36F4503-F899-48B8-91E4-B03BDADB3CE3}" type="pres">
      <dgm:prSet presAssocID="{C8503145-E532-482A-BC05-439085607E14}" presName="sibTrans" presStyleCnt="0"/>
      <dgm:spPr/>
    </dgm:pt>
    <dgm:pt modelId="{4E4C7BBC-EC17-4940-AAF7-36FAA33AEA33}" type="pres">
      <dgm:prSet presAssocID="{85DB2ABF-AF9C-4541-A09D-E39768E72452}" presName="textNode" presStyleLbl="node1" presStyleIdx="2" presStyleCnt="3">
        <dgm:presLayoutVars>
          <dgm:bulletEnabled val="1"/>
        </dgm:presLayoutVars>
      </dgm:prSet>
      <dgm:spPr/>
    </dgm:pt>
  </dgm:ptLst>
  <dgm:cxnLst>
    <dgm:cxn modelId="{74F83209-3EFA-4360-ACD2-C8B33206CC92}" srcId="{479E3C42-8837-4629-9A15-EB51DC2DA270}" destId="{AF97C4F3-6B34-4F78-8695-266661AF749A}" srcOrd="0" destOrd="0" parTransId="{EFCA678F-F1AC-4E30-8E47-0A11D2C83173}" sibTransId="{A2C3FCDB-9000-4C2E-9436-42313EF30FC1}"/>
    <dgm:cxn modelId="{BF9A6E45-48C3-48DD-9F56-73052354CFEE}" type="presOf" srcId="{479E3C42-8837-4629-9A15-EB51DC2DA270}" destId="{686903B6-0D69-4975-9F15-A010F3489A84}" srcOrd="0" destOrd="0" presId="urn:microsoft.com/office/officeart/2005/8/layout/hProcess9"/>
    <dgm:cxn modelId="{010DA067-2C94-41C9-806E-4DDFD6D04204}" type="presOf" srcId="{AF97C4F3-6B34-4F78-8695-266661AF749A}" destId="{3DB970F5-AC05-40BF-B2B3-1433F7BE01DC}" srcOrd="0" destOrd="0" presId="urn:microsoft.com/office/officeart/2005/8/layout/hProcess9"/>
    <dgm:cxn modelId="{F8119D89-9E5A-4DE3-AA3A-C44F5EC78E30}" srcId="{479E3C42-8837-4629-9A15-EB51DC2DA270}" destId="{85DB2ABF-AF9C-4541-A09D-E39768E72452}" srcOrd="2" destOrd="0" parTransId="{7A128DED-ABC0-404D-8168-DD3D01ED1A07}" sibTransId="{6A134CED-1095-4563-BA64-38F50776FD9F}"/>
    <dgm:cxn modelId="{465DCCB3-DA27-442A-857B-3E1618B6BE95}" type="presOf" srcId="{85DB2ABF-AF9C-4541-A09D-E39768E72452}" destId="{4E4C7BBC-EC17-4940-AAF7-36FAA33AEA33}" srcOrd="0" destOrd="0" presId="urn:microsoft.com/office/officeart/2005/8/layout/hProcess9"/>
    <dgm:cxn modelId="{0CAED5F2-053B-46FD-9E69-D8F2390342E2}" srcId="{479E3C42-8837-4629-9A15-EB51DC2DA270}" destId="{4072A88E-0862-4D72-919D-7853764AAFBC}" srcOrd="1" destOrd="0" parTransId="{9BA2EF48-7C4A-4F6C-8853-C4C1519A43B5}" sibTransId="{C8503145-E532-482A-BC05-439085607E14}"/>
    <dgm:cxn modelId="{037485F4-4D7D-4A19-84A1-278498FF38BC}" type="presOf" srcId="{4072A88E-0862-4D72-919D-7853764AAFBC}" destId="{026EDF98-EE84-4D3F-804A-379C16837753}" srcOrd="0" destOrd="0" presId="urn:microsoft.com/office/officeart/2005/8/layout/hProcess9"/>
    <dgm:cxn modelId="{E163A572-2FB1-472A-BA71-3A89FB6294AD}" type="presParOf" srcId="{686903B6-0D69-4975-9F15-A010F3489A84}" destId="{4993DC41-16F3-495E-8FFD-6FC1B1130746}" srcOrd="0" destOrd="0" presId="urn:microsoft.com/office/officeart/2005/8/layout/hProcess9"/>
    <dgm:cxn modelId="{2BB5EBE9-6199-400E-955A-05940428C973}" type="presParOf" srcId="{686903B6-0D69-4975-9F15-A010F3489A84}" destId="{E98E8EE3-AA58-4CD6-8C9B-22595C2EBC1B}" srcOrd="1" destOrd="0" presId="urn:microsoft.com/office/officeart/2005/8/layout/hProcess9"/>
    <dgm:cxn modelId="{8A600912-444A-4A47-9C38-325E2BE1A1B1}" type="presParOf" srcId="{E98E8EE3-AA58-4CD6-8C9B-22595C2EBC1B}" destId="{3DB970F5-AC05-40BF-B2B3-1433F7BE01DC}" srcOrd="0" destOrd="0" presId="urn:microsoft.com/office/officeart/2005/8/layout/hProcess9"/>
    <dgm:cxn modelId="{7513EA62-B581-4B48-B963-F595BCD6DE97}" type="presParOf" srcId="{E98E8EE3-AA58-4CD6-8C9B-22595C2EBC1B}" destId="{BCC94AD5-1049-4FEB-9512-FDE7D50ED02C}" srcOrd="1" destOrd="0" presId="urn:microsoft.com/office/officeart/2005/8/layout/hProcess9"/>
    <dgm:cxn modelId="{750F02A2-5D67-4692-AAEE-C9C3779B68A3}" type="presParOf" srcId="{E98E8EE3-AA58-4CD6-8C9B-22595C2EBC1B}" destId="{026EDF98-EE84-4D3F-804A-379C16837753}" srcOrd="2" destOrd="0" presId="urn:microsoft.com/office/officeart/2005/8/layout/hProcess9"/>
    <dgm:cxn modelId="{7FA701EF-B790-44D9-8E65-434B6D91BDD9}" type="presParOf" srcId="{E98E8EE3-AA58-4CD6-8C9B-22595C2EBC1B}" destId="{A36F4503-F899-48B8-91E4-B03BDADB3CE3}" srcOrd="3" destOrd="0" presId="urn:microsoft.com/office/officeart/2005/8/layout/hProcess9"/>
    <dgm:cxn modelId="{65EA9328-506A-448B-8BCF-AA5B65D4040A}" type="presParOf" srcId="{E98E8EE3-AA58-4CD6-8C9B-22595C2EBC1B}" destId="{4E4C7BBC-EC17-4940-AAF7-36FAA33AEA3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3DC41-16F3-495E-8FFD-6FC1B1130746}">
      <dsp:nvSpPr>
        <dsp:cNvPr id="0" name=""/>
        <dsp:cNvSpPr/>
      </dsp:nvSpPr>
      <dsp:spPr>
        <a:xfrm>
          <a:off x="269673" y="0"/>
          <a:ext cx="3056305" cy="1874863"/>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970F5-AC05-40BF-B2B3-1433F7BE01DC}">
      <dsp:nvSpPr>
        <dsp:cNvPr id="0" name=""/>
        <dsp:cNvSpPr/>
      </dsp:nvSpPr>
      <dsp:spPr>
        <a:xfrm>
          <a:off x="3862" y="562458"/>
          <a:ext cx="1157350" cy="749945"/>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Offline Retailers</a:t>
          </a:r>
        </a:p>
      </dsp:txBody>
      <dsp:txXfrm>
        <a:off x="40471" y="599067"/>
        <a:ext cx="1084132" cy="676727"/>
      </dsp:txXfrm>
    </dsp:sp>
    <dsp:sp modelId="{026EDF98-EE84-4D3F-804A-379C16837753}">
      <dsp:nvSpPr>
        <dsp:cNvPr id="0" name=""/>
        <dsp:cNvSpPr/>
      </dsp:nvSpPr>
      <dsp:spPr>
        <a:xfrm>
          <a:off x="1219151" y="562458"/>
          <a:ext cx="1157350" cy="749945"/>
        </a:xfrm>
        <a:prstGeom prst="roundRect">
          <a:avLst/>
        </a:prstGeom>
        <a:solidFill>
          <a:schemeClr val="accent1">
            <a:shade val="50000"/>
            <a:hueOff val="159321"/>
            <a:satOff val="-8573"/>
            <a:lumOff val="293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Delivery Person</a:t>
          </a:r>
        </a:p>
      </dsp:txBody>
      <dsp:txXfrm>
        <a:off x="1255760" y="599067"/>
        <a:ext cx="1084132" cy="676727"/>
      </dsp:txXfrm>
    </dsp:sp>
    <dsp:sp modelId="{4E4C7BBC-EC17-4940-AAF7-36FAA33AEA33}">
      <dsp:nvSpPr>
        <dsp:cNvPr id="0" name=""/>
        <dsp:cNvSpPr/>
      </dsp:nvSpPr>
      <dsp:spPr>
        <a:xfrm>
          <a:off x="2434439" y="562458"/>
          <a:ext cx="1157350" cy="749945"/>
        </a:xfrm>
        <a:prstGeom prst="roundRect">
          <a:avLst/>
        </a:prstGeom>
        <a:solidFill>
          <a:schemeClr val="accent1">
            <a:shade val="50000"/>
            <a:hueOff val="159321"/>
            <a:satOff val="-8573"/>
            <a:lumOff val="293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Customer</a:t>
          </a:r>
        </a:p>
      </dsp:txBody>
      <dsp:txXfrm>
        <a:off x="2471048" y="599067"/>
        <a:ext cx="1084132" cy="67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21010-3731-422F-8CF1-CD47B2D7C9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56080-143A-4905-932A-5C7754887A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920ABC-E11D-42B4-A428-76B2C5BC0052}" type="datetimeFigureOut">
              <a:rPr lang="en-US" smtClean="0"/>
              <a:t>2/18/2020</a:t>
            </a:fld>
            <a:endParaRPr lang="en-US" dirty="0"/>
          </a:p>
        </p:txBody>
      </p:sp>
      <p:sp>
        <p:nvSpPr>
          <p:cNvPr id="4" name="Footer Placeholder 3">
            <a:extLst>
              <a:ext uri="{FF2B5EF4-FFF2-40B4-BE49-F238E27FC236}">
                <a16:creationId xmlns:a16="http://schemas.microsoft.com/office/drawing/2014/main" id="{96359276-DB8D-43B4-8029-4A695209B9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29EE0F-113C-45AB-9877-4A16FFA6A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DB89D3-056A-4F4C-8125-EA7126289545}" type="slidenum">
              <a:rPr lang="en-US" smtClean="0"/>
              <a:t>‹#›</a:t>
            </a:fld>
            <a:endParaRPr lang="en-US" dirty="0"/>
          </a:p>
        </p:txBody>
      </p:sp>
    </p:spTree>
    <p:extLst>
      <p:ext uri="{BB962C8B-B14F-4D97-AF65-F5344CB8AC3E}">
        <p14:creationId xmlns:p14="http://schemas.microsoft.com/office/powerpoint/2010/main" val="323182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ED04-A4F0-49ED-B42E-211B56474E8D}" type="datetimeFigureOut">
              <a:rPr lang="en-US" smtClean="0"/>
              <a:t>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20CB7-DCA5-4E5B-97F1-300CDD8D2AAB}" type="slidenum">
              <a:rPr lang="en-US" smtClean="0"/>
              <a:t>‹#›</a:t>
            </a:fld>
            <a:endParaRPr lang="en-US" dirty="0"/>
          </a:p>
        </p:txBody>
      </p:sp>
    </p:spTree>
    <p:extLst>
      <p:ext uri="{BB962C8B-B14F-4D97-AF65-F5344CB8AC3E}">
        <p14:creationId xmlns:p14="http://schemas.microsoft.com/office/powerpoint/2010/main" val="326718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a:t>
            </a:fld>
            <a:endParaRPr lang="en-US" dirty="0"/>
          </a:p>
        </p:txBody>
      </p:sp>
    </p:spTree>
    <p:extLst>
      <p:ext uri="{BB962C8B-B14F-4D97-AF65-F5344CB8AC3E}">
        <p14:creationId xmlns:p14="http://schemas.microsoft.com/office/powerpoint/2010/main" val="241945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20CB7-DCA5-4E5B-97F1-300CDD8D2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7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18</a:t>
            </a:fld>
            <a:endParaRPr lang="en-US" dirty="0"/>
          </a:p>
        </p:txBody>
      </p:sp>
    </p:spTree>
    <p:extLst>
      <p:ext uri="{BB962C8B-B14F-4D97-AF65-F5344CB8AC3E}">
        <p14:creationId xmlns:p14="http://schemas.microsoft.com/office/powerpoint/2010/main" val="219765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2</a:t>
            </a:fld>
            <a:endParaRPr lang="en-US" dirty="0"/>
          </a:p>
        </p:txBody>
      </p:sp>
    </p:spTree>
    <p:extLst>
      <p:ext uri="{BB962C8B-B14F-4D97-AF65-F5344CB8AC3E}">
        <p14:creationId xmlns:p14="http://schemas.microsoft.com/office/powerpoint/2010/main" val="68663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5</a:t>
            </a:fld>
            <a:endParaRPr lang="en-US" dirty="0"/>
          </a:p>
        </p:txBody>
      </p:sp>
    </p:spTree>
    <p:extLst>
      <p:ext uri="{BB962C8B-B14F-4D97-AF65-F5344CB8AC3E}">
        <p14:creationId xmlns:p14="http://schemas.microsoft.com/office/powerpoint/2010/main" val="244852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6</a:t>
            </a:fld>
            <a:endParaRPr lang="en-US" dirty="0"/>
          </a:p>
        </p:txBody>
      </p:sp>
    </p:spTree>
    <p:extLst>
      <p:ext uri="{BB962C8B-B14F-4D97-AF65-F5344CB8AC3E}">
        <p14:creationId xmlns:p14="http://schemas.microsoft.com/office/powerpoint/2010/main" val="361598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8</a:t>
            </a:fld>
            <a:endParaRPr lang="en-US" dirty="0"/>
          </a:p>
        </p:txBody>
      </p:sp>
    </p:spTree>
    <p:extLst>
      <p:ext uri="{BB962C8B-B14F-4D97-AF65-F5344CB8AC3E}">
        <p14:creationId xmlns:p14="http://schemas.microsoft.com/office/powerpoint/2010/main" val="363799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9</a:t>
            </a:fld>
            <a:endParaRPr lang="en-US" dirty="0"/>
          </a:p>
        </p:txBody>
      </p:sp>
    </p:spTree>
    <p:extLst>
      <p:ext uri="{BB962C8B-B14F-4D97-AF65-F5344CB8AC3E}">
        <p14:creationId xmlns:p14="http://schemas.microsoft.com/office/powerpoint/2010/main" val="207637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12</a:t>
            </a:fld>
            <a:endParaRPr lang="en-US" dirty="0"/>
          </a:p>
        </p:txBody>
      </p:sp>
    </p:spTree>
    <p:extLst>
      <p:ext uri="{BB962C8B-B14F-4D97-AF65-F5344CB8AC3E}">
        <p14:creationId xmlns:p14="http://schemas.microsoft.com/office/powerpoint/2010/main" val="391192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004F4-F240-48F9-8AE1-486585C7F0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98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147875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Drag and Drop Image Here</a:t>
            </a:r>
          </a:p>
        </p:txBody>
      </p:sp>
      <p:sp>
        <p:nvSpPr>
          <p:cNvPr id="2" name="Title 1">
            <a:extLst>
              <a:ext uri="{FF2B5EF4-FFF2-40B4-BE49-F238E27FC236}">
                <a16:creationId xmlns:a16="http://schemas.microsoft.com/office/drawing/2014/main" id="{AAB8A1A3-5BFE-4E68-81F1-F52462776C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1146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3322280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bg1">
            <a:lumMod val="95000"/>
          </a:schemeClr>
        </a:solidFill>
        <a:effectLst/>
      </p:bgPr>
    </p:bg>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noProof="0"/>
              <a:t>Emphasized Text</a:t>
            </a:r>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hasCustomPrompt="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18679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8268251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136299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048848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410241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216013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3386081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01701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66748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38136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9314808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hasCustomPrompt="1"/>
          </p:nvPr>
        </p:nvSpPr>
        <p:spPr>
          <a:xfrm>
            <a:off x="432000"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hasCustomPrompt="1"/>
          </p:nvPr>
        </p:nvSpPr>
        <p:spPr>
          <a:xfrm>
            <a:off x="5709372"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4128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883617"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7335235"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6990355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490809"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549618"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667235"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5927975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hasCustomPrompt="1"/>
          </p:nvPr>
        </p:nvSpPr>
        <p:spPr>
          <a:xfrm>
            <a:off x="5715235" y="1581663"/>
            <a:ext cx="4786225"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hasCustomPrompt="1"/>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p14="http://schemas.microsoft.com/office/powerpoint/2010/main" val="7836582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hasCustomPrompt="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80249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7393389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1986853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0855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noProof="0"/>
              <a:t>Email</a:t>
            </a:r>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1195445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22412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41405129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74072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90980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1991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733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3773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651006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31171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84163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1EF1-BFC9-4361-B215-2D83B16AB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16709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411024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65065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497398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50562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32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5005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85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16753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378069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9472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4_Custom Layout">
    <p:spTree>
      <p:nvGrpSpPr>
        <p:cNvPr id="1" name=""/>
        <p:cNvGrpSpPr/>
        <p:nvPr/>
      </p:nvGrpSpPr>
      <p:grpSpPr>
        <a:xfrm>
          <a:off x="0" y="0"/>
          <a:ext cx="0" cy="0"/>
          <a:chOff x="0" y="0"/>
          <a:chExt cx="0" cy="0"/>
        </a:xfrm>
      </p:grpSpPr>
      <p:sp>
        <p:nvSpPr>
          <p:cNvPr id="4" name="Rectangle 3"/>
          <p:cNvSpPr/>
          <p:nvPr userDrawn="1"/>
        </p:nvSpPr>
        <p:spPr>
          <a:xfrm>
            <a:off x="0" y="0"/>
            <a:ext cx="12192000" cy="648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51FFE5-84D8-43BD-9B0D-76C497F555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58921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479132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167861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865551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133023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227600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14402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5343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7941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1116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3167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 name="Rectangle 10"/>
          <p:cNvSpPr/>
          <p:nvPr userDrawn="1"/>
        </p:nvSpPr>
        <p:spPr>
          <a:xfrm>
            <a:off x="0" y="1428299"/>
            <a:ext cx="1711234" cy="443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B4FFF-4547-4B6C-9BF5-9A495C21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3253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57193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3253275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500617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065859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6855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55549140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365033370"/>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7615104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20264917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23D0A551-48C9-48F6-BF4E-DE641842128B}"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5097858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889215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7100332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37023423"/>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852320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55152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21433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526621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68830653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3670177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81123407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6481635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800296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39172594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0819955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56225335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23079571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17080178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9939169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327506868"/>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50210392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81570013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23681603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444259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3861865212"/>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400703913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417104325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21798204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354432736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Tree>
    <p:extLst>
      <p:ext uri="{BB962C8B-B14F-4D97-AF65-F5344CB8AC3E}">
        <p14:creationId xmlns:p14="http://schemas.microsoft.com/office/powerpoint/2010/main" val="4143462906"/>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2207800086"/>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noProof="0" dirty="0"/>
              <a:t>ADD A FOOADDTER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43687667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364070205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61931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076268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127273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576786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2837903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104548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2/18/2020</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83666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2/18/2020</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413955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5786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4257276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5528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144940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919554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noProof="0"/>
              <a:t>Click icon to add picture</a:t>
            </a:r>
            <a:endParaRPr lang="en-US" noProof="0"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2/18/2020</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5193188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12" name="Picture Placeholder 11">
            <a:extLst>
              <a:ext uri="{FF2B5EF4-FFF2-40B4-BE49-F238E27FC236}">
                <a16:creationId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a:lstStyle/>
          <a:p>
            <a:r>
              <a:rPr lang="en-US" noProof="0"/>
              <a:t>Click icon to add picture</a:t>
            </a:r>
            <a:endParaRPr lang="en-US" noProof="0" dirty="0"/>
          </a:p>
        </p:txBody>
      </p:sp>
      <p:sp>
        <p:nvSpPr>
          <p:cNvPr id="17" name="Picture Placeholder 11">
            <a:extLst>
              <a:ext uri="{FF2B5EF4-FFF2-40B4-BE49-F238E27FC236}">
                <a16:creationId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a:lstStyle/>
          <a:p>
            <a:r>
              <a:rPr lang="en-US" noProof="0"/>
              <a:t>Click icon to add picture</a:t>
            </a:r>
            <a:endParaRPr lang="en-US" noProof="0" dirty="0"/>
          </a:p>
        </p:txBody>
      </p:sp>
      <p:sp>
        <p:nvSpPr>
          <p:cNvPr id="14" name="Picture Placeholder 11">
            <a:extLst>
              <a:ext uri="{FF2B5EF4-FFF2-40B4-BE49-F238E27FC236}">
                <a16:creationId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a:lstStyle/>
          <a:p>
            <a:r>
              <a:rPr lang="en-US" noProof="0"/>
              <a:t>Click icon to add picture</a:t>
            </a:r>
            <a:endParaRPr lang="en-US" noProof="0" dirty="0"/>
          </a:p>
        </p:txBody>
      </p:sp>
      <p:sp>
        <p:nvSpPr>
          <p:cNvPr id="25" name="Text Placeholder 23">
            <a:extLst>
              <a:ext uri="{FF2B5EF4-FFF2-40B4-BE49-F238E27FC236}">
                <a16:creationId xmlns:a16="http://schemas.microsoft.com/office/drawing/2014/main" id="{B9B9E0BA-35AD-4D69-9A03-35F2509C2C27}"/>
              </a:ext>
            </a:extLst>
          </p:cNvPr>
          <p:cNvSpPr>
            <a:spLocks noGrp="1"/>
          </p:cNvSpPr>
          <p:nvPr>
            <p:ph type="body" sz="quarter" idx="19"/>
          </p:nvPr>
        </p:nvSpPr>
        <p:spPr>
          <a:xfrm>
            <a:off x="1612900"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6" name="Text Placeholder 23">
            <a:extLst>
              <a:ext uri="{FF2B5EF4-FFF2-40B4-BE49-F238E27FC236}">
                <a16:creationId xmlns:a16="http://schemas.microsoft.com/office/drawing/2014/main" id="{B1CC61B3-695C-423D-8F0B-45674DC932B3}"/>
              </a:ext>
            </a:extLst>
          </p:cNvPr>
          <p:cNvSpPr>
            <a:spLocks noGrp="1"/>
          </p:cNvSpPr>
          <p:nvPr>
            <p:ph type="body" sz="quarter" idx="20"/>
          </p:nvPr>
        </p:nvSpPr>
        <p:spPr>
          <a:xfrm>
            <a:off x="4745831" y="5236700"/>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7" name="Text Placeholder 23">
            <a:extLst>
              <a:ext uri="{FF2B5EF4-FFF2-40B4-BE49-F238E27FC236}">
                <a16:creationId xmlns:a16="http://schemas.microsoft.com/office/drawing/2014/main" id="{B870F23E-35A1-4942-A685-641AA883066A}"/>
              </a:ext>
            </a:extLst>
          </p:cNvPr>
          <p:cNvSpPr>
            <a:spLocks noGrp="1"/>
          </p:cNvSpPr>
          <p:nvPr>
            <p:ph type="body" sz="quarter" idx="21"/>
          </p:nvPr>
        </p:nvSpPr>
        <p:spPr>
          <a:xfrm>
            <a:off x="7878762"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9" name="Picture Placeholder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181371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2/18/2020</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071997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191167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931764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437891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ntro Copy">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202253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4506059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Bullets 3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9851316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Bullets 4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191491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theme" Target="../theme/theme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8" Type="http://schemas.openxmlformats.org/officeDocument/2006/relationships/slideLayout" Target="../slideLayouts/slideLayout14.xml"/><Relationship Id="rId3"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heme" Target="../theme/theme3.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4.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theme" Target="../theme/theme5.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rot="10800000">
            <a:off x="11858328" y="148422"/>
            <a:ext cx="332874" cy="590718"/>
            <a:chOff x="10026" y="148425"/>
            <a:chExt cx="332874" cy="590718"/>
          </a:xfrm>
        </p:grpSpPr>
        <p:sp>
          <p:nvSpPr>
            <p:cNvPr id="16" name="Rectangle 15"/>
            <p:cNvSpPr/>
            <p:nvPr/>
          </p:nvSpPr>
          <p:spPr>
            <a:xfrm>
              <a:off x="10026" y="148428"/>
              <a:ext cx="203334"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Rectangle 1"/>
          <p:cNvSpPr/>
          <p:nvPr userDrawn="1"/>
        </p:nvSpPr>
        <p:spPr>
          <a:xfrm>
            <a:off x="0" y="6477000"/>
            <a:ext cx="12192000" cy="381000"/>
          </a:xfrm>
          <a:prstGeom prst="rect">
            <a:avLst/>
          </a:prstGeom>
          <a:solidFill>
            <a:srgbClr val="E6E6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extBox 11"/>
          <p:cNvSpPr txBox="1"/>
          <p:nvPr userDrawn="1"/>
        </p:nvSpPr>
        <p:spPr>
          <a:xfrm>
            <a:off x="11292841" y="6528300"/>
            <a:ext cx="799412" cy="276999"/>
          </a:xfrm>
          <a:prstGeom prst="rect">
            <a:avLst/>
          </a:prstGeom>
          <a:noFill/>
        </p:spPr>
        <p:txBody>
          <a:bodyPr wrap="square" rtlCol="0" anchor="ctr">
            <a:spAutoFit/>
          </a:bodyPr>
          <a:lstStyle/>
          <a:p>
            <a:pPr algn="r"/>
            <a:fld id="{260E2A6B-A809-4840-BF14-8648BC0BDF87}" type="slidenum">
              <a:rPr lang="en-US" sz="1200" b="0" i="0" strike="noStrike" spc="0" noProof="0" smtClean="0">
                <a:solidFill>
                  <a:schemeClr val="accent1"/>
                </a:solidFill>
                <a:latin typeface="+mn-lt"/>
                <a:ea typeface="Roboto Condensed Light" panose="02000000000000000000" pitchFamily="2" charset="0"/>
                <a:cs typeface="Segoe UI Light" panose="020B0502040204020203" pitchFamily="34" charset="0"/>
              </a:rPr>
              <a:pPr algn="r"/>
              <a:t>‹#›</a:t>
            </a:fld>
            <a:endParaRPr lang="en-US" sz="8000" b="0" i="0" strike="noStrike" spc="0" noProof="0" dirty="0">
              <a:solidFill>
                <a:schemeClr val="accent1"/>
              </a:solidFill>
              <a:latin typeface="+mn-lt"/>
              <a:ea typeface="Roboto Condensed Light" panose="02000000000000000000" pitchFamily="2" charset="0"/>
              <a:cs typeface="Segoe UI Light" panose="020B0502040204020203" pitchFamily="34" charset="0"/>
            </a:endParaRPr>
          </a:p>
        </p:txBody>
      </p:sp>
      <p:sp>
        <p:nvSpPr>
          <p:cNvPr id="9" name="TextBox 8"/>
          <p:cNvSpPr txBox="1"/>
          <p:nvPr userDrawn="1"/>
        </p:nvSpPr>
        <p:spPr>
          <a:xfrm>
            <a:off x="68580" y="6528300"/>
            <a:ext cx="1684329" cy="276999"/>
          </a:xfrm>
          <a:prstGeom prst="rect">
            <a:avLst/>
          </a:prstGeom>
          <a:noFill/>
        </p:spPr>
        <p:txBody>
          <a:bodyPr wrap="square" rtlCol="0">
            <a:spAutoFit/>
          </a:bodyPr>
          <a:lstStyle/>
          <a:p>
            <a:pPr algn="l"/>
            <a:r>
              <a:rPr lang="en-US" sz="1200" b="1" noProof="0" dirty="0">
                <a:solidFill>
                  <a:schemeClr val="accent1"/>
                </a:solidFill>
                <a:latin typeface="+mn-lt"/>
              </a:rPr>
              <a:t>Your </a:t>
            </a:r>
            <a:r>
              <a:rPr lang="en-US" sz="1200" b="1" baseline="0" noProof="0" dirty="0">
                <a:solidFill>
                  <a:schemeClr val="accent1"/>
                </a:solidFill>
                <a:latin typeface="+mn-lt"/>
              </a:rPr>
              <a:t>Coffee Shop</a:t>
            </a:r>
            <a:endParaRPr lang="en-US" sz="1200" b="1" noProof="0" dirty="0">
              <a:solidFill>
                <a:schemeClr val="accent1"/>
              </a:solidFill>
              <a:latin typeface="+mn-lt"/>
            </a:endParaRPr>
          </a:p>
        </p:txBody>
      </p:sp>
    </p:spTree>
    <p:extLst>
      <p:ext uri="{BB962C8B-B14F-4D97-AF65-F5344CB8AC3E}">
        <p14:creationId xmlns:p14="http://schemas.microsoft.com/office/powerpoint/2010/main" val="3008118459"/>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781" r:id="rId3"/>
    <p:sldLayoutId id="2147483692" r:id="rId4"/>
    <p:sldLayoutId id="2147483782" r:id="rId5"/>
    <p:sldLayoutId id="214748378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9983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 id="2147483820" r:id="rId35"/>
    <p:sldLayoutId id="2147483821" r:id="rId36"/>
    <p:sldLayoutId id="2147483822" r:id="rId37"/>
    <p:sldLayoutId id="2147483874" r:id="rId38"/>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78404093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2/18/2020</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201835575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US" noProof="0" dirty="0"/>
              <a:t>page </a:t>
            </a:r>
            <a:fld id="{19B51A1E-902D-48AF-9020-955120F399B6}" type="slidenum">
              <a:rPr lang="en-US" b="1" i="1" noProof="0" smtClean="0"/>
              <a:pPr/>
              <a:t>‹#›</a:t>
            </a:fld>
            <a:endParaRPr lang="en-US" b="1" i="1" noProof="0" dirty="0"/>
          </a:p>
        </p:txBody>
      </p:sp>
      <p:sp>
        <p:nvSpPr>
          <p:cNvPr id="11" name="TextBox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US" sz="2400" b="1" spc="-150" baseline="0" noProof="0" dirty="0">
                <a:solidFill>
                  <a:schemeClr val="accent1"/>
                </a:solidFill>
              </a:rPr>
              <a:t>Contoso</a:t>
            </a:r>
            <a:br>
              <a:rPr lang="en-US" sz="2400" b="1" spc="-150" baseline="0" noProof="0" dirty="0">
                <a:solidFill>
                  <a:schemeClr val="tx1">
                    <a:lumMod val="50000"/>
                    <a:lumOff val="50000"/>
                  </a:schemeClr>
                </a:solidFill>
              </a:rPr>
            </a:br>
            <a:r>
              <a:rPr lang="en-US" sz="1000" b="0" spc="0" baseline="0" noProof="0" dirty="0">
                <a:solidFill>
                  <a:schemeClr val="tx1">
                    <a:lumMod val="50000"/>
                    <a:lumOff val="50000"/>
                  </a:schemeClr>
                </a:solidFill>
              </a:rPr>
              <a:t>Pharmaceuticals</a:t>
            </a:r>
          </a:p>
        </p:txBody>
      </p:sp>
    </p:spTree>
    <p:extLst>
      <p:ext uri="{BB962C8B-B14F-4D97-AF65-F5344CB8AC3E}">
        <p14:creationId xmlns:p14="http://schemas.microsoft.com/office/powerpoint/2010/main" val="185195037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48.jpg"/><Relationship Id="rId1" Type="http://schemas.openxmlformats.org/officeDocument/2006/relationships/slideLayout" Target="../slideLayouts/slideLayout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g"/><Relationship Id="rId7"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91.xml"/><Relationship Id="rId6" Type="http://schemas.openxmlformats.org/officeDocument/2006/relationships/image" Target="../media/image10.PNG"/><Relationship Id="rId5" Type="http://schemas.openxmlformats.org/officeDocument/2006/relationships/image" Target="../media/image56.jpeg"/><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sv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69.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1.jpg"/><Relationship Id="rId7" Type="http://schemas.openxmlformats.org/officeDocument/2006/relationships/image" Target="../media/image75.svg"/><Relationship Id="rId2" Type="http://schemas.openxmlformats.org/officeDocument/2006/relationships/notesSlide" Target="../notesSlides/notesSlide12.xml"/><Relationship Id="rId1" Type="http://schemas.openxmlformats.org/officeDocument/2006/relationships/slideLayout" Target="../slideLayouts/slideLayout118.xml"/><Relationship Id="rId6" Type="http://schemas.openxmlformats.org/officeDocument/2006/relationships/image" Target="../media/image74.png"/><Relationship Id="rId5" Type="http://schemas.openxmlformats.org/officeDocument/2006/relationships/image" Target="../media/image73.svg"/><Relationship Id="rId10" Type="http://schemas.openxmlformats.org/officeDocument/2006/relationships/image" Target="../media/image77.svg"/><Relationship Id="rId4" Type="http://schemas.openxmlformats.org/officeDocument/2006/relationships/image" Target="../media/image72.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0.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3.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2.png"/><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0.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1.png"/><Relationship Id="rId3" Type="http://schemas.openxmlformats.org/officeDocument/2006/relationships/image" Target="../media/image32.jp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image" Target="../media/image35.png"/><Relationship Id="rId11" Type="http://schemas.openxmlformats.org/officeDocument/2006/relationships/image" Target="../media/image39.jpg"/><Relationship Id="rId5" Type="http://schemas.openxmlformats.org/officeDocument/2006/relationships/image" Target="../media/image34.svg"/><Relationship Id="rId10" Type="http://schemas.openxmlformats.org/officeDocument/2006/relationships/image" Target="../media/image38.jpg"/><Relationship Id="rId4" Type="http://schemas.openxmlformats.org/officeDocument/2006/relationships/image" Target="../media/image33.png"/><Relationship Id="rId9"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in a room&#10;&#10;Description automatically generated">
            <a:extLst>
              <a:ext uri="{FF2B5EF4-FFF2-40B4-BE49-F238E27FC236}">
                <a16:creationId xmlns:a16="http://schemas.microsoft.com/office/drawing/2014/main" id="{59ACA7E8-5A40-4569-80E2-0B531DC5164F}"/>
              </a:ext>
            </a:extLst>
          </p:cNvPr>
          <p:cNvPicPr>
            <a:picLocks noGrp="1" noChangeAspect="1"/>
          </p:cNvPicPr>
          <p:nvPr>
            <p:ph type="pic" sz="quarter" idx="10"/>
          </p:nvPr>
        </p:nvPicPr>
        <p:blipFill>
          <a:blip r:embed="rId3">
            <a:alphaModFix amt="70000"/>
            <a:extLst>
              <a:ext uri="{BEBA8EAE-BF5A-486C-A8C5-ECC9F3942E4B}">
                <a14:imgProps xmlns:a14="http://schemas.microsoft.com/office/drawing/2010/main">
                  <a14:imgLayer r:embed="rId4">
                    <a14:imgEffect>
                      <a14:artisticFilmGrain/>
                    </a14:imgEffect>
                  </a14:imgLayer>
                </a14:imgProps>
              </a:ext>
            </a:extLst>
          </a:blip>
          <a:srcRect t="9606" b="9606"/>
          <a:stretch>
            <a:fillRect/>
          </a:stretch>
        </p:blipFill>
        <p:spPr>
          <a:xfrm>
            <a:off x="0" y="0"/>
            <a:ext cx="12192000" cy="6858000"/>
          </a:xfrm>
        </p:spPr>
      </p:pic>
      <p:sp>
        <p:nvSpPr>
          <p:cNvPr id="11" name="Title 10" hidden="1">
            <a:extLst>
              <a:ext uri="{FF2B5EF4-FFF2-40B4-BE49-F238E27FC236}">
                <a16:creationId xmlns:a16="http://schemas.microsoft.com/office/drawing/2014/main" id="{B825F879-7327-49C3-8A45-B7A226CC37F4}"/>
              </a:ext>
            </a:extLst>
          </p:cNvPr>
          <p:cNvSpPr>
            <a:spLocks noGrp="1"/>
          </p:cNvSpPr>
          <p:nvPr>
            <p:ph type="title"/>
          </p:nvPr>
        </p:nvSpPr>
        <p:spPr/>
        <p:txBody>
          <a:bodyPr/>
          <a:lstStyle/>
          <a:p>
            <a:r>
              <a:rPr lang="en-US" dirty="0"/>
              <a:t>Slide 1</a:t>
            </a:r>
          </a:p>
        </p:txBody>
      </p:sp>
      <p:pic>
        <p:nvPicPr>
          <p:cNvPr id="16" name="Picture 15" descr="A close up of a sign&#10;&#10;Description automatically generated">
            <a:extLst>
              <a:ext uri="{FF2B5EF4-FFF2-40B4-BE49-F238E27FC236}">
                <a16:creationId xmlns:a16="http://schemas.microsoft.com/office/drawing/2014/main" id="{5D6F3C6F-D1E0-46C8-9D1E-8A8328EA5957}"/>
              </a:ext>
            </a:extLst>
          </p:cNvPr>
          <p:cNvPicPr>
            <a:picLocks noChangeAspect="1"/>
          </p:cNvPicPr>
          <p:nvPr/>
        </p:nvPicPr>
        <p:blipFill>
          <a:blip r:embed="rId5"/>
          <a:stretch>
            <a:fillRect/>
          </a:stretch>
        </p:blipFill>
        <p:spPr>
          <a:xfrm>
            <a:off x="4112418" y="1915629"/>
            <a:ext cx="3967163" cy="3026742"/>
          </a:xfrm>
          <a:prstGeom prst="rect">
            <a:avLst/>
          </a:prstGeom>
        </p:spPr>
      </p:pic>
      <p:sp>
        <p:nvSpPr>
          <p:cNvPr id="17" name="TextBox 16">
            <a:extLst>
              <a:ext uri="{FF2B5EF4-FFF2-40B4-BE49-F238E27FC236}">
                <a16:creationId xmlns:a16="http://schemas.microsoft.com/office/drawing/2014/main" id="{3D681EFB-CCDA-400F-BD43-286001B1A2BC}"/>
              </a:ext>
            </a:extLst>
          </p:cNvPr>
          <p:cNvSpPr txBox="1"/>
          <p:nvPr/>
        </p:nvSpPr>
        <p:spPr>
          <a:xfrm>
            <a:off x="9191625" y="6273225"/>
            <a:ext cx="3095625" cy="584775"/>
          </a:xfrm>
          <a:prstGeom prst="rect">
            <a:avLst/>
          </a:prstGeom>
          <a:noFill/>
        </p:spPr>
        <p:txBody>
          <a:bodyPr wrap="square" rtlCol="0">
            <a:spAutoFit/>
          </a:bodyPr>
          <a:lstStyle/>
          <a:p>
            <a:r>
              <a:rPr lang="en-IN" sz="3200" i="1" dirty="0">
                <a:solidFill>
                  <a:srgbClr val="002060"/>
                </a:solidFill>
                <a:latin typeface="Avenir Next LT Pro" panose="020B0504020202020204" pitchFamily="34" charset="0"/>
              </a:rPr>
              <a:t>BY GROUP-7C</a:t>
            </a:r>
          </a:p>
        </p:txBody>
      </p:sp>
    </p:spTree>
    <p:extLst>
      <p:ext uri="{BB962C8B-B14F-4D97-AF65-F5344CB8AC3E}">
        <p14:creationId xmlns:p14="http://schemas.microsoft.com/office/powerpoint/2010/main" val="137223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blue and white clock&#10;&#10;Description automatically generated">
            <a:extLst>
              <a:ext uri="{FF2B5EF4-FFF2-40B4-BE49-F238E27FC236}">
                <a16:creationId xmlns:a16="http://schemas.microsoft.com/office/drawing/2014/main" id="{CE1A47E6-5532-45BC-B351-C584029C95F6}"/>
              </a:ext>
            </a:extLst>
          </p:cNvPr>
          <p:cNvPicPr>
            <a:picLocks noChangeAspect="1"/>
          </p:cNvPicPr>
          <p:nvPr/>
        </p:nvPicPr>
        <p:blipFill>
          <a:blip r:embed="rId2">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77D9F-55A9-45FE-B943-4A14EFB11BC4}"/>
              </a:ext>
            </a:extLst>
          </p:cNvPr>
          <p:cNvSpPr>
            <a:spLocks noGrp="1"/>
          </p:cNvSpPr>
          <p:nvPr>
            <p:ph type="title"/>
          </p:nvPr>
        </p:nvSpPr>
        <p:spPr/>
        <p:txBody>
          <a:bodyPr>
            <a:normAutofit fontScale="90000"/>
          </a:bodyPr>
          <a:lstStyle/>
          <a:p>
            <a:r>
              <a:rPr lang="en-US" sz="4900" dirty="0"/>
              <a:t>Timeline</a:t>
            </a:r>
            <a:endParaRPr lang="en-US" dirty="0"/>
          </a:p>
        </p:txBody>
      </p:sp>
      <p:sp>
        <p:nvSpPr>
          <p:cNvPr id="10" name="Text Placeholder 9">
            <a:extLst>
              <a:ext uri="{FF2B5EF4-FFF2-40B4-BE49-F238E27FC236}">
                <a16:creationId xmlns:a16="http://schemas.microsoft.com/office/drawing/2014/main" id="{0086D6D6-02B7-45B8-B60C-D7ACCD1A7858}"/>
              </a:ext>
            </a:extLst>
          </p:cNvPr>
          <p:cNvSpPr>
            <a:spLocks noGrp="1"/>
          </p:cNvSpPr>
          <p:nvPr>
            <p:ph type="body" sz="quarter" idx="25"/>
          </p:nvPr>
        </p:nvSpPr>
        <p:spPr/>
        <p:txBody>
          <a:bodyPr/>
          <a:lstStyle/>
          <a:p>
            <a:r>
              <a:rPr lang="en-US" dirty="0"/>
              <a:t>2020</a:t>
            </a:r>
          </a:p>
        </p:txBody>
      </p:sp>
      <p:sp>
        <p:nvSpPr>
          <p:cNvPr id="11" name="Text Placeholder 10">
            <a:extLst>
              <a:ext uri="{FF2B5EF4-FFF2-40B4-BE49-F238E27FC236}">
                <a16:creationId xmlns:a16="http://schemas.microsoft.com/office/drawing/2014/main" id="{9C496606-8B03-4336-A6E1-522B6BF8B86F}"/>
              </a:ext>
            </a:extLst>
          </p:cNvPr>
          <p:cNvSpPr>
            <a:spLocks noGrp="1"/>
          </p:cNvSpPr>
          <p:nvPr>
            <p:ph type="body" idx="32"/>
          </p:nvPr>
        </p:nvSpPr>
        <p:spPr/>
        <p:txBody>
          <a:bodyPr/>
          <a:lstStyle/>
          <a:p>
            <a:r>
              <a:rPr lang="en-US" dirty="0"/>
              <a:t>JANUARY-MARCH</a:t>
            </a:r>
          </a:p>
        </p:txBody>
      </p:sp>
      <p:sp>
        <p:nvSpPr>
          <p:cNvPr id="8" name="Text Placeholder 7">
            <a:extLst>
              <a:ext uri="{FF2B5EF4-FFF2-40B4-BE49-F238E27FC236}">
                <a16:creationId xmlns:a16="http://schemas.microsoft.com/office/drawing/2014/main" id="{58EEE559-3B1C-40F5-B611-B75A47F21270}"/>
              </a:ext>
            </a:extLst>
          </p:cNvPr>
          <p:cNvSpPr>
            <a:spLocks noGrp="1"/>
          </p:cNvSpPr>
          <p:nvPr>
            <p:ph type="body" idx="1"/>
          </p:nvPr>
        </p:nvSpPr>
        <p:spPr/>
        <p:txBody>
          <a:bodyPr/>
          <a:lstStyle/>
          <a:p>
            <a:r>
              <a:rPr lang="en-US" dirty="0"/>
              <a:t>PLANNING</a:t>
            </a:r>
          </a:p>
        </p:txBody>
      </p:sp>
      <p:sp>
        <p:nvSpPr>
          <p:cNvPr id="18" name="Text Placeholder 17">
            <a:extLst>
              <a:ext uri="{FF2B5EF4-FFF2-40B4-BE49-F238E27FC236}">
                <a16:creationId xmlns:a16="http://schemas.microsoft.com/office/drawing/2014/main" id="{4F1BEAB5-C4E1-4249-82AF-56673C72FF11}"/>
              </a:ext>
            </a:extLst>
          </p:cNvPr>
          <p:cNvSpPr>
            <a:spLocks noGrp="1"/>
          </p:cNvSpPr>
          <p:nvPr>
            <p:ph type="body" sz="quarter" idx="39"/>
          </p:nvPr>
        </p:nvSpPr>
        <p:spPr/>
        <p:txBody>
          <a:bodyPr/>
          <a:lstStyle/>
          <a:p>
            <a:r>
              <a:rPr lang="en-US" dirty="0"/>
              <a:t>2020</a:t>
            </a:r>
          </a:p>
        </p:txBody>
      </p:sp>
      <p:sp>
        <p:nvSpPr>
          <p:cNvPr id="19" name="Text Placeholder 18">
            <a:extLst>
              <a:ext uri="{FF2B5EF4-FFF2-40B4-BE49-F238E27FC236}">
                <a16:creationId xmlns:a16="http://schemas.microsoft.com/office/drawing/2014/main" id="{4CC2EC0F-3A21-4631-AF53-99F014F411AF}"/>
              </a:ext>
            </a:extLst>
          </p:cNvPr>
          <p:cNvSpPr>
            <a:spLocks noGrp="1"/>
          </p:cNvSpPr>
          <p:nvPr>
            <p:ph type="body" idx="40"/>
          </p:nvPr>
        </p:nvSpPr>
        <p:spPr/>
        <p:txBody>
          <a:bodyPr/>
          <a:lstStyle/>
          <a:p>
            <a:r>
              <a:rPr lang="en-US" dirty="0"/>
              <a:t>APRIL-MAY</a:t>
            </a:r>
          </a:p>
        </p:txBody>
      </p:sp>
      <p:sp>
        <p:nvSpPr>
          <p:cNvPr id="16" name="Text Placeholder 15">
            <a:extLst>
              <a:ext uri="{FF2B5EF4-FFF2-40B4-BE49-F238E27FC236}">
                <a16:creationId xmlns:a16="http://schemas.microsoft.com/office/drawing/2014/main" id="{02EA3F9B-C21D-4DE5-8C80-46F78DAFC986}"/>
              </a:ext>
            </a:extLst>
          </p:cNvPr>
          <p:cNvSpPr>
            <a:spLocks noGrp="1"/>
          </p:cNvSpPr>
          <p:nvPr>
            <p:ph type="body" idx="37"/>
          </p:nvPr>
        </p:nvSpPr>
        <p:spPr>
          <a:xfrm>
            <a:off x="3024487" y="3904227"/>
            <a:ext cx="1728216" cy="334918"/>
          </a:xfrm>
        </p:spPr>
        <p:txBody>
          <a:bodyPr/>
          <a:lstStyle/>
          <a:p>
            <a:r>
              <a:rPr lang="en-US" dirty="0"/>
              <a:t>APPROVAL</a:t>
            </a:r>
          </a:p>
        </p:txBody>
      </p:sp>
      <p:sp>
        <p:nvSpPr>
          <p:cNvPr id="22" name="Text Placeholder 21">
            <a:extLst>
              <a:ext uri="{FF2B5EF4-FFF2-40B4-BE49-F238E27FC236}">
                <a16:creationId xmlns:a16="http://schemas.microsoft.com/office/drawing/2014/main" id="{C2EC925B-48F1-47CA-B19B-49E234391A42}"/>
              </a:ext>
            </a:extLst>
          </p:cNvPr>
          <p:cNvSpPr>
            <a:spLocks noGrp="1"/>
          </p:cNvSpPr>
          <p:nvPr>
            <p:ph type="body" sz="quarter" idx="43"/>
          </p:nvPr>
        </p:nvSpPr>
        <p:spPr/>
        <p:txBody>
          <a:bodyPr/>
          <a:lstStyle/>
          <a:p>
            <a:r>
              <a:rPr lang="en-US" dirty="0"/>
              <a:t>2020</a:t>
            </a:r>
          </a:p>
        </p:txBody>
      </p:sp>
      <p:sp>
        <p:nvSpPr>
          <p:cNvPr id="23" name="Text Placeholder 22">
            <a:extLst>
              <a:ext uri="{FF2B5EF4-FFF2-40B4-BE49-F238E27FC236}">
                <a16:creationId xmlns:a16="http://schemas.microsoft.com/office/drawing/2014/main" id="{3FCF38DF-31C0-46CE-908F-2E8981C8FA04}"/>
              </a:ext>
            </a:extLst>
          </p:cNvPr>
          <p:cNvSpPr>
            <a:spLocks noGrp="1"/>
          </p:cNvSpPr>
          <p:nvPr>
            <p:ph type="body" idx="44"/>
          </p:nvPr>
        </p:nvSpPr>
        <p:spPr/>
        <p:txBody>
          <a:bodyPr/>
          <a:lstStyle/>
          <a:p>
            <a:r>
              <a:rPr lang="en-US" dirty="0"/>
              <a:t>JUNE-JULY</a:t>
            </a:r>
          </a:p>
        </p:txBody>
      </p:sp>
      <p:sp>
        <p:nvSpPr>
          <p:cNvPr id="20" name="Text Placeholder 19">
            <a:extLst>
              <a:ext uri="{FF2B5EF4-FFF2-40B4-BE49-F238E27FC236}">
                <a16:creationId xmlns:a16="http://schemas.microsoft.com/office/drawing/2014/main" id="{CC3A77E1-A99A-49D0-839D-3F54C199E352}"/>
              </a:ext>
            </a:extLst>
          </p:cNvPr>
          <p:cNvSpPr>
            <a:spLocks noGrp="1"/>
          </p:cNvSpPr>
          <p:nvPr>
            <p:ph type="body" idx="41"/>
          </p:nvPr>
        </p:nvSpPr>
        <p:spPr>
          <a:xfrm>
            <a:off x="5212360" y="3904227"/>
            <a:ext cx="1874240" cy="563991"/>
          </a:xfrm>
        </p:spPr>
        <p:txBody>
          <a:bodyPr>
            <a:normAutofit/>
          </a:bodyPr>
          <a:lstStyle/>
          <a:p>
            <a:r>
              <a:rPr lang="en-US" sz="2000" dirty="0"/>
              <a:t>DEVELOPMENT &amp; TESTING</a:t>
            </a:r>
          </a:p>
        </p:txBody>
      </p:sp>
      <p:sp>
        <p:nvSpPr>
          <p:cNvPr id="26" name="Text Placeholder 25">
            <a:extLst>
              <a:ext uri="{FF2B5EF4-FFF2-40B4-BE49-F238E27FC236}">
                <a16:creationId xmlns:a16="http://schemas.microsoft.com/office/drawing/2014/main" id="{6FF48712-CD7C-447C-A7E4-161F475785B7}"/>
              </a:ext>
            </a:extLst>
          </p:cNvPr>
          <p:cNvSpPr>
            <a:spLocks noGrp="1"/>
          </p:cNvSpPr>
          <p:nvPr>
            <p:ph type="body" sz="quarter" idx="47"/>
          </p:nvPr>
        </p:nvSpPr>
        <p:spPr/>
        <p:txBody>
          <a:bodyPr/>
          <a:lstStyle/>
          <a:p>
            <a:r>
              <a:rPr lang="en-US" dirty="0"/>
              <a:t>2020</a:t>
            </a:r>
          </a:p>
        </p:txBody>
      </p:sp>
      <p:sp>
        <p:nvSpPr>
          <p:cNvPr id="27" name="Text Placeholder 26">
            <a:extLst>
              <a:ext uri="{FF2B5EF4-FFF2-40B4-BE49-F238E27FC236}">
                <a16:creationId xmlns:a16="http://schemas.microsoft.com/office/drawing/2014/main" id="{62DD1374-5707-493E-AFC8-1B14693249F4}"/>
              </a:ext>
            </a:extLst>
          </p:cNvPr>
          <p:cNvSpPr>
            <a:spLocks noGrp="1"/>
          </p:cNvSpPr>
          <p:nvPr>
            <p:ph type="body" idx="48"/>
          </p:nvPr>
        </p:nvSpPr>
        <p:spPr/>
        <p:txBody>
          <a:bodyPr/>
          <a:lstStyle/>
          <a:p>
            <a:r>
              <a:rPr lang="en-US" dirty="0"/>
              <a:t>SEPTEMBER</a:t>
            </a:r>
          </a:p>
        </p:txBody>
      </p:sp>
      <p:sp>
        <p:nvSpPr>
          <p:cNvPr id="24" name="Text Placeholder 23">
            <a:extLst>
              <a:ext uri="{FF2B5EF4-FFF2-40B4-BE49-F238E27FC236}">
                <a16:creationId xmlns:a16="http://schemas.microsoft.com/office/drawing/2014/main" id="{2CFD11C9-C308-4CB8-BE51-1B01CE656959}"/>
              </a:ext>
            </a:extLst>
          </p:cNvPr>
          <p:cNvSpPr>
            <a:spLocks noGrp="1"/>
          </p:cNvSpPr>
          <p:nvPr>
            <p:ph type="body" idx="45"/>
          </p:nvPr>
        </p:nvSpPr>
        <p:spPr/>
        <p:txBody>
          <a:bodyPr/>
          <a:lstStyle/>
          <a:p>
            <a:r>
              <a:rPr lang="en-US" dirty="0"/>
              <a:t>HIRING</a:t>
            </a:r>
          </a:p>
        </p:txBody>
      </p:sp>
      <p:sp>
        <p:nvSpPr>
          <p:cNvPr id="14" name="Text Placeholder 13">
            <a:extLst>
              <a:ext uri="{FF2B5EF4-FFF2-40B4-BE49-F238E27FC236}">
                <a16:creationId xmlns:a16="http://schemas.microsoft.com/office/drawing/2014/main" id="{E59F2913-0094-4416-9648-629E1EFB63E9}"/>
              </a:ext>
            </a:extLst>
          </p:cNvPr>
          <p:cNvSpPr>
            <a:spLocks noGrp="1"/>
          </p:cNvSpPr>
          <p:nvPr>
            <p:ph type="body" sz="quarter" idx="35"/>
          </p:nvPr>
        </p:nvSpPr>
        <p:spPr/>
        <p:txBody>
          <a:bodyPr/>
          <a:lstStyle/>
          <a:p>
            <a:r>
              <a:rPr lang="en-US" dirty="0"/>
              <a:t>2020</a:t>
            </a:r>
          </a:p>
        </p:txBody>
      </p:sp>
      <p:sp>
        <p:nvSpPr>
          <p:cNvPr id="15" name="Text Placeholder 14">
            <a:extLst>
              <a:ext uri="{FF2B5EF4-FFF2-40B4-BE49-F238E27FC236}">
                <a16:creationId xmlns:a16="http://schemas.microsoft.com/office/drawing/2014/main" id="{C42623EE-2D81-417F-8A9D-FCCF153DE24A}"/>
              </a:ext>
            </a:extLst>
          </p:cNvPr>
          <p:cNvSpPr>
            <a:spLocks noGrp="1"/>
          </p:cNvSpPr>
          <p:nvPr>
            <p:ph type="body" idx="36"/>
          </p:nvPr>
        </p:nvSpPr>
        <p:spPr/>
        <p:txBody>
          <a:bodyPr/>
          <a:lstStyle/>
          <a:p>
            <a:r>
              <a:rPr lang="en-US" dirty="0"/>
              <a:t>OCTOBER</a:t>
            </a:r>
          </a:p>
        </p:txBody>
      </p:sp>
      <p:sp>
        <p:nvSpPr>
          <p:cNvPr id="12" name="Text Placeholder 11">
            <a:extLst>
              <a:ext uri="{FF2B5EF4-FFF2-40B4-BE49-F238E27FC236}">
                <a16:creationId xmlns:a16="http://schemas.microsoft.com/office/drawing/2014/main" id="{C23CFE23-9EF8-41DF-92C0-DFBECCAEBC57}"/>
              </a:ext>
            </a:extLst>
          </p:cNvPr>
          <p:cNvSpPr>
            <a:spLocks noGrp="1"/>
          </p:cNvSpPr>
          <p:nvPr>
            <p:ph type="body" idx="33"/>
          </p:nvPr>
        </p:nvSpPr>
        <p:spPr/>
        <p:txBody>
          <a:bodyPr/>
          <a:lstStyle/>
          <a:p>
            <a:r>
              <a:rPr lang="en-US" dirty="0"/>
              <a:t>LAUNCHING</a:t>
            </a:r>
          </a:p>
        </p:txBody>
      </p:sp>
      <p:sp>
        <p:nvSpPr>
          <p:cNvPr id="5" name="Slide Number Placeholder 4">
            <a:extLst>
              <a:ext uri="{FF2B5EF4-FFF2-40B4-BE49-F238E27FC236}">
                <a16:creationId xmlns:a16="http://schemas.microsoft.com/office/drawing/2014/main" id="{69527198-FBEF-4DD0-9CF6-B5D6F1729BA6}"/>
              </a:ext>
            </a:extLst>
          </p:cNvPr>
          <p:cNvSpPr>
            <a:spLocks noGrp="1"/>
          </p:cNvSpPr>
          <p:nvPr>
            <p:ph type="sldNum" sz="quarter" idx="12"/>
          </p:nvPr>
        </p:nvSpPr>
        <p:spPr>
          <a:xfrm>
            <a:off x="641478" y="6096023"/>
            <a:ext cx="394063" cy="234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E5352E-9B9F-4EDC-8769-7FA3D3F814C7}" type="slidenum">
              <a:rPr kumimoji="0" lang="en-US" sz="1000" b="0" i="0" u="none" strike="noStrike" kern="1200" cap="none" spc="0" normalizeH="0" baseline="0" noProof="0" smtClean="0">
                <a:ln>
                  <a:noFill/>
                </a:ln>
                <a:solidFill>
                  <a:srgbClr val="96556D">
                    <a:lumMod val="60000"/>
                    <a:lumOff val="40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96556D">
                  <a:lumMod val="60000"/>
                  <a:lumOff val="40000"/>
                </a:srgbClr>
              </a:solidFill>
              <a:effectLst/>
              <a:uLnTx/>
              <a:uFillTx/>
              <a:latin typeface="Calibri" panose="020F0502020204030204"/>
              <a:ea typeface="+mn-ea"/>
              <a:cs typeface="+mn-cs"/>
            </a:endParaRPr>
          </a:p>
        </p:txBody>
      </p:sp>
      <p:pic>
        <p:nvPicPr>
          <p:cNvPr id="45" name="Picture 44" descr="A close up of a sign&#10;&#10;Description automatically generated">
            <a:extLst>
              <a:ext uri="{FF2B5EF4-FFF2-40B4-BE49-F238E27FC236}">
                <a16:creationId xmlns:a16="http://schemas.microsoft.com/office/drawing/2014/main" id="{8905EBD3-52D2-4EBB-8DAE-1A470632139C}"/>
              </a:ext>
            </a:extLst>
          </p:cNvPr>
          <p:cNvPicPr>
            <a:picLocks noChangeAspect="1"/>
          </p:cNvPicPr>
          <p:nvPr/>
        </p:nvPicPr>
        <p:blipFill>
          <a:blip r:embed="rId3"/>
          <a:stretch>
            <a:fillRect/>
          </a:stretch>
        </p:blipFill>
        <p:spPr>
          <a:xfrm>
            <a:off x="10641992" y="12701"/>
            <a:ext cx="1552575" cy="1184535"/>
          </a:xfrm>
          <a:prstGeom prst="rect">
            <a:avLst/>
          </a:prstGeom>
        </p:spPr>
      </p:pic>
    </p:spTree>
    <p:extLst>
      <p:ext uri="{BB962C8B-B14F-4D97-AF65-F5344CB8AC3E}">
        <p14:creationId xmlns:p14="http://schemas.microsoft.com/office/powerpoint/2010/main" val="40729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9906D62-E946-472A-9168-38C58AAB6539}"/>
              </a:ext>
            </a:extLst>
          </p:cNvPr>
          <p:cNvPicPr>
            <a:picLocks noChangeAspect="1"/>
          </p:cNvPicPr>
          <p:nvPr/>
        </p:nvPicPr>
        <p:blipFill>
          <a:blip r:embed="rId2">
            <a:alphaModFix amt="5000"/>
          </a:blip>
          <a:stretch>
            <a:fillRect/>
          </a:stretch>
        </p:blipFill>
        <p:spPr>
          <a:xfrm>
            <a:off x="-19162" y="-30007"/>
            <a:ext cx="12192000" cy="6845299"/>
          </a:xfrm>
          <a:prstGeom prst="rect">
            <a:avLst/>
          </a:prstGeom>
        </p:spPr>
      </p:pic>
      <p:sp>
        <p:nvSpPr>
          <p:cNvPr id="2" name="Title 1">
            <a:extLst>
              <a:ext uri="{FF2B5EF4-FFF2-40B4-BE49-F238E27FC236}">
                <a16:creationId xmlns:a16="http://schemas.microsoft.com/office/drawing/2014/main" id="{77F53500-0DDA-4413-93F5-DB62B445952A}"/>
              </a:ext>
            </a:extLst>
          </p:cNvPr>
          <p:cNvSpPr>
            <a:spLocks noGrp="1"/>
          </p:cNvSpPr>
          <p:nvPr>
            <p:ph type="title"/>
          </p:nvPr>
        </p:nvSpPr>
        <p:spPr/>
        <p:txBody>
          <a:bodyPr>
            <a:normAutofit fontScale="90000"/>
          </a:bodyPr>
          <a:lstStyle/>
          <a:p>
            <a:r>
              <a:rPr lang="en-US" sz="4400" dirty="0"/>
              <a:t>Business Model</a:t>
            </a:r>
          </a:p>
        </p:txBody>
      </p:sp>
      <p:sp>
        <p:nvSpPr>
          <p:cNvPr id="8" name="Text Placeholder 7">
            <a:extLst>
              <a:ext uri="{FF2B5EF4-FFF2-40B4-BE49-F238E27FC236}">
                <a16:creationId xmlns:a16="http://schemas.microsoft.com/office/drawing/2014/main" id="{DFBCE920-72A2-47F9-825A-8D47D0868AD4}"/>
              </a:ext>
            </a:extLst>
          </p:cNvPr>
          <p:cNvSpPr>
            <a:spLocks noGrp="1"/>
          </p:cNvSpPr>
          <p:nvPr>
            <p:ph type="body" sz="quarter" idx="25"/>
          </p:nvPr>
        </p:nvSpPr>
        <p:spPr/>
        <p:txBody>
          <a:bodyPr/>
          <a:lstStyle/>
          <a:p>
            <a:r>
              <a:rPr lang="en-US" sz="4400" dirty="0"/>
              <a:t>1</a:t>
            </a:r>
          </a:p>
        </p:txBody>
      </p:sp>
      <p:sp>
        <p:nvSpPr>
          <p:cNvPr id="9" name="Text Placeholder 8">
            <a:extLst>
              <a:ext uri="{FF2B5EF4-FFF2-40B4-BE49-F238E27FC236}">
                <a16:creationId xmlns:a16="http://schemas.microsoft.com/office/drawing/2014/main" id="{C0801E81-F581-4F86-A966-58A0B6195366}"/>
              </a:ext>
            </a:extLst>
          </p:cNvPr>
          <p:cNvSpPr>
            <a:spLocks noGrp="1"/>
          </p:cNvSpPr>
          <p:nvPr>
            <p:ph type="body" idx="1"/>
          </p:nvPr>
        </p:nvSpPr>
        <p:spPr>
          <a:xfrm>
            <a:off x="1246545" y="3157326"/>
            <a:ext cx="2240563" cy="781561"/>
          </a:xfrm>
        </p:spPr>
        <p:txBody>
          <a:bodyPr/>
          <a:lstStyle/>
          <a:p>
            <a:r>
              <a:rPr lang="en-US" dirty="0"/>
              <a:t>REVENUE MODEL</a:t>
            </a:r>
          </a:p>
          <a:p>
            <a:endParaRPr lang="en-US" dirty="0"/>
          </a:p>
        </p:txBody>
      </p:sp>
      <p:sp>
        <p:nvSpPr>
          <p:cNvPr id="10" name="Text Placeholder 9">
            <a:extLst>
              <a:ext uri="{FF2B5EF4-FFF2-40B4-BE49-F238E27FC236}">
                <a16:creationId xmlns:a16="http://schemas.microsoft.com/office/drawing/2014/main" id="{12D086C8-0938-466F-9707-4E66E031691B}"/>
              </a:ext>
            </a:extLst>
          </p:cNvPr>
          <p:cNvSpPr>
            <a:spLocks noGrp="1"/>
          </p:cNvSpPr>
          <p:nvPr>
            <p:ph type="body" sz="quarter" idx="13"/>
          </p:nvPr>
        </p:nvSpPr>
        <p:spPr>
          <a:xfrm>
            <a:off x="780952" y="3793922"/>
            <a:ext cx="2992278" cy="1874862"/>
          </a:xfrm>
        </p:spPr>
        <p:txBody>
          <a:bodyPr>
            <a:normAutofit lnSpcReduction="10000"/>
          </a:bodyPr>
          <a:lstStyle/>
          <a:p>
            <a:pPr marL="285750" indent="-285750">
              <a:buFont typeface="Wingdings" panose="05000000000000000000" pitchFamily="2" charset="2"/>
              <a:buChar char="q"/>
            </a:pPr>
            <a:r>
              <a:rPr lang="en-US" sz="2000" dirty="0"/>
              <a:t>Service fees for pick and drop.</a:t>
            </a:r>
          </a:p>
          <a:p>
            <a:pPr marL="285750" indent="-285750">
              <a:buFont typeface="Wingdings" panose="05000000000000000000" pitchFamily="2" charset="2"/>
              <a:buChar char="q"/>
            </a:pPr>
            <a:r>
              <a:rPr lang="en-US" sz="2000" dirty="0"/>
              <a:t>Order fees for online orders through app.</a:t>
            </a:r>
          </a:p>
          <a:p>
            <a:pPr marL="285750" indent="-285750">
              <a:buFont typeface="Wingdings" panose="05000000000000000000" pitchFamily="2" charset="2"/>
              <a:buChar char="q"/>
            </a:pPr>
            <a:r>
              <a:rPr lang="en-US" sz="2000" dirty="0"/>
              <a:t>Advertising of local vendors.</a:t>
            </a:r>
          </a:p>
          <a:p>
            <a:endParaRPr lang="en-US" dirty="0"/>
          </a:p>
        </p:txBody>
      </p:sp>
      <p:sp>
        <p:nvSpPr>
          <p:cNvPr id="14" name="Text Placeholder 13">
            <a:extLst>
              <a:ext uri="{FF2B5EF4-FFF2-40B4-BE49-F238E27FC236}">
                <a16:creationId xmlns:a16="http://schemas.microsoft.com/office/drawing/2014/main" id="{7D48F08A-DB4D-4A22-91C7-252109861A39}"/>
              </a:ext>
            </a:extLst>
          </p:cNvPr>
          <p:cNvSpPr>
            <a:spLocks noGrp="1"/>
          </p:cNvSpPr>
          <p:nvPr>
            <p:ph type="body" sz="quarter" idx="29"/>
          </p:nvPr>
        </p:nvSpPr>
        <p:spPr>
          <a:xfrm>
            <a:off x="4528378" y="2510469"/>
            <a:ext cx="1266825" cy="781561"/>
          </a:xfrm>
        </p:spPr>
        <p:txBody>
          <a:bodyPr/>
          <a:lstStyle/>
          <a:p>
            <a:r>
              <a:rPr lang="en-US" sz="4400" dirty="0"/>
              <a:t>2</a:t>
            </a:r>
          </a:p>
        </p:txBody>
      </p:sp>
      <p:sp>
        <p:nvSpPr>
          <p:cNvPr id="15" name="Text Placeholder 14">
            <a:extLst>
              <a:ext uri="{FF2B5EF4-FFF2-40B4-BE49-F238E27FC236}">
                <a16:creationId xmlns:a16="http://schemas.microsoft.com/office/drawing/2014/main" id="{3BDB6A5B-0B7C-4D24-906B-D735042FABFF}"/>
              </a:ext>
            </a:extLst>
          </p:cNvPr>
          <p:cNvSpPr>
            <a:spLocks noGrp="1"/>
          </p:cNvSpPr>
          <p:nvPr>
            <p:ph type="body" idx="30"/>
          </p:nvPr>
        </p:nvSpPr>
        <p:spPr>
          <a:xfrm>
            <a:off x="4900660" y="2823843"/>
            <a:ext cx="2992278" cy="568800"/>
          </a:xfrm>
        </p:spPr>
        <p:txBody>
          <a:bodyPr>
            <a:normAutofit/>
          </a:bodyPr>
          <a:lstStyle/>
          <a:p>
            <a:r>
              <a:rPr lang="en-US" dirty="0"/>
              <a:t>PRICING MODEL</a:t>
            </a:r>
          </a:p>
          <a:p>
            <a:endParaRPr lang="en-US" dirty="0"/>
          </a:p>
        </p:txBody>
      </p:sp>
      <p:sp>
        <p:nvSpPr>
          <p:cNvPr id="16" name="Text Placeholder 15">
            <a:extLst>
              <a:ext uri="{FF2B5EF4-FFF2-40B4-BE49-F238E27FC236}">
                <a16:creationId xmlns:a16="http://schemas.microsoft.com/office/drawing/2014/main" id="{992A80DD-1725-4F20-9D18-5E51DC55F3D4}"/>
              </a:ext>
            </a:extLst>
          </p:cNvPr>
          <p:cNvSpPr>
            <a:spLocks noGrp="1"/>
          </p:cNvSpPr>
          <p:nvPr>
            <p:ph type="body" sz="quarter" idx="31"/>
          </p:nvPr>
        </p:nvSpPr>
        <p:spPr>
          <a:xfrm>
            <a:off x="4528378" y="3184507"/>
            <a:ext cx="2992278" cy="1358113"/>
          </a:xfrm>
        </p:spPr>
        <p:txBody>
          <a:bodyPr>
            <a:normAutofit/>
          </a:bodyPr>
          <a:lstStyle/>
          <a:p>
            <a:pPr marL="285750" indent="-285750">
              <a:lnSpc>
                <a:spcPct val="100000"/>
              </a:lnSpc>
              <a:buFont typeface="Wingdings" panose="05000000000000000000" pitchFamily="2" charset="2"/>
              <a:buChar char="q"/>
            </a:pPr>
            <a:r>
              <a:rPr lang="en-US" sz="1600" dirty="0"/>
              <a:t>Price per delivery as per the distance covered (maximum 10 km radius)</a:t>
            </a:r>
          </a:p>
          <a:p>
            <a:pPr marL="285750" indent="-285750">
              <a:buFont typeface="Wingdings" panose="05000000000000000000" pitchFamily="2" charset="2"/>
              <a:buChar char="q"/>
            </a:pPr>
            <a:r>
              <a:rPr lang="en-US" sz="1600" dirty="0"/>
              <a:t>Price per delivery (service fees) = ₹30 - ₹100</a:t>
            </a:r>
          </a:p>
          <a:p>
            <a:endParaRPr lang="en-US" dirty="0"/>
          </a:p>
        </p:txBody>
      </p:sp>
      <p:sp>
        <p:nvSpPr>
          <p:cNvPr id="11" name="Text Placeholder 10">
            <a:extLst>
              <a:ext uri="{FF2B5EF4-FFF2-40B4-BE49-F238E27FC236}">
                <a16:creationId xmlns:a16="http://schemas.microsoft.com/office/drawing/2014/main" id="{44B6F781-5753-4916-BEC6-4A34D54B4F85}"/>
              </a:ext>
            </a:extLst>
          </p:cNvPr>
          <p:cNvSpPr>
            <a:spLocks noGrp="1"/>
          </p:cNvSpPr>
          <p:nvPr>
            <p:ph type="body" sz="quarter" idx="26"/>
          </p:nvPr>
        </p:nvSpPr>
        <p:spPr>
          <a:xfrm>
            <a:off x="4528377" y="4553606"/>
            <a:ext cx="1266825" cy="781561"/>
          </a:xfrm>
        </p:spPr>
        <p:txBody>
          <a:bodyPr/>
          <a:lstStyle/>
          <a:p>
            <a:r>
              <a:rPr lang="en-US" sz="4400" dirty="0"/>
              <a:t>3</a:t>
            </a:r>
          </a:p>
        </p:txBody>
      </p:sp>
      <p:sp>
        <p:nvSpPr>
          <p:cNvPr id="13" name="Text Placeholder 12">
            <a:extLst>
              <a:ext uri="{FF2B5EF4-FFF2-40B4-BE49-F238E27FC236}">
                <a16:creationId xmlns:a16="http://schemas.microsoft.com/office/drawing/2014/main" id="{A14B604C-45E5-407E-BD3F-1CD5B52B32D2}"/>
              </a:ext>
            </a:extLst>
          </p:cNvPr>
          <p:cNvSpPr>
            <a:spLocks noGrp="1"/>
          </p:cNvSpPr>
          <p:nvPr>
            <p:ph type="body" sz="quarter" idx="28"/>
          </p:nvPr>
        </p:nvSpPr>
        <p:spPr>
          <a:xfrm>
            <a:off x="8356757" y="3730869"/>
            <a:ext cx="2992278" cy="822737"/>
          </a:xfrm>
        </p:spPr>
        <p:txBody>
          <a:bodyPr>
            <a:normAutofit/>
          </a:bodyPr>
          <a:lstStyle/>
          <a:p>
            <a:r>
              <a:rPr lang="en-US" sz="1800" dirty="0"/>
              <a:t>Offline to Online Sales channel is used in hyperlocal ecommerce business.</a:t>
            </a:r>
          </a:p>
        </p:txBody>
      </p:sp>
      <p:sp>
        <p:nvSpPr>
          <p:cNvPr id="5" name="Slide Number Placeholder 4">
            <a:extLst>
              <a:ext uri="{FF2B5EF4-FFF2-40B4-BE49-F238E27FC236}">
                <a16:creationId xmlns:a16="http://schemas.microsoft.com/office/drawing/2014/main" id="{913AC799-F01F-40A4-9433-15D791E6BB7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E5352E-9B9F-4EDC-8769-7FA3D3F814C7}" type="slidenum">
              <a:rPr kumimoji="0" lang="en-US" sz="1000" b="0" i="0" u="none" strike="noStrike" kern="1200" cap="none" spc="0" normalizeH="0" baseline="0" noProof="0" smtClean="0">
                <a:ln>
                  <a:noFill/>
                </a:ln>
                <a:solidFill>
                  <a:srgbClr val="96556D">
                    <a:lumMod val="60000"/>
                    <a:lumOff val="40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96556D">
                  <a:lumMod val="60000"/>
                  <a:lumOff val="40000"/>
                </a:srgbClr>
              </a:solidFill>
              <a:effectLst/>
              <a:uLnTx/>
              <a:uFillTx/>
              <a:latin typeface="Calibri" panose="020F0502020204030204"/>
              <a:ea typeface="+mn-ea"/>
              <a:cs typeface="+mn-cs"/>
            </a:endParaRPr>
          </a:p>
        </p:txBody>
      </p:sp>
      <p:pic>
        <p:nvPicPr>
          <p:cNvPr id="25" name="Picture 24" descr="A close up of a sign&#10;&#10;Description automatically generated">
            <a:extLst>
              <a:ext uri="{FF2B5EF4-FFF2-40B4-BE49-F238E27FC236}">
                <a16:creationId xmlns:a16="http://schemas.microsoft.com/office/drawing/2014/main" id="{456E4CE3-6034-463C-8DC7-CEA12A4BF169}"/>
              </a:ext>
            </a:extLst>
          </p:cNvPr>
          <p:cNvPicPr>
            <a:picLocks noChangeAspect="1"/>
          </p:cNvPicPr>
          <p:nvPr/>
        </p:nvPicPr>
        <p:blipFill>
          <a:blip r:embed="rId3"/>
          <a:stretch>
            <a:fillRect/>
          </a:stretch>
        </p:blipFill>
        <p:spPr>
          <a:xfrm>
            <a:off x="10641992" y="1"/>
            <a:ext cx="1552575" cy="1184535"/>
          </a:xfrm>
          <a:prstGeom prst="rect">
            <a:avLst/>
          </a:prstGeom>
        </p:spPr>
      </p:pic>
      <p:sp>
        <p:nvSpPr>
          <p:cNvPr id="26" name="Rectangle 25">
            <a:extLst>
              <a:ext uri="{FF2B5EF4-FFF2-40B4-BE49-F238E27FC236}">
                <a16:creationId xmlns:a16="http://schemas.microsoft.com/office/drawing/2014/main" id="{7A913CD1-DA8C-4290-BFCC-358174720E4C}"/>
              </a:ext>
            </a:extLst>
          </p:cNvPr>
          <p:cNvSpPr/>
          <p:nvPr/>
        </p:nvSpPr>
        <p:spPr>
          <a:xfrm>
            <a:off x="4802602" y="4630937"/>
            <a:ext cx="3064365" cy="430887"/>
          </a:xfrm>
          <a:prstGeom prst="rect">
            <a:avLst/>
          </a:prstGeom>
        </p:spPr>
        <p:txBody>
          <a:bodyPr wrap="none">
            <a:spAutoFit/>
          </a:bodyPr>
          <a:lstStyle/>
          <a:p>
            <a:r>
              <a:rPr lang="en-US" sz="2200" b="1" dirty="0">
                <a:latin typeface="+mj-lt"/>
              </a:rPr>
              <a:t>AVERAGE ACCOUNT SIZE</a:t>
            </a:r>
          </a:p>
        </p:txBody>
      </p:sp>
      <p:sp>
        <p:nvSpPr>
          <p:cNvPr id="27" name="Rectangle 26">
            <a:extLst>
              <a:ext uri="{FF2B5EF4-FFF2-40B4-BE49-F238E27FC236}">
                <a16:creationId xmlns:a16="http://schemas.microsoft.com/office/drawing/2014/main" id="{8C33B3F3-A2B4-4B44-B78E-770C16C6852D}"/>
              </a:ext>
            </a:extLst>
          </p:cNvPr>
          <p:cNvSpPr/>
          <p:nvPr/>
        </p:nvSpPr>
        <p:spPr>
          <a:xfrm>
            <a:off x="4711397" y="5033504"/>
            <a:ext cx="3235772" cy="1815882"/>
          </a:xfrm>
          <a:prstGeom prst="rect">
            <a:avLst/>
          </a:prstGeom>
        </p:spPr>
        <p:txBody>
          <a:bodyPr wrap="square">
            <a:spAutoFit/>
          </a:bodyPr>
          <a:lstStyle/>
          <a:p>
            <a:r>
              <a:rPr lang="en-US" sz="1600" dirty="0"/>
              <a:t>Assuming that a customer orders once in a week for average ticket earning of ₹40. therefore, considering repeat orders for 52 weeks in a year, average account size is (₹50*52 weeks) ₹2600 per account per year.</a:t>
            </a:r>
            <a:endParaRPr lang="en-IN" sz="1600" dirty="0"/>
          </a:p>
        </p:txBody>
      </p:sp>
      <p:sp>
        <p:nvSpPr>
          <p:cNvPr id="31" name="Rectangle 30">
            <a:extLst>
              <a:ext uri="{FF2B5EF4-FFF2-40B4-BE49-F238E27FC236}">
                <a16:creationId xmlns:a16="http://schemas.microsoft.com/office/drawing/2014/main" id="{6F32E9E9-BC69-4B37-AF16-15112651D083}"/>
              </a:ext>
            </a:extLst>
          </p:cNvPr>
          <p:cNvSpPr/>
          <p:nvPr/>
        </p:nvSpPr>
        <p:spPr>
          <a:xfrm>
            <a:off x="8121757" y="3029137"/>
            <a:ext cx="470000" cy="701731"/>
          </a:xfrm>
          <a:prstGeom prst="rect">
            <a:avLst/>
          </a:prstGeom>
        </p:spPr>
        <p:txBody>
          <a:bodyPr wrap="none">
            <a:spAutoFit/>
          </a:bodyPr>
          <a:lstStyle/>
          <a:p>
            <a:pPr lvl="0">
              <a:lnSpc>
                <a:spcPct val="90000"/>
              </a:lnSpc>
              <a:spcBef>
                <a:spcPts val="1000"/>
              </a:spcBef>
            </a:pPr>
            <a:r>
              <a:rPr lang="en-US" sz="4400" b="1" dirty="0">
                <a:gradFill flip="none" rotWithShape="1">
                  <a:gsLst>
                    <a:gs pos="100000">
                      <a:srgbClr val="6D3B4F"/>
                    </a:gs>
                    <a:gs pos="0">
                      <a:srgbClr val="3B99BB"/>
                    </a:gs>
                  </a:gsLst>
                  <a:lin ang="10800000" scaled="1"/>
                  <a:tileRect/>
                </a:gradFill>
                <a:ea typeface="Tahoma" panose="020B0604030504040204" pitchFamily="34" charset="0"/>
                <a:cs typeface="Tahoma" panose="020B0604030504040204" pitchFamily="34" charset="0"/>
              </a:rPr>
              <a:t>4</a:t>
            </a:r>
          </a:p>
        </p:txBody>
      </p:sp>
      <p:sp>
        <p:nvSpPr>
          <p:cNvPr id="32" name="Text Placeholder 14">
            <a:extLst>
              <a:ext uri="{FF2B5EF4-FFF2-40B4-BE49-F238E27FC236}">
                <a16:creationId xmlns:a16="http://schemas.microsoft.com/office/drawing/2014/main" id="{F9C8A748-1646-4AD7-BC26-E64BA33F62E4}"/>
              </a:ext>
            </a:extLst>
          </p:cNvPr>
          <p:cNvSpPr txBox="1">
            <a:spLocks/>
          </p:cNvSpPr>
          <p:nvPr/>
        </p:nvSpPr>
        <p:spPr>
          <a:xfrm>
            <a:off x="8591757" y="3381707"/>
            <a:ext cx="2992278" cy="568800"/>
          </a:xfrm>
          <a:prstGeom prst="rect">
            <a:avLst/>
          </a:prstGeom>
        </p:spPr>
        <p:txBody>
          <a:bodyPr vert="horz" lIns="36000" tIns="0" rIns="0" bIns="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SALES &amp; DIST CHANNEL</a:t>
            </a:r>
          </a:p>
          <a:p>
            <a:endParaRPr lang="en-US" dirty="0"/>
          </a:p>
        </p:txBody>
      </p:sp>
      <p:graphicFrame>
        <p:nvGraphicFramePr>
          <p:cNvPr id="35" name="Diagram 34">
            <a:extLst>
              <a:ext uri="{FF2B5EF4-FFF2-40B4-BE49-F238E27FC236}">
                <a16:creationId xmlns:a16="http://schemas.microsoft.com/office/drawing/2014/main" id="{37DA905B-3B0E-4AE3-A935-6367A31AAA85}"/>
              </a:ext>
            </a:extLst>
          </p:cNvPr>
          <p:cNvGraphicFramePr/>
          <p:nvPr>
            <p:extLst>
              <p:ext uri="{D42A27DB-BD31-4B8C-83A1-F6EECF244321}">
                <p14:modId xmlns:p14="http://schemas.microsoft.com/office/powerpoint/2010/main" val="1702106637"/>
              </p:ext>
            </p:extLst>
          </p:nvPr>
        </p:nvGraphicFramePr>
        <p:xfrm>
          <a:off x="8060136" y="4504988"/>
          <a:ext cx="3595653" cy="1874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004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Placeholder 46" descr="People discuss something">
            <a:extLst>
              <a:ext uri="{FF2B5EF4-FFF2-40B4-BE49-F238E27FC236}">
                <a16:creationId xmlns:a16="http://schemas.microsoft.com/office/drawing/2014/main" id="{D2ADC58A-ABE5-483B-9556-DDC2B8F80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 y="1351"/>
            <a:ext cx="12189599" cy="6856649"/>
          </a:xfrm>
          <a:prstGeom prst="rect">
            <a:avLst/>
          </a:prstGeom>
        </p:spPr>
      </p:pic>
      <p:sp>
        <p:nvSpPr>
          <p:cNvPr id="59" name="object 3" descr="Blue rectangle">
            <a:extLst>
              <a:ext uri="{FF2B5EF4-FFF2-40B4-BE49-F238E27FC236}">
                <a16:creationId xmlns:a16="http://schemas.microsoft.com/office/drawing/2014/main" id="{0F258DD8-33B1-4553-B3F5-E0C3EA006FDF}"/>
              </a:ext>
            </a:extLst>
          </p:cNvPr>
          <p:cNvSpPr/>
          <p:nvPr/>
        </p:nvSpPr>
        <p:spPr>
          <a:xfrm>
            <a:off x="13901" y="-8587"/>
            <a:ext cx="12210207"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69999"/>
            </a:schemeClr>
          </a:solidFill>
        </p:spPr>
        <p:txBody>
          <a:bodyPr wrap="square" lIns="0" tIns="0" rIns="0" bIns="0" rtlCol="0"/>
          <a:lstStyle/>
          <a:p>
            <a:endParaRPr lang="en-US" dirty="0"/>
          </a:p>
        </p:txBody>
      </p:sp>
      <p:sp>
        <p:nvSpPr>
          <p:cNvPr id="24" name="TextBox 23"/>
          <p:cNvSpPr txBox="1"/>
          <p:nvPr/>
        </p:nvSpPr>
        <p:spPr>
          <a:xfrm>
            <a:off x="381000" y="243235"/>
            <a:ext cx="6099463" cy="495905"/>
          </a:xfrm>
          <a:prstGeom prst="rect">
            <a:avLst/>
          </a:prstGeom>
          <a:noFill/>
        </p:spPr>
        <p:txBody>
          <a:bodyPr wrap="square" rtlCol="0">
            <a:spAutoFit/>
          </a:bodyPr>
          <a:lstStyle/>
          <a:p>
            <a:pPr>
              <a:lnSpc>
                <a:spcPct val="80000"/>
              </a:lnSpc>
            </a:pPr>
            <a:r>
              <a:rPr lang="en-US" sz="32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THE TEAM</a:t>
            </a:r>
          </a:p>
        </p:txBody>
      </p:sp>
      <p:grpSp>
        <p:nvGrpSpPr>
          <p:cNvPr id="25" name="Group 24">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6" name="Rectangle 25"/>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2593210" y="2234102"/>
            <a:ext cx="2156108" cy="2156108"/>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1097" y="4686142"/>
            <a:ext cx="1879834" cy="276999"/>
          </a:xfrm>
          <a:prstGeom prst="rect">
            <a:avLst/>
          </a:prstGeom>
          <a:noFill/>
        </p:spPr>
        <p:txBody>
          <a:bodyPr wrap="square" rtlCol="0">
            <a:spAutoFit/>
          </a:bodyPr>
          <a:lstStyle/>
          <a:p>
            <a:pPr algn="ctr"/>
            <a:r>
              <a:rPr lang="en-US" sz="1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STRATEGIC MNG HEAD</a:t>
            </a:r>
          </a:p>
        </p:txBody>
      </p:sp>
      <p:sp>
        <p:nvSpPr>
          <p:cNvPr id="16" name="Oval 15"/>
          <p:cNvSpPr/>
          <p:nvPr/>
        </p:nvSpPr>
        <p:spPr>
          <a:xfrm>
            <a:off x="4997939" y="2223098"/>
            <a:ext cx="2156108" cy="2218504"/>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394698" y="4726361"/>
            <a:ext cx="1461747" cy="276999"/>
          </a:xfrm>
          <a:prstGeom prst="rect">
            <a:avLst/>
          </a:prstGeom>
          <a:noFill/>
        </p:spPr>
        <p:txBody>
          <a:bodyPr wrap="none" rtlCol="0">
            <a:spAutoFit/>
          </a:bodyPr>
          <a:lstStyle/>
          <a:p>
            <a:pPr algn="ctr"/>
            <a:r>
              <a:rPr lang="en-US" sz="1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MARKETING HEAD</a:t>
            </a:r>
          </a:p>
        </p:txBody>
      </p:sp>
      <p:cxnSp>
        <p:nvCxnSpPr>
          <p:cNvPr id="38" name="Straight Connector 37">
            <a:extLst>
              <a:ext uri="{C183D7F6-B498-43B3-948B-1728B52AA6E4}">
                <adec:decorative xmlns:adec="http://schemas.microsoft.com/office/drawing/2017/decorative" val="1"/>
              </a:ext>
            </a:extLst>
          </p:cNvPr>
          <p:cNvCxnSpPr/>
          <p:nvPr/>
        </p:nvCxnSpPr>
        <p:spPr>
          <a:xfrm>
            <a:off x="5325074" y="5000680"/>
            <a:ext cx="1619915"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13660" y="4975394"/>
            <a:ext cx="1842749" cy="338554"/>
          </a:xfrm>
          <a:prstGeom prst="rect">
            <a:avLst/>
          </a:prstGeom>
          <a:noFill/>
        </p:spPr>
        <p:txBody>
          <a:bodyPr wrap="none" rtlCol="0">
            <a:spAutoFit/>
          </a:bodyP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SONAKSHI GUPTA</a:t>
            </a:r>
          </a:p>
        </p:txBody>
      </p:sp>
      <p:sp>
        <p:nvSpPr>
          <p:cNvPr id="19" name="Oval 18"/>
          <p:cNvSpPr/>
          <p:nvPr/>
        </p:nvSpPr>
        <p:spPr>
          <a:xfrm>
            <a:off x="7402668" y="2285494"/>
            <a:ext cx="2156108" cy="2156108"/>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950083" y="4754195"/>
            <a:ext cx="1241815" cy="276999"/>
          </a:xfrm>
          <a:prstGeom prst="rect">
            <a:avLst/>
          </a:prstGeom>
          <a:noFill/>
        </p:spPr>
        <p:txBody>
          <a:bodyPr wrap="none" rtlCol="0">
            <a:spAutoFit/>
          </a:bodyPr>
          <a:lstStyle/>
          <a:p>
            <a:pPr algn="ctr"/>
            <a:r>
              <a:rPr lang="en-US" sz="1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FINANCE HEAD</a:t>
            </a:r>
          </a:p>
        </p:txBody>
      </p:sp>
      <p:cxnSp>
        <p:nvCxnSpPr>
          <p:cNvPr id="42" name="Straight Connector 41">
            <a:extLst>
              <a:ext uri="{C183D7F6-B498-43B3-948B-1728B52AA6E4}">
                <adec:decorative xmlns:adec="http://schemas.microsoft.com/office/drawing/2017/decorative" val="1"/>
              </a:ext>
            </a:extLst>
          </p:cNvPr>
          <p:cNvCxnSpPr/>
          <p:nvPr/>
        </p:nvCxnSpPr>
        <p:spPr>
          <a:xfrm>
            <a:off x="7770495" y="5028514"/>
            <a:ext cx="161991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792034" y="5003228"/>
            <a:ext cx="1576842" cy="338554"/>
          </a:xfrm>
          <a:prstGeom prst="rect">
            <a:avLst/>
          </a:prstGeom>
          <a:noFill/>
        </p:spPr>
        <p:txBody>
          <a:bodyPr wrap="none" rtlCol="0">
            <a:spAutoFit/>
          </a:bodyP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SHREYA GUPTA</a:t>
            </a:r>
          </a:p>
        </p:txBody>
      </p:sp>
      <p:sp>
        <p:nvSpPr>
          <p:cNvPr id="2" name="Title 1" hidden="1">
            <a:extLst>
              <a:ext uri="{FF2B5EF4-FFF2-40B4-BE49-F238E27FC236}">
                <a16:creationId xmlns:a16="http://schemas.microsoft.com/office/drawing/2014/main" id="{049816CA-D25A-4DA3-944B-4F935E1EC6A5}"/>
              </a:ext>
            </a:extLst>
          </p:cNvPr>
          <p:cNvSpPr>
            <a:spLocks noGrp="1"/>
          </p:cNvSpPr>
          <p:nvPr>
            <p:ph type="title"/>
          </p:nvPr>
        </p:nvSpPr>
        <p:spPr/>
        <p:txBody>
          <a:bodyPr/>
          <a:lstStyle/>
          <a:p>
            <a:r>
              <a:rPr lang="en-US" dirty="0"/>
              <a:t>Slide 10</a:t>
            </a:r>
          </a:p>
        </p:txBody>
      </p:sp>
      <p:sp>
        <p:nvSpPr>
          <p:cNvPr id="29" name="Oval 28">
            <a:extLst>
              <a:ext uri="{FF2B5EF4-FFF2-40B4-BE49-F238E27FC236}">
                <a16:creationId xmlns:a16="http://schemas.microsoft.com/office/drawing/2014/main" id="{0774F480-1248-4C5F-9D01-22F1AAB48FF3}"/>
              </a:ext>
            </a:extLst>
          </p:cNvPr>
          <p:cNvSpPr/>
          <p:nvPr/>
        </p:nvSpPr>
        <p:spPr>
          <a:xfrm>
            <a:off x="212317" y="2223098"/>
            <a:ext cx="2156108" cy="2156108"/>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85B3336-8B9F-4696-B500-B9F2DDD7666B}"/>
              </a:ext>
            </a:extLst>
          </p:cNvPr>
          <p:cNvSpPr/>
          <p:nvPr/>
        </p:nvSpPr>
        <p:spPr>
          <a:xfrm>
            <a:off x="9823575" y="2319399"/>
            <a:ext cx="2156108" cy="2156108"/>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AECB9165-DC1F-4D5F-BA3C-AB4EC4791FF1}"/>
              </a:ext>
              <a:ext uri="{C183D7F6-B498-43B3-948B-1728B52AA6E4}">
                <adec:decorative xmlns:adec="http://schemas.microsoft.com/office/drawing/2017/decorative" val="1"/>
              </a:ext>
            </a:extLst>
          </p:cNvPr>
          <p:cNvCxnSpPr/>
          <p:nvPr/>
        </p:nvCxnSpPr>
        <p:spPr>
          <a:xfrm>
            <a:off x="509900" y="4949880"/>
            <a:ext cx="1619915"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7FCBF42-1C20-417C-B470-F4C1DD5104AF}"/>
              </a:ext>
            </a:extLst>
          </p:cNvPr>
          <p:cNvSpPr txBox="1"/>
          <p:nvPr/>
        </p:nvSpPr>
        <p:spPr>
          <a:xfrm>
            <a:off x="592354" y="4924594"/>
            <a:ext cx="1455014" cy="338554"/>
          </a:xfrm>
          <a:prstGeom prst="rect">
            <a:avLst/>
          </a:prstGeom>
          <a:noFill/>
        </p:spPr>
        <p:txBody>
          <a:bodyPr wrap="none" rtlCol="0">
            <a:spAutoFit/>
          </a:bodyP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DOLLY GOYAL</a:t>
            </a:r>
          </a:p>
        </p:txBody>
      </p:sp>
      <p:sp>
        <p:nvSpPr>
          <p:cNvPr id="47" name="TextBox 46">
            <a:extLst>
              <a:ext uri="{FF2B5EF4-FFF2-40B4-BE49-F238E27FC236}">
                <a16:creationId xmlns:a16="http://schemas.microsoft.com/office/drawing/2014/main" id="{AC2763D2-4DFB-4F4A-B4F1-6B49C01120B7}"/>
              </a:ext>
            </a:extLst>
          </p:cNvPr>
          <p:cNvSpPr txBox="1"/>
          <p:nvPr/>
        </p:nvSpPr>
        <p:spPr>
          <a:xfrm>
            <a:off x="2958920" y="4688822"/>
            <a:ext cx="1516121" cy="276999"/>
          </a:xfrm>
          <a:prstGeom prst="rect">
            <a:avLst/>
          </a:prstGeom>
          <a:noFill/>
        </p:spPr>
        <p:txBody>
          <a:bodyPr wrap="none" rtlCol="0">
            <a:spAutoFit/>
          </a:bodyPr>
          <a:lstStyle/>
          <a:p>
            <a:pPr algn="ctr"/>
            <a:r>
              <a:rPr lang="en-US" sz="1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OPERATIONS HEAD</a:t>
            </a:r>
          </a:p>
        </p:txBody>
      </p:sp>
      <p:cxnSp>
        <p:nvCxnSpPr>
          <p:cNvPr id="48" name="Straight Connector 47">
            <a:extLst>
              <a:ext uri="{FF2B5EF4-FFF2-40B4-BE49-F238E27FC236}">
                <a16:creationId xmlns:a16="http://schemas.microsoft.com/office/drawing/2014/main" id="{2D589483-F05F-4925-AF42-8C8D03372059}"/>
              </a:ext>
              <a:ext uri="{C183D7F6-B498-43B3-948B-1728B52AA6E4}">
                <adec:decorative xmlns:adec="http://schemas.microsoft.com/office/drawing/2017/decorative" val="1"/>
              </a:ext>
            </a:extLst>
          </p:cNvPr>
          <p:cNvCxnSpPr/>
          <p:nvPr/>
        </p:nvCxnSpPr>
        <p:spPr>
          <a:xfrm>
            <a:off x="2916484" y="4963141"/>
            <a:ext cx="161991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A3EE931-6D76-4A52-AB22-F16E75A335FF}"/>
              </a:ext>
            </a:extLst>
          </p:cNvPr>
          <p:cNvSpPr txBox="1"/>
          <p:nvPr/>
        </p:nvSpPr>
        <p:spPr>
          <a:xfrm>
            <a:off x="2928854" y="4937855"/>
            <a:ext cx="1595180" cy="338554"/>
          </a:xfrm>
          <a:prstGeom prst="rect">
            <a:avLst/>
          </a:prstGeom>
          <a:noFill/>
        </p:spPr>
        <p:txBody>
          <a:bodyPr wrap="none" rtlCol="0">
            <a:spAutoFit/>
          </a:bodyP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SONALI JINDAL</a:t>
            </a:r>
          </a:p>
        </p:txBody>
      </p:sp>
      <p:sp>
        <p:nvSpPr>
          <p:cNvPr id="52" name="TextBox 51">
            <a:extLst>
              <a:ext uri="{FF2B5EF4-FFF2-40B4-BE49-F238E27FC236}">
                <a16:creationId xmlns:a16="http://schemas.microsoft.com/office/drawing/2014/main" id="{BAEEE80D-F5E1-46A2-9699-F16BF0ED9E4B}"/>
              </a:ext>
            </a:extLst>
          </p:cNvPr>
          <p:cNvSpPr txBox="1"/>
          <p:nvPr/>
        </p:nvSpPr>
        <p:spPr>
          <a:xfrm>
            <a:off x="10542968" y="4776915"/>
            <a:ext cx="821828" cy="276999"/>
          </a:xfrm>
          <a:prstGeom prst="rect">
            <a:avLst/>
          </a:prstGeom>
          <a:noFill/>
        </p:spPr>
        <p:txBody>
          <a:bodyPr wrap="none" rtlCol="0">
            <a:spAutoFit/>
          </a:bodyPr>
          <a:lstStyle/>
          <a:p>
            <a:pPr algn="ctr"/>
            <a:r>
              <a:rPr lang="en-US" sz="1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HR HEAD</a:t>
            </a:r>
          </a:p>
        </p:txBody>
      </p:sp>
      <p:sp>
        <p:nvSpPr>
          <p:cNvPr id="53" name="TextBox 52">
            <a:extLst>
              <a:ext uri="{FF2B5EF4-FFF2-40B4-BE49-F238E27FC236}">
                <a16:creationId xmlns:a16="http://schemas.microsoft.com/office/drawing/2014/main" id="{04899422-DE08-4328-8D44-1BC65A3841C6}"/>
              </a:ext>
            </a:extLst>
          </p:cNvPr>
          <p:cNvSpPr txBox="1"/>
          <p:nvPr/>
        </p:nvSpPr>
        <p:spPr>
          <a:xfrm>
            <a:off x="9945537" y="5025948"/>
            <a:ext cx="2035622" cy="338554"/>
          </a:xfrm>
          <a:prstGeom prst="rect">
            <a:avLst/>
          </a:prstGeom>
          <a:noFill/>
        </p:spPr>
        <p:txBody>
          <a:bodyPr wrap="none" rtlCol="0">
            <a:spAutoFit/>
          </a:bodyP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RADHIKA AGARWAL</a:t>
            </a:r>
          </a:p>
        </p:txBody>
      </p:sp>
      <p:cxnSp>
        <p:nvCxnSpPr>
          <p:cNvPr id="54" name="Straight Connector 53">
            <a:extLst>
              <a:ext uri="{FF2B5EF4-FFF2-40B4-BE49-F238E27FC236}">
                <a16:creationId xmlns:a16="http://schemas.microsoft.com/office/drawing/2014/main" id="{788AF785-B75E-44D2-8617-E3B376823B53}"/>
              </a:ext>
              <a:ext uri="{C183D7F6-B498-43B3-948B-1728B52AA6E4}">
                <adec:decorative xmlns:adec="http://schemas.microsoft.com/office/drawing/2017/decorative" val="1"/>
              </a:ext>
            </a:extLst>
          </p:cNvPr>
          <p:cNvCxnSpPr/>
          <p:nvPr/>
        </p:nvCxnSpPr>
        <p:spPr>
          <a:xfrm>
            <a:off x="10153386" y="5053914"/>
            <a:ext cx="16199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A5D85A7-9F95-40E1-8AE4-58025729385F}"/>
              </a:ext>
            </a:extLst>
          </p:cNvPr>
          <p:cNvPicPr>
            <a:picLocks noChangeAspect="1"/>
          </p:cNvPicPr>
          <p:nvPr/>
        </p:nvPicPr>
        <p:blipFill rotWithShape="1">
          <a:blip r:embed="rId4"/>
          <a:srcRect t="3940"/>
          <a:stretch/>
        </p:blipFill>
        <p:spPr>
          <a:xfrm>
            <a:off x="2756816" y="2412763"/>
            <a:ext cx="1812719" cy="1829616"/>
          </a:xfrm>
          <a:prstGeom prst="ellipse">
            <a:avLst/>
          </a:prstGeom>
        </p:spPr>
      </p:pic>
      <p:pic>
        <p:nvPicPr>
          <p:cNvPr id="12" name="Picture 11" descr="A person posing for the camera&#10;&#10;Description automatically generated">
            <a:extLst>
              <a:ext uri="{FF2B5EF4-FFF2-40B4-BE49-F238E27FC236}">
                <a16:creationId xmlns:a16="http://schemas.microsoft.com/office/drawing/2014/main" id="{43391D8B-318F-4366-8708-DCF59C649D85}"/>
              </a:ext>
            </a:extLst>
          </p:cNvPr>
          <p:cNvPicPr>
            <a:picLocks noChangeAspect="1"/>
          </p:cNvPicPr>
          <p:nvPr/>
        </p:nvPicPr>
        <p:blipFill>
          <a:blip r:embed="rId5"/>
          <a:stretch>
            <a:fillRect/>
          </a:stretch>
        </p:blipFill>
        <p:spPr>
          <a:xfrm>
            <a:off x="7575943" y="2472986"/>
            <a:ext cx="1789432" cy="1805370"/>
          </a:xfrm>
          <a:prstGeom prst="ellipse">
            <a:avLst/>
          </a:prstGeom>
        </p:spPr>
      </p:pic>
      <p:pic>
        <p:nvPicPr>
          <p:cNvPr id="21" name="Picture 20" descr="A person wearing a suit and tie smiling at the camera&#10;&#10;Description automatically generated">
            <a:extLst>
              <a:ext uri="{FF2B5EF4-FFF2-40B4-BE49-F238E27FC236}">
                <a16:creationId xmlns:a16="http://schemas.microsoft.com/office/drawing/2014/main" id="{125C30F3-D479-4A70-B5CC-B7F04D44376D}"/>
              </a:ext>
            </a:extLst>
          </p:cNvPr>
          <p:cNvPicPr>
            <a:picLocks noChangeAspect="1"/>
          </p:cNvPicPr>
          <p:nvPr/>
        </p:nvPicPr>
        <p:blipFill rotWithShape="1">
          <a:blip r:embed="rId6"/>
          <a:srcRect t="16826"/>
          <a:stretch/>
        </p:blipFill>
        <p:spPr>
          <a:xfrm>
            <a:off x="5169114" y="2400837"/>
            <a:ext cx="1813758" cy="1853469"/>
          </a:xfrm>
          <a:prstGeom prst="ellipse">
            <a:avLst/>
          </a:prstGeom>
        </p:spPr>
      </p:pic>
      <p:pic>
        <p:nvPicPr>
          <p:cNvPr id="55" name="Picture 54" descr="A person wearing a suit and tie smiling at the camera&#10;&#10;Description automatically generated">
            <a:extLst>
              <a:ext uri="{FF2B5EF4-FFF2-40B4-BE49-F238E27FC236}">
                <a16:creationId xmlns:a16="http://schemas.microsoft.com/office/drawing/2014/main" id="{073D9F6C-F422-410B-B770-FDB20529DAFA}"/>
              </a:ext>
            </a:extLst>
          </p:cNvPr>
          <p:cNvPicPr>
            <a:picLocks noChangeAspect="1"/>
          </p:cNvPicPr>
          <p:nvPr/>
        </p:nvPicPr>
        <p:blipFill>
          <a:blip r:embed="rId7"/>
          <a:stretch>
            <a:fillRect/>
          </a:stretch>
        </p:blipFill>
        <p:spPr>
          <a:xfrm>
            <a:off x="381000" y="2382175"/>
            <a:ext cx="1796216" cy="1848082"/>
          </a:xfrm>
          <a:prstGeom prst="ellipse">
            <a:avLst/>
          </a:prstGeom>
        </p:spPr>
      </p:pic>
      <p:pic>
        <p:nvPicPr>
          <p:cNvPr id="57" name="Picture 56" descr="A person wearing a suit and tie&#10;&#10;Description automatically generated">
            <a:extLst>
              <a:ext uri="{FF2B5EF4-FFF2-40B4-BE49-F238E27FC236}">
                <a16:creationId xmlns:a16="http://schemas.microsoft.com/office/drawing/2014/main" id="{6FBFD807-46FE-48CF-BEFC-3C2F9A533780}"/>
              </a:ext>
            </a:extLst>
          </p:cNvPr>
          <p:cNvPicPr>
            <a:picLocks noChangeAspect="1"/>
          </p:cNvPicPr>
          <p:nvPr/>
        </p:nvPicPr>
        <p:blipFill rotWithShape="1">
          <a:blip r:embed="rId8"/>
          <a:srcRect l="5870"/>
          <a:stretch/>
        </p:blipFill>
        <p:spPr>
          <a:xfrm>
            <a:off x="10003948" y="2496840"/>
            <a:ext cx="1807052" cy="1781516"/>
          </a:xfrm>
          <a:prstGeom prst="ellipse">
            <a:avLst/>
          </a:prstGeom>
        </p:spPr>
      </p:pic>
      <p:sp>
        <p:nvSpPr>
          <p:cNvPr id="60" name="TextBox 59">
            <a:extLst>
              <a:ext uri="{FF2B5EF4-FFF2-40B4-BE49-F238E27FC236}">
                <a16:creationId xmlns:a16="http://schemas.microsoft.com/office/drawing/2014/main" id="{30B29D00-6DF9-461B-9785-F08F3F6FC6D2}"/>
              </a:ext>
            </a:extLst>
          </p:cNvPr>
          <p:cNvSpPr txBox="1"/>
          <p:nvPr/>
        </p:nvSpPr>
        <p:spPr>
          <a:xfrm>
            <a:off x="790188" y="929925"/>
            <a:ext cx="6879751"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FOUNDERS &amp; MANAGEMENT</a:t>
            </a:r>
          </a:p>
        </p:txBody>
      </p:sp>
      <p:pic>
        <p:nvPicPr>
          <p:cNvPr id="61" name="Picture 60" descr="A close up of a sign&#10;&#10;Description automatically generated">
            <a:extLst>
              <a:ext uri="{FF2B5EF4-FFF2-40B4-BE49-F238E27FC236}">
                <a16:creationId xmlns:a16="http://schemas.microsoft.com/office/drawing/2014/main" id="{48D1B452-080C-40E7-A0E5-17E1A7328E8F}"/>
              </a:ext>
            </a:extLst>
          </p:cNvPr>
          <p:cNvPicPr>
            <a:picLocks noChangeAspect="1"/>
          </p:cNvPicPr>
          <p:nvPr/>
        </p:nvPicPr>
        <p:blipFill>
          <a:blip r:embed="rId9"/>
          <a:stretch>
            <a:fillRect/>
          </a:stretch>
        </p:blipFill>
        <p:spPr>
          <a:xfrm>
            <a:off x="10625524" y="8587"/>
            <a:ext cx="1552575" cy="1184535"/>
          </a:xfrm>
          <a:prstGeom prst="rect">
            <a:avLst/>
          </a:prstGeom>
        </p:spPr>
      </p:pic>
    </p:spTree>
    <p:extLst>
      <p:ext uri="{BB962C8B-B14F-4D97-AF65-F5344CB8AC3E}">
        <p14:creationId xmlns:p14="http://schemas.microsoft.com/office/powerpoint/2010/main" val="2471180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3500"/>
                            </p:stCondLst>
                            <p:childTnLst>
                              <p:par>
                                <p:cTn id="31" presetID="16" presetClass="entr" presetSubtype="21"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7000"/>
                            </p:stCondLst>
                            <p:childTnLst>
                              <p:par>
                                <p:cTn id="55" presetID="16" presetClass="entr" presetSubtype="21"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Vertical)">
                                      <p:cBhvr>
                                        <p:cTn id="57" dur="500"/>
                                        <p:tgtEl>
                                          <p:spTgt spid="48"/>
                                        </p:tgtEl>
                                      </p:cBhvr>
                                    </p:animEffect>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16" presetClass="entr" presetSubtype="21"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arn(inVertical)">
                                      <p:cBhvr>
                                        <p:cTn id="77" dur="500"/>
                                        <p:tgtEl>
                                          <p:spTgt spid="54"/>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p:tgtEl>
                                          <p:spTgt spid="60"/>
                                        </p:tgtEl>
                                        <p:attrNameLst>
                                          <p:attrName>ppt_x</p:attrName>
                                        </p:attrNameLst>
                                      </p:cBhvr>
                                      <p:tavLst>
                                        <p:tav tm="0">
                                          <p:val>
                                            <p:strVal val="#ppt_x-#ppt_w*1.125000"/>
                                          </p:val>
                                        </p:tav>
                                        <p:tav tm="100000">
                                          <p:val>
                                            <p:strVal val="#ppt_x"/>
                                          </p:val>
                                        </p:tav>
                                      </p:tavLst>
                                    </p:anim>
                                    <p:animEffect transition="in" filter="wipe(right)">
                                      <p:cBhvr>
                                        <p:cTn id="8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P spid="36" grpId="0"/>
      <p:bldP spid="37" grpId="0"/>
      <p:bldP spid="40" grpId="0"/>
      <p:bldP spid="41" grpId="0"/>
      <p:bldP spid="46" grpId="0"/>
      <p:bldP spid="47" grpId="0"/>
      <p:bldP spid="49" grpId="0"/>
      <p:bldP spid="52" grpId="0"/>
      <p:bldP spid="53"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descr="People discuss something">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2401" y="1351"/>
            <a:ext cx="12189599" cy="6856649"/>
          </a:xfrm>
        </p:spPr>
      </p:pic>
      <p:sp>
        <p:nvSpPr>
          <p:cNvPr id="35" name="object 3" descr="Blue rectangle">
            <a:extLst>
              <a:ext uri="{FF2B5EF4-FFF2-40B4-BE49-F238E27FC236}">
                <a16:creationId xmlns:a16="http://schemas.microsoft.com/office/drawing/2014/main"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
              <a:ea typeface="+mn-ea"/>
              <a:cs typeface="+mn-cs"/>
            </a:endParaRPr>
          </a:p>
        </p:txBody>
      </p:sp>
      <p:sp>
        <p:nvSpPr>
          <p:cNvPr id="26" name="Rectangle 25" descr="Blue rectangle">
            <a:extLst>
              <a:ext uri="{FF2B5EF4-FFF2-40B4-BE49-F238E27FC236}">
                <a16:creationId xmlns:a16="http://schemas.microsoft.com/office/drawing/2014/main" id="{B743B096-6BB3-4330-9D5B-22EEBAF87BEE}"/>
              </a:ext>
            </a:extLst>
          </p:cNvPr>
          <p:cNvSpPr/>
          <p:nvPr/>
        </p:nvSpPr>
        <p:spPr>
          <a:xfrm>
            <a:off x="0" y="2770632"/>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
              <a:ea typeface="+mn-ea"/>
              <a:cs typeface="+mn-cs"/>
            </a:endParaRPr>
          </a:p>
        </p:txBody>
      </p:sp>
      <p:sp>
        <p:nvSpPr>
          <p:cNvPr id="27" name="Oval 26" descr="Blue circle">
            <a:extLst>
              <a:ext uri="{FF2B5EF4-FFF2-40B4-BE49-F238E27FC236}">
                <a16:creationId xmlns:a16="http://schemas.microsoft.com/office/drawing/2014/main" id="{48354ED0-9392-4301-B2D6-A5335876F77D}"/>
              </a:ext>
            </a:extLst>
          </p:cNvPr>
          <p:cNvSpPr/>
          <p:nvPr/>
        </p:nvSpPr>
        <p:spPr>
          <a:xfrm>
            <a:off x="2662428" y="1990471"/>
            <a:ext cx="2843784" cy="28437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
              <a:ea typeface="+mn-ea"/>
              <a:cs typeface="+mn-cs"/>
            </a:endParaRPr>
          </a:p>
        </p:txBody>
      </p:sp>
      <p:sp>
        <p:nvSpPr>
          <p:cNvPr id="4" name="Title 3">
            <a:extLst>
              <a:ext uri="{FF2B5EF4-FFF2-40B4-BE49-F238E27FC236}">
                <a16:creationId xmlns:a16="http://schemas.microsoft.com/office/drawing/2014/main" id="{0558CBCC-46BE-4654-9B01-07B35CF17C32}"/>
              </a:ext>
            </a:extLst>
          </p:cNvPr>
          <p:cNvSpPr>
            <a:spLocks noGrp="1"/>
          </p:cNvSpPr>
          <p:nvPr>
            <p:ph type="title"/>
          </p:nvPr>
        </p:nvSpPr>
        <p:spPr bwMode="ltGray"/>
        <p:txBody>
          <a:bodyPr/>
          <a:lstStyle/>
          <a:p>
            <a:r>
              <a:rPr lang="en-US" dirty="0">
                <a:solidFill>
                  <a:schemeClr val="bg1"/>
                </a:solidFill>
              </a:rPr>
              <a:t>THE TEAM</a:t>
            </a:r>
          </a:p>
        </p:txBody>
      </p:sp>
      <p:sp>
        <p:nvSpPr>
          <p:cNvPr id="42" name="Text Placeholder 41">
            <a:extLst>
              <a:ext uri="{FF2B5EF4-FFF2-40B4-BE49-F238E27FC236}">
                <a16:creationId xmlns:a16="http://schemas.microsoft.com/office/drawing/2014/main" id="{D70BF709-D6E1-4AFF-A538-E9F7D1A452C2}"/>
              </a:ext>
            </a:extLst>
          </p:cNvPr>
          <p:cNvSpPr>
            <a:spLocks noGrp="1"/>
          </p:cNvSpPr>
          <p:nvPr>
            <p:ph type="body" sz="quarter" idx="19"/>
          </p:nvPr>
        </p:nvSpPr>
        <p:spPr bwMode="white">
          <a:xfrm>
            <a:off x="2734151" y="5026087"/>
            <a:ext cx="2700338" cy="738187"/>
          </a:xfrm>
        </p:spPr>
        <p:txBody>
          <a:bodyPr>
            <a:normAutofit/>
          </a:bodyPr>
          <a:lstStyle/>
          <a:p>
            <a:pPr>
              <a:lnSpc>
                <a:spcPct val="100000"/>
              </a:lnSpc>
              <a:spcBef>
                <a:spcPts val="0"/>
              </a:spcBef>
            </a:pPr>
            <a:r>
              <a:rPr lang="en-US" dirty="0"/>
              <a:t>Mukul Arora</a:t>
            </a:r>
          </a:p>
          <a:p>
            <a:pPr>
              <a:lnSpc>
                <a:spcPct val="100000"/>
              </a:lnSpc>
              <a:spcBef>
                <a:spcPts val="0"/>
              </a:spcBef>
            </a:pPr>
            <a:r>
              <a:rPr lang="en-US" sz="1600" i="1" dirty="0">
                <a:solidFill>
                  <a:schemeClr val="bg2"/>
                </a:solidFill>
                <a:latin typeface="+mn-lt"/>
              </a:rPr>
              <a:t>DIRECTOR</a:t>
            </a:r>
          </a:p>
        </p:txBody>
      </p:sp>
      <p:sp>
        <p:nvSpPr>
          <p:cNvPr id="43" name="Text Placeholder 42">
            <a:extLst>
              <a:ext uri="{FF2B5EF4-FFF2-40B4-BE49-F238E27FC236}">
                <a16:creationId xmlns:a16="http://schemas.microsoft.com/office/drawing/2014/main" id="{8CE3A891-B3D6-4B07-A0B9-8F86A9EE5882}"/>
              </a:ext>
            </a:extLst>
          </p:cNvPr>
          <p:cNvSpPr>
            <a:spLocks noGrp="1"/>
          </p:cNvSpPr>
          <p:nvPr>
            <p:ph type="body" sz="quarter" idx="20"/>
          </p:nvPr>
        </p:nvSpPr>
        <p:spPr bwMode="white">
          <a:xfrm>
            <a:off x="6894769" y="5047750"/>
            <a:ext cx="2700338" cy="738187"/>
          </a:xfrm>
        </p:spPr>
        <p:txBody>
          <a:bodyPr/>
          <a:lstStyle/>
          <a:p>
            <a:pPr>
              <a:lnSpc>
                <a:spcPct val="100000"/>
              </a:lnSpc>
              <a:spcBef>
                <a:spcPts val="0"/>
              </a:spcBef>
            </a:pPr>
            <a:r>
              <a:rPr lang="en-US" dirty="0"/>
              <a:t>Mukesh Bansal</a:t>
            </a:r>
          </a:p>
          <a:p>
            <a:pPr>
              <a:lnSpc>
                <a:spcPct val="100000"/>
              </a:lnSpc>
              <a:spcBef>
                <a:spcPts val="0"/>
              </a:spcBef>
            </a:pPr>
            <a:r>
              <a:rPr lang="en-US" sz="1600" i="1" dirty="0">
                <a:solidFill>
                  <a:schemeClr val="bg2"/>
                </a:solidFill>
                <a:latin typeface="+mn-lt"/>
              </a:rPr>
              <a:t>DIRECTOR</a:t>
            </a:r>
          </a:p>
        </p:txBody>
      </p:sp>
      <p:sp>
        <p:nvSpPr>
          <p:cNvPr id="49" name="object 6" descr="Beige rectangle">
            <a:extLst>
              <a:ext uri="{FF2B5EF4-FFF2-40B4-BE49-F238E27FC236}">
                <a16:creationId xmlns:a16="http://schemas.microsoft.com/office/drawing/2014/main" id="{E67B2D0F-2920-4165-BC82-05237362DABB}"/>
              </a:ext>
            </a:extLst>
          </p:cNvPr>
          <p:cNvSpPr/>
          <p:nvPr/>
        </p:nvSpPr>
        <p:spPr bwMode="ltGray">
          <a:xfrm>
            <a:off x="957251" y="1352776"/>
            <a:ext cx="2124000" cy="0"/>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
              <a:ea typeface="+mn-ea"/>
              <a:cs typeface="+mn-cs"/>
            </a:endParaRPr>
          </a:p>
        </p:txBody>
      </p:sp>
      <p:sp>
        <p:nvSpPr>
          <p:cNvPr id="29" name="Oval 28" descr="Beige circle">
            <a:extLst>
              <a:ext uri="{FF2B5EF4-FFF2-40B4-BE49-F238E27FC236}">
                <a16:creationId xmlns:a16="http://schemas.microsoft.com/office/drawing/2014/main" id="{23AE393F-46ED-4451-AACA-7EC20B0EE16F}"/>
              </a:ext>
            </a:extLst>
          </p:cNvPr>
          <p:cNvSpPr/>
          <p:nvPr/>
        </p:nvSpPr>
        <p:spPr>
          <a:xfrm>
            <a:off x="6734972" y="1950250"/>
            <a:ext cx="2860135" cy="2860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
              <a:ea typeface="+mn-ea"/>
              <a:cs typeface="+mn-cs"/>
            </a:endParaRPr>
          </a:p>
        </p:txBody>
      </p:sp>
      <p:pic>
        <p:nvPicPr>
          <p:cNvPr id="15" name="Picture Placeholder 14" descr="A person sitting on a bench&#10;&#10;Description automatically generated">
            <a:extLst>
              <a:ext uri="{FF2B5EF4-FFF2-40B4-BE49-F238E27FC236}">
                <a16:creationId xmlns:a16="http://schemas.microsoft.com/office/drawing/2014/main" id="{A10D8E19-1A60-48EB-8AE3-216AB98A8A8D}"/>
              </a:ext>
            </a:extLst>
          </p:cNvPr>
          <p:cNvPicPr>
            <a:picLocks noGrp="1" noChangeAspect="1"/>
          </p:cNvPicPr>
          <p:nvPr>
            <p:ph type="pic" sz="quarter" idx="14"/>
          </p:nvPr>
        </p:nvPicPr>
        <p:blipFill>
          <a:blip r:embed="rId4"/>
          <a:srcRect l="647" r="647"/>
          <a:stretch>
            <a:fillRect/>
          </a:stretch>
        </p:blipFill>
        <p:spPr>
          <a:xfrm>
            <a:off x="2877312" y="2222667"/>
            <a:ext cx="2414016" cy="2414016"/>
          </a:xfrm>
        </p:spPr>
      </p:pic>
      <p:pic>
        <p:nvPicPr>
          <p:cNvPr id="30" name="Picture Placeholder 14">
            <a:extLst>
              <a:ext uri="{FF2B5EF4-FFF2-40B4-BE49-F238E27FC236}">
                <a16:creationId xmlns:a16="http://schemas.microsoft.com/office/drawing/2014/main" id="{495A3DF2-A772-43CD-9171-EB9E19510ADB}"/>
              </a:ext>
            </a:extLst>
          </p:cNvPr>
          <p:cNvPicPr>
            <a:picLocks noChangeAspect="1"/>
          </p:cNvPicPr>
          <p:nvPr/>
        </p:nvPicPr>
        <p:blipFill>
          <a:blip r:embed="rId5"/>
          <a:srcRect/>
          <a:stretch/>
        </p:blipFill>
        <p:spPr>
          <a:xfrm>
            <a:off x="6944108" y="2145264"/>
            <a:ext cx="2441864" cy="2491419"/>
          </a:xfrm>
          <a:prstGeom prst="ellipse">
            <a:avLst/>
          </a:prstGeom>
          <a:noFill/>
          <a:ln w="387350">
            <a:noFill/>
          </a:ln>
        </p:spPr>
      </p:pic>
      <p:pic>
        <p:nvPicPr>
          <p:cNvPr id="33" name="Picture 32" descr="A close up of a sign&#10;&#10;Description automatically generated">
            <a:extLst>
              <a:ext uri="{FF2B5EF4-FFF2-40B4-BE49-F238E27FC236}">
                <a16:creationId xmlns:a16="http://schemas.microsoft.com/office/drawing/2014/main" id="{89C05B1D-C1CA-44F8-ADEC-8FB3B18727BC}"/>
              </a:ext>
            </a:extLst>
          </p:cNvPr>
          <p:cNvPicPr>
            <a:picLocks noChangeAspect="1"/>
          </p:cNvPicPr>
          <p:nvPr/>
        </p:nvPicPr>
        <p:blipFill>
          <a:blip r:embed="rId6"/>
          <a:stretch>
            <a:fillRect/>
          </a:stretch>
        </p:blipFill>
        <p:spPr>
          <a:xfrm>
            <a:off x="10639425" y="0"/>
            <a:ext cx="1552575" cy="1184535"/>
          </a:xfrm>
          <a:prstGeom prst="rect">
            <a:avLst/>
          </a:prstGeom>
        </p:spPr>
      </p:pic>
      <p:sp>
        <p:nvSpPr>
          <p:cNvPr id="34" name="TextBox 33">
            <a:extLst>
              <a:ext uri="{FF2B5EF4-FFF2-40B4-BE49-F238E27FC236}">
                <a16:creationId xmlns:a16="http://schemas.microsoft.com/office/drawing/2014/main" id="{F35E56E2-09D8-4164-B91D-25FE7E6E3038}"/>
              </a:ext>
            </a:extLst>
          </p:cNvPr>
          <p:cNvSpPr txBox="1"/>
          <p:nvPr/>
        </p:nvSpPr>
        <p:spPr>
          <a:xfrm>
            <a:off x="3605735" y="899029"/>
            <a:ext cx="6879751"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BOARD OF ADVISORS</a:t>
            </a:r>
          </a:p>
        </p:txBody>
      </p:sp>
    </p:spTree>
    <p:extLst>
      <p:ext uri="{BB962C8B-B14F-4D97-AF65-F5344CB8AC3E}">
        <p14:creationId xmlns:p14="http://schemas.microsoft.com/office/powerpoint/2010/main" val="10659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7242FD-4B84-40F8-B4E6-626D05771D01}"/>
              </a:ext>
            </a:extLst>
          </p:cNvPr>
          <p:cNvSpPr>
            <a:spLocks noGrp="1"/>
          </p:cNvSpPr>
          <p:nvPr>
            <p:ph type="title"/>
          </p:nvPr>
        </p:nvSpPr>
        <p:spPr/>
        <p:txBody>
          <a:bodyPr/>
          <a:lstStyle/>
          <a:p>
            <a:r>
              <a:rPr lang="en-US" dirty="0"/>
              <a:t>FINANCIALS</a:t>
            </a:r>
          </a:p>
        </p:txBody>
      </p:sp>
      <p:sp>
        <p:nvSpPr>
          <p:cNvPr id="4" name="Slide Number Placeholder 3">
            <a:extLst>
              <a:ext uri="{FF2B5EF4-FFF2-40B4-BE49-F238E27FC236}">
                <a16:creationId xmlns:a16="http://schemas.microsoft.com/office/drawing/2014/main" id="{EB1FE36B-32AA-4E32-8EB1-0BF1B74BAC4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1000" b="0" i="0" u="none" strike="noStrike" kern="1200" cap="none" spc="0" normalizeH="0" baseline="0" noProof="0" smtClean="0">
                <a:ln>
                  <a:noFill/>
                </a:ln>
                <a:solidFill>
                  <a:srgbClr val="FFFFFF"/>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Segoe UI Light"/>
              <a:ea typeface="+mn-ea"/>
              <a:cs typeface="+mn-cs"/>
            </a:endParaRPr>
          </a:p>
        </p:txBody>
      </p:sp>
      <p:pic>
        <p:nvPicPr>
          <p:cNvPr id="22" name="Picture 21" descr="A close up of a sign&#10;&#10;Description automatically generated">
            <a:extLst>
              <a:ext uri="{FF2B5EF4-FFF2-40B4-BE49-F238E27FC236}">
                <a16:creationId xmlns:a16="http://schemas.microsoft.com/office/drawing/2014/main" id="{6D1A6587-E4D6-4DC4-A4EE-45115E171DB8}"/>
              </a:ext>
            </a:extLst>
          </p:cNvPr>
          <p:cNvPicPr>
            <a:picLocks noChangeAspect="1"/>
          </p:cNvPicPr>
          <p:nvPr/>
        </p:nvPicPr>
        <p:blipFill>
          <a:blip r:embed="rId2"/>
          <a:stretch>
            <a:fillRect/>
          </a:stretch>
        </p:blipFill>
        <p:spPr>
          <a:xfrm>
            <a:off x="2355" y="0"/>
            <a:ext cx="1552575" cy="1184535"/>
          </a:xfrm>
          <a:prstGeom prst="rect">
            <a:avLst/>
          </a:prstGeom>
        </p:spPr>
      </p:pic>
      <p:graphicFrame>
        <p:nvGraphicFramePr>
          <p:cNvPr id="25" name="Table Placeholder 8" descr="Table">
            <a:extLst>
              <a:ext uri="{FF2B5EF4-FFF2-40B4-BE49-F238E27FC236}">
                <a16:creationId xmlns:a16="http://schemas.microsoft.com/office/drawing/2014/main" id="{8D833C81-F5FB-4E18-B2AB-9644466A69B4}"/>
              </a:ext>
            </a:extLst>
          </p:cNvPr>
          <p:cNvGraphicFramePr>
            <a:graphicFrameLocks/>
          </p:cNvGraphicFramePr>
          <p:nvPr>
            <p:extLst>
              <p:ext uri="{D42A27DB-BD31-4B8C-83A1-F6EECF244321}">
                <p14:modId xmlns:p14="http://schemas.microsoft.com/office/powerpoint/2010/main" val="3800534736"/>
              </p:ext>
            </p:extLst>
          </p:nvPr>
        </p:nvGraphicFramePr>
        <p:xfrm>
          <a:off x="556465" y="1634365"/>
          <a:ext cx="3469435" cy="2137537"/>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a:txBody>
                    <a:bodyPr/>
                    <a:lstStyle/>
                    <a:p>
                      <a:pPr marL="0" algn="l" defTabSz="914400" rtl="0" eaLnBrk="1" latinLnBrk="0" hangingPunct="1"/>
                      <a:r>
                        <a:rPr lang="en-IN" sz="1200" b="1" i="1" kern="1200" dirty="0">
                          <a:solidFill>
                            <a:schemeClr val="bg2"/>
                          </a:solidFill>
                          <a:latin typeface="+mj-lt"/>
                          <a:ea typeface="+mn-ea"/>
                          <a:cs typeface="+mn-cs"/>
                        </a:rPr>
                        <a:t>Start-up Costs</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INR</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Advertising &amp; Marketing</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461732">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Mobile Application Development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88612503"/>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Company Registration</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380785"/>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Training Cost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2,00,000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14977462"/>
                  </a:ext>
                </a:extLst>
              </a:tr>
              <a:tr h="335161">
                <a:tc>
                  <a:txBody>
                    <a:bodyPr/>
                    <a:lstStyle/>
                    <a:p>
                      <a:pPr marL="0" algn="l" defTabSz="914400" rtl="0" eaLnBrk="1" latinLnBrk="0" hangingPunct="1"/>
                      <a:r>
                        <a:rPr lang="en-US" sz="1200" b="1" kern="1200" dirty="0">
                          <a:solidFill>
                            <a:schemeClr val="tx1"/>
                          </a:solidFill>
                          <a:latin typeface="Segoe UI" panose="020B0502040204020203" pitchFamily="34" charset="0"/>
                          <a:ea typeface="+mn-ea"/>
                          <a:cs typeface="Segoe UI" panose="020B0502040204020203" pitchFamily="34" charset="0"/>
                        </a:rPr>
                        <a:t>TOTAL</a:t>
                      </a:r>
                      <a:endParaRPr lang="ru-RU" sz="1200" b="1" kern="1200" dirty="0">
                        <a:solidFill>
                          <a:schemeClr val="tx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B53164"/>
                          </a:solidFill>
                          <a:latin typeface="Segoe UI" panose="020B0502040204020203" pitchFamily="34" charset="0"/>
                          <a:ea typeface="+mn-ea"/>
                          <a:cs typeface="Segoe UI" panose="020B0502040204020203" pitchFamily="34" charset="0"/>
                        </a:rPr>
                        <a:t>5,00,000</a:t>
                      </a:r>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882539"/>
                  </a:ext>
                </a:extLst>
              </a:tr>
            </a:tbl>
          </a:graphicData>
        </a:graphic>
      </p:graphicFrame>
      <p:graphicFrame>
        <p:nvGraphicFramePr>
          <p:cNvPr id="26" name="Table Placeholder 8" descr="Table">
            <a:extLst>
              <a:ext uri="{FF2B5EF4-FFF2-40B4-BE49-F238E27FC236}">
                <a16:creationId xmlns:a16="http://schemas.microsoft.com/office/drawing/2014/main" id="{430B2251-E17E-46CF-9EAC-BFCA1EBF3500}"/>
              </a:ext>
            </a:extLst>
          </p:cNvPr>
          <p:cNvGraphicFramePr>
            <a:graphicFrameLocks/>
          </p:cNvGraphicFramePr>
          <p:nvPr>
            <p:extLst>
              <p:ext uri="{D42A27DB-BD31-4B8C-83A1-F6EECF244321}">
                <p14:modId xmlns:p14="http://schemas.microsoft.com/office/powerpoint/2010/main" val="737376087"/>
              </p:ext>
            </p:extLst>
          </p:nvPr>
        </p:nvGraphicFramePr>
        <p:xfrm>
          <a:off x="556465" y="4121559"/>
          <a:ext cx="3469435" cy="2472698"/>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a:txBody>
                    <a:bodyPr/>
                    <a:lstStyle/>
                    <a:p>
                      <a:pPr marL="0" algn="l" defTabSz="914400" rtl="0" eaLnBrk="1" latinLnBrk="0" hangingPunct="1"/>
                      <a:r>
                        <a:rPr lang="en-IN" sz="1200" b="1" i="1" kern="1200" dirty="0">
                          <a:solidFill>
                            <a:schemeClr val="bg2"/>
                          </a:solidFill>
                          <a:latin typeface="+mj-lt"/>
                          <a:ea typeface="+mn-ea"/>
                          <a:cs typeface="+mn-cs"/>
                        </a:rPr>
                        <a:t>Revenue (for 30 days)</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Number of customers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6,000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461732">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Units per delivery</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88612503"/>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Price per delivery (INR)</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380785"/>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Purchase frequency</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4</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14977462"/>
                  </a:ext>
                </a:extLst>
              </a:tr>
              <a:tr h="335161">
                <a:tc>
                  <a:txBody>
                    <a:bodyPr/>
                    <a:lstStyle/>
                    <a:p>
                      <a:pPr marL="0" algn="l" defTabSz="914400" rtl="0" eaLnBrk="1" latinLnBrk="0" hangingPunct="1"/>
                      <a:r>
                        <a:rPr lang="en-IN" sz="1200" b="1" kern="1200" dirty="0">
                          <a:solidFill>
                            <a:schemeClr val="bg2"/>
                          </a:solidFill>
                          <a:latin typeface="Segoe UI" panose="020B0502040204020203" pitchFamily="34" charset="0"/>
                          <a:ea typeface="+mn-ea"/>
                          <a:cs typeface="Segoe UI" panose="020B0502040204020203" pitchFamily="34" charset="0"/>
                        </a:rPr>
                        <a:t>TOTAL SALES IN UNITS (INR)</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IN" sz="1400" i="0" kern="1200" dirty="0">
                          <a:solidFill>
                            <a:schemeClr val="bg2">
                              <a:lumMod val="95000"/>
                            </a:schemeClr>
                          </a:solidFill>
                          <a:latin typeface="+mn-lt"/>
                          <a:ea typeface="+mn-ea"/>
                          <a:cs typeface="+mn-cs"/>
                        </a:rPr>
                        <a:t>24,000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2267499766"/>
                  </a:ext>
                </a:extLst>
              </a:tr>
              <a:tr h="335161">
                <a:tc>
                  <a:txBody>
                    <a:bodyPr/>
                    <a:lstStyle/>
                    <a:p>
                      <a:pPr marL="0" algn="l" defTabSz="914400" rtl="0" eaLnBrk="1" latinLnBrk="0" hangingPunct="1"/>
                      <a:r>
                        <a:rPr lang="en-US" sz="1200" b="1" kern="1200" dirty="0">
                          <a:solidFill>
                            <a:schemeClr val="tx1"/>
                          </a:solidFill>
                          <a:latin typeface="Segoe UI" panose="020B0502040204020203" pitchFamily="34" charset="0"/>
                          <a:ea typeface="+mn-ea"/>
                          <a:cs typeface="Segoe UI" panose="020B0502040204020203" pitchFamily="34" charset="0"/>
                        </a:rPr>
                        <a:t>TOTAL SALES REVENUE (INR) </a:t>
                      </a:r>
                      <a:endParaRPr lang="ru-RU" sz="1200" b="1" kern="1200" dirty="0">
                        <a:solidFill>
                          <a:schemeClr val="tx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348151"/>
                          </a:solidFill>
                          <a:latin typeface="Segoe UI" panose="020B0502040204020203" pitchFamily="34" charset="0"/>
                          <a:ea typeface="+mn-ea"/>
                          <a:cs typeface="Segoe UI" panose="020B0502040204020203" pitchFamily="34" charset="0"/>
                        </a:rPr>
                        <a:t>12,00,000</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882539"/>
                  </a:ext>
                </a:extLst>
              </a:tr>
            </a:tbl>
          </a:graphicData>
        </a:graphic>
      </p:graphicFrame>
      <p:graphicFrame>
        <p:nvGraphicFramePr>
          <p:cNvPr id="28" name="Table Placeholder 8" descr="Table">
            <a:extLst>
              <a:ext uri="{FF2B5EF4-FFF2-40B4-BE49-F238E27FC236}">
                <a16:creationId xmlns:a16="http://schemas.microsoft.com/office/drawing/2014/main" id="{9FDA0281-A518-436A-A829-8DBE567AA866}"/>
              </a:ext>
            </a:extLst>
          </p:cNvPr>
          <p:cNvGraphicFramePr>
            <a:graphicFrameLocks/>
          </p:cNvGraphicFramePr>
          <p:nvPr>
            <p:extLst>
              <p:ext uri="{D42A27DB-BD31-4B8C-83A1-F6EECF244321}">
                <p14:modId xmlns:p14="http://schemas.microsoft.com/office/powerpoint/2010/main" val="2844523001"/>
              </p:ext>
            </p:extLst>
          </p:nvPr>
        </p:nvGraphicFramePr>
        <p:xfrm>
          <a:off x="4544265" y="1594059"/>
          <a:ext cx="3469435" cy="2137537"/>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a:txBody>
                    <a:bodyPr/>
                    <a:lstStyle/>
                    <a:p>
                      <a:pPr marL="0" algn="l" defTabSz="914400" rtl="0" eaLnBrk="1" latinLnBrk="0" hangingPunct="1"/>
                      <a:r>
                        <a:rPr lang="en-IN" sz="1200" b="1" i="1" kern="1200" dirty="0">
                          <a:solidFill>
                            <a:schemeClr val="bg2"/>
                          </a:solidFill>
                          <a:latin typeface="+mj-lt"/>
                          <a:ea typeface="+mn-ea"/>
                          <a:cs typeface="+mn-cs"/>
                        </a:rPr>
                        <a:t>Fixed Costs (for a month)</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INR</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Salary</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5,25,000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461732">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Fuel Cost Reimbursement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60,000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88612503"/>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Mobile App Maintenance</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15,000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380785"/>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Office Maintenance</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15,000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14977462"/>
                  </a:ext>
                </a:extLst>
              </a:tr>
              <a:tr h="335161">
                <a:tc>
                  <a:txBody>
                    <a:bodyPr/>
                    <a:lstStyle/>
                    <a:p>
                      <a:pPr marL="0" algn="l" defTabSz="914400" rtl="0" eaLnBrk="1" latinLnBrk="0" hangingPunct="1"/>
                      <a:r>
                        <a:rPr lang="en-US" sz="1200" b="1" kern="1200" dirty="0">
                          <a:solidFill>
                            <a:schemeClr val="tx1"/>
                          </a:solidFill>
                          <a:latin typeface="Segoe UI" panose="020B0502040204020203" pitchFamily="34" charset="0"/>
                          <a:ea typeface="+mn-ea"/>
                          <a:cs typeface="Segoe UI" panose="020B0502040204020203" pitchFamily="34" charset="0"/>
                        </a:rPr>
                        <a:t>TOTAL</a:t>
                      </a:r>
                      <a:endParaRPr lang="ru-RU" sz="1200" b="1" kern="1200" dirty="0">
                        <a:solidFill>
                          <a:schemeClr val="tx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B53164"/>
                          </a:solidFill>
                          <a:latin typeface="Segoe UI" panose="020B0502040204020203" pitchFamily="34" charset="0"/>
                          <a:ea typeface="+mn-ea"/>
                          <a:cs typeface="Segoe UI" panose="020B0502040204020203" pitchFamily="34" charset="0"/>
                        </a:rPr>
                        <a:t>6,15,000</a:t>
                      </a:r>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882539"/>
                  </a:ext>
                </a:extLst>
              </a:tr>
            </a:tbl>
          </a:graphicData>
        </a:graphic>
      </p:graphicFrame>
      <p:graphicFrame>
        <p:nvGraphicFramePr>
          <p:cNvPr id="29" name="Table Placeholder 8" descr="Table">
            <a:extLst>
              <a:ext uri="{FF2B5EF4-FFF2-40B4-BE49-F238E27FC236}">
                <a16:creationId xmlns:a16="http://schemas.microsoft.com/office/drawing/2014/main" id="{F81A46A0-9FE6-4F8C-909B-8CDA0DB51238}"/>
              </a:ext>
            </a:extLst>
          </p:cNvPr>
          <p:cNvGraphicFramePr>
            <a:graphicFrameLocks/>
          </p:cNvGraphicFramePr>
          <p:nvPr>
            <p:extLst>
              <p:ext uri="{D42A27DB-BD31-4B8C-83A1-F6EECF244321}">
                <p14:modId xmlns:p14="http://schemas.microsoft.com/office/powerpoint/2010/main" val="3732490359"/>
              </p:ext>
            </p:extLst>
          </p:nvPr>
        </p:nvGraphicFramePr>
        <p:xfrm>
          <a:off x="4544264" y="4285923"/>
          <a:ext cx="3469435" cy="670322"/>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a:txBody>
                    <a:bodyPr/>
                    <a:lstStyle/>
                    <a:p>
                      <a:pPr marL="0" algn="l" defTabSz="914400" rtl="0" eaLnBrk="1" latinLnBrk="0" hangingPunct="1"/>
                      <a:r>
                        <a:rPr lang="en-IN" sz="1200" b="1" i="1" kern="1200" dirty="0">
                          <a:solidFill>
                            <a:schemeClr val="bg2"/>
                          </a:solidFill>
                          <a:latin typeface="+mj-lt"/>
                          <a:ea typeface="+mn-ea"/>
                          <a:cs typeface="+mn-cs"/>
                        </a:rPr>
                        <a:t>Customers (per day)</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days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200</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30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bl>
          </a:graphicData>
        </a:graphic>
      </p:graphicFrame>
      <p:graphicFrame>
        <p:nvGraphicFramePr>
          <p:cNvPr id="31" name="Table Placeholder 8" descr="Table">
            <a:extLst>
              <a:ext uri="{FF2B5EF4-FFF2-40B4-BE49-F238E27FC236}">
                <a16:creationId xmlns:a16="http://schemas.microsoft.com/office/drawing/2014/main" id="{826E39E1-BA02-433D-94E6-B751FED0569D}"/>
              </a:ext>
            </a:extLst>
          </p:cNvPr>
          <p:cNvGraphicFramePr>
            <a:graphicFrameLocks/>
          </p:cNvGraphicFramePr>
          <p:nvPr>
            <p:extLst>
              <p:ext uri="{D42A27DB-BD31-4B8C-83A1-F6EECF244321}">
                <p14:modId xmlns:p14="http://schemas.microsoft.com/office/powerpoint/2010/main" val="2714708990"/>
              </p:ext>
            </p:extLst>
          </p:nvPr>
        </p:nvGraphicFramePr>
        <p:xfrm>
          <a:off x="4559300" y="5114391"/>
          <a:ext cx="3469435" cy="792361"/>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a:txBody>
                    <a:bodyPr/>
                    <a:lstStyle/>
                    <a:p>
                      <a:pPr marL="0" algn="l" defTabSz="914400" rtl="0" eaLnBrk="1" latinLnBrk="0" hangingPunct="1"/>
                      <a:r>
                        <a:rPr lang="en-IN" sz="1200" b="1" i="1" kern="1200" dirty="0">
                          <a:solidFill>
                            <a:schemeClr val="bg2"/>
                          </a:solidFill>
                          <a:latin typeface="+mj-lt"/>
                          <a:ea typeface="+mn-ea"/>
                          <a:cs typeface="+mn-cs"/>
                        </a:rPr>
                        <a:t>Salary per employee</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No. of employees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15,00</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35</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bl>
          </a:graphicData>
        </a:graphic>
      </p:graphicFrame>
      <p:sp>
        <p:nvSpPr>
          <p:cNvPr id="33" name="Rectangle 32">
            <a:extLst>
              <a:ext uri="{FF2B5EF4-FFF2-40B4-BE49-F238E27FC236}">
                <a16:creationId xmlns:a16="http://schemas.microsoft.com/office/drawing/2014/main" id="{5C19FF49-E3E0-4DE8-9825-48F213DDCF1E}"/>
              </a:ext>
            </a:extLst>
          </p:cNvPr>
          <p:cNvSpPr/>
          <p:nvPr/>
        </p:nvSpPr>
        <p:spPr>
          <a:xfrm>
            <a:off x="4500981" y="3853635"/>
            <a:ext cx="1778000" cy="369332"/>
          </a:xfrm>
          <a:prstGeom prst="rect">
            <a:avLst/>
          </a:prstGeom>
        </p:spPr>
        <p:txBody>
          <a:bodyPr wrap="square">
            <a:spAutoFit/>
          </a:bodyPr>
          <a:lstStyle/>
          <a:p>
            <a:pPr lvl="0">
              <a:spcBef>
                <a:spcPts val="1000"/>
              </a:spcBef>
            </a:pPr>
            <a:r>
              <a:rPr lang="en-US" b="1" dirty="0">
                <a:solidFill>
                  <a:srgbClr val="00BBBB"/>
                </a:solidFill>
                <a:cs typeface="Segoe UI Semibold" panose="020B0702040204020203" pitchFamily="34" charset="0"/>
              </a:rPr>
              <a:t>ASSUMPTIONS:</a:t>
            </a:r>
          </a:p>
        </p:txBody>
      </p:sp>
      <p:sp>
        <p:nvSpPr>
          <p:cNvPr id="34" name="TextBox 33">
            <a:extLst>
              <a:ext uri="{FF2B5EF4-FFF2-40B4-BE49-F238E27FC236}">
                <a16:creationId xmlns:a16="http://schemas.microsoft.com/office/drawing/2014/main" id="{A879C870-740B-4E69-A69C-6D65142109C0}"/>
              </a:ext>
            </a:extLst>
          </p:cNvPr>
          <p:cNvSpPr txBox="1"/>
          <p:nvPr/>
        </p:nvSpPr>
        <p:spPr>
          <a:xfrm>
            <a:off x="4500981" y="5969708"/>
            <a:ext cx="3469435" cy="738664"/>
          </a:xfrm>
          <a:prstGeom prst="rect">
            <a:avLst/>
          </a:prstGeom>
          <a:noFill/>
        </p:spPr>
        <p:txBody>
          <a:bodyPr wrap="square" rtlCol="0">
            <a:spAutoFit/>
          </a:bodyPr>
          <a:lstStyle/>
          <a:p>
            <a:r>
              <a:rPr lang="en-IN" sz="1400" dirty="0"/>
              <a:t>Other income includes Revenue Sharing, Advertising of local vendors &amp; Commission earned</a:t>
            </a:r>
          </a:p>
        </p:txBody>
      </p:sp>
      <p:graphicFrame>
        <p:nvGraphicFramePr>
          <p:cNvPr id="35" name="Table Placeholder 8" descr="Table">
            <a:extLst>
              <a:ext uri="{FF2B5EF4-FFF2-40B4-BE49-F238E27FC236}">
                <a16:creationId xmlns:a16="http://schemas.microsoft.com/office/drawing/2014/main" id="{B693B1EB-68B5-4221-97BB-AB389BB364B9}"/>
              </a:ext>
            </a:extLst>
          </p:cNvPr>
          <p:cNvGraphicFramePr>
            <a:graphicFrameLocks/>
          </p:cNvGraphicFramePr>
          <p:nvPr>
            <p:extLst>
              <p:ext uri="{D42A27DB-BD31-4B8C-83A1-F6EECF244321}">
                <p14:modId xmlns:p14="http://schemas.microsoft.com/office/powerpoint/2010/main" val="3192888957"/>
              </p:ext>
            </p:extLst>
          </p:nvPr>
        </p:nvGraphicFramePr>
        <p:xfrm>
          <a:off x="8532065" y="1630430"/>
          <a:ext cx="3469433" cy="1649836"/>
        </p:xfrm>
        <a:graphic>
          <a:graphicData uri="http://schemas.openxmlformats.org/drawingml/2006/table">
            <a:tbl>
              <a:tblPr firstRow="1" bandRow="1">
                <a:tableStyleId>{5C22544A-7EE6-4342-B048-85BDC9FD1C3A}</a:tableStyleId>
              </a:tblPr>
              <a:tblGrid>
                <a:gridCol w="1345727">
                  <a:extLst>
                    <a:ext uri="{9D8B030D-6E8A-4147-A177-3AD203B41FA5}">
                      <a16:colId xmlns:a16="http://schemas.microsoft.com/office/drawing/2014/main" val="164802800"/>
                    </a:ext>
                  </a:extLst>
                </a:gridCol>
                <a:gridCol w="707902">
                  <a:extLst>
                    <a:ext uri="{9D8B030D-6E8A-4147-A177-3AD203B41FA5}">
                      <a16:colId xmlns:a16="http://schemas.microsoft.com/office/drawing/2014/main" val="1653645961"/>
                    </a:ext>
                  </a:extLst>
                </a:gridCol>
                <a:gridCol w="707902">
                  <a:extLst>
                    <a:ext uri="{9D8B030D-6E8A-4147-A177-3AD203B41FA5}">
                      <a16:colId xmlns:a16="http://schemas.microsoft.com/office/drawing/2014/main" val="1858133786"/>
                    </a:ext>
                  </a:extLst>
                </a:gridCol>
                <a:gridCol w="707902">
                  <a:extLst>
                    <a:ext uri="{9D8B030D-6E8A-4147-A177-3AD203B41FA5}">
                      <a16:colId xmlns:a16="http://schemas.microsoft.com/office/drawing/2014/main" val="3550553788"/>
                    </a:ext>
                  </a:extLst>
                </a:gridCol>
              </a:tblGrid>
              <a:tr h="324457">
                <a:tc>
                  <a:txBody>
                    <a:bodyPr/>
                    <a:lstStyle/>
                    <a:p>
                      <a:pPr marL="0" algn="l" defTabSz="914400" rtl="0" eaLnBrk="1" latinLnBrk="0" hangingPunct="1"/>
                      <a:r>
                        <a:rPr lang="en-IN" sz="1200" b="1" i="1" kern="1200" dirty="0">
                          <a:solidFill>
                            <a:schemeClr val="bg2"/>
                          </a:solidFill>
                          <a:latin typeface="+mj-lt"/>
                          <a:ea typeface="+mn-ea"/>
                          <a:cs typeface="+mn-cs"/>
                        </a:rPr>
                        <a:t>Variable Costs (per unit)</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Cost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Unit</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Rate (INR)</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67718">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Packaging</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5</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IN" sz="1400" i="0" kern="1200" dirty="0">
                          <a:solidFill>
                            <a:schemeClr val="bg2">
                              <a:lumMod val="95000"/>
                            </a:schemeClr>
                          </a:solidFill>
                          <a:latin typeface="+mn-lt"/>
                          <a:ea typeface="+mn-ea"/>
                          <a:cs typeface="+mn-cs"/>
                        </a:rPr>
                        <a:t>1</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IN" sz="1400" i="0" kern="1200" dirty="0">
                          <a:solidFill>
                            <a:schemeClr val="bg2">
                              <a:lumMod val="95000"/>
                            </a:schemeClr>
                          </a:solidFill>
                          <a:latin typeface="+mn-lt"/>
                          <a:ea typeface="+mn-ea"/>
                          <a:cs typeface="+mn-cs"/>
                        </a:rPr>
                        <a:t>5</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454240">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Discounts and Offers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IN" sz="1400" i="0" kern="1200" dirty="0">
                          <a:solidFill>
                            <a:schemeClr val="bg2">
                              <a:lumMod val="95000"/>
                            </a:schemeClr>
                          </a:solidFill>
                          <a:latin typeface="+mn-lt"/>
                          <a:ea typeface="+mn-ea"/>
                          <a:cs typeface="+mn-cs"/>
                        </a:rPr>
                        <a:t>1</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tc>
                  <a:txBody>
                    <a:bodyPr/>
                    <a:lstStyle/>
                    <a:p>
                      <a:pPr marL="0" algn="r" defTabSz="914400" rtl="0" eaLnBrk="1" latinLnBrk="0" hangingPunct="1"/>
                      <a:r>
                        <a:rPr lang="en-IN" sz="1400" i="0" kern="1200" dirty="0">
                          <a:solidFill>
                            <a:schemeClr val="bg2">
                              <a:lumMod val="95000"/>
                            </a:schemeClr>
                          </a:solidFill>
                          <a:latin typeface="+mn-lt"/>
                          <a:ea typeface="+mn-ea"/>
                          <a:cs typeface="+mn-cs"/>
                        </a:rPr>
                        <a:t>10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88612503"/>
                  </a:ext>
                </a:extLst>
              </a:tr>
              <a:tr h="367718">
                <a:tc>
                  <a:txBody>
                    <a:bodyPr/>
                    <a:lstStyle/>
                    <a:p>
                      <a:pPr marL="0" algn="l" defTabSz="914400" rtl="0" eaLnBrk="1" latinLnBrk="0" hangingPunct="1"/>
                      <a:r>
                        <a:rPr lang="en-US" sz="1200" b="1" kern="1200" dirty="0">
                          <a:solidFill>
                            <a:schemeClr val="tx1"/>
                          </a:solidFill>
                          <a:latin typeface="Segoe UI" panose="020B0502040204020203" pitchFamily="34" charset="0"/>
                          <a:ea typeface="+mn-ea"/>
                          <a:cs typeface="Segoe UI" panose="020B0502040204020203" pitchFamily="34" charset="0"/>
                        </a:rPr>
                        <a:t>TOTAL</a:t>
                      </a:r>
                      <a:endParaRPr lang="ru-RU" sz="1200" b="1" kern="1200" dirty="0">
                        <a:solidFill>
                          <a:schemeClr val="tx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US" sz="1400" b="1" i="1" kern="1200" dirty="0">
                          <a:solidFill>
                            <a:srgbClr val="B53164"/>
                          </a:solidFill>
                          <a:latin typeface="Segoe UI" panose="020B0502040204020203" pitchFamily="34" charset="0"/>
                          <a:ea typeface="+mn-ea"/>
                          <a:cs typeface="Segoe UI" panose="020B0502040204020203" pitchFamily="34" charset="0"/>
                        </a:rPr>
                        <a:t>15</a:t>
                      </a:r>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lang="ru-RU" sz="1400" b="1" i="1" kern="1200" dirty="0">
                        <a:solidFill>
                          <a:srgbClr val="B53164"/>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882539"/>
                  </a:ext>
                </a:extLst>
              </a:tr>
            </a:tbl>
          </a:graphicData>
        </a:graphic>
      </p:graphicFrame>
      <p:graphicFrame>
        <p:nvGraphicFramePr>
          <p:cNvPr id="36" name="Table Placeholder 8" descr="Table">
            <a:extLst>
              <a:ext uri="{FF2B5EF4-FFF2-40B4-BE49-F238E27FC236}">
                <a16:creationId xmlns:a16="http://schemas.microsoft.com/office/drawing/2014/main" id="{3458815E-CFF1-4D07-866B-F43A747E5C4C}"/>
              </a:ext>
            </a:extLst>
          </p:cNvPr>
          <p:cNvGraphicFramePr>
            <a:graphicFrameLocks/>
          </p:cNvGraphicFramePr>
          <p:nvPr>
            <p:extLst>
              <p:ext uri="{D42A27DB-BD31-4B8C-83A1-F6EECF244321}">
                <p14:modId xmlns:p14="http://schemas.microsoft.com/office/powerpoint/2010/main" val="738979701"/>
              </p:ext>
            </p:extLst>
          </p:nvPr>
        </p:nvGraphicFramePr>
        <p:xfrm>
          <a:off x="8532065" y="3451237"/>
          <a:ext cx="3469435" cy="3143020"/>
        </p:xfrm>
        <a:graphic>
          <a:graphicData uri="http://schemas.openxmlformats.org/drawingml/2006/table">
            <a:tbl>
              <a:tblPr firstRow="1" bandRow="1">
                <a:tableStyleId>{5C22544A-7EE6-4342-B048-85BDC9FD1C3A}</a:tableStyleId>
              </a:tblPr>
              <a:tblGrid>
                <a:gridCol w="2273493">
                  <a:extLst>
                    <a:ext uri="{9D8B030D-6E8A-4147-A177-3AD203B41FA5}">
                      <a16:colId xmlns:a16="http://schemas.microsoft.com/office/drawing/2014/main" val="164802800"/>
                    </a:ext>
                  </a:extLst>
                </a:gridCol>
                <a:gridCol w="1195942">
                  <a:extLst>
                    <a:ext uri="{9D8B030D-6E8A-4147-A177-3AD203B41FA5}">
                      <a16:colId xmlns:a16="http://schemas.microsoft.com/office/drawing/2014/main" val="1653645961"/>
                    </a:ext>
                  </a:extLst>
                </a:gridCol>
              </a:tblGrid>
              <a:tr h="335161">
                <a:tc gridSpan="2">
                  <a:txBody>
                    <a:bodyPr/>
                    <a:lstStyle/>
                    <a:p>
                      <a:pPr marL="0" algn="ctr" defTabSz="914400" rtl="0" eaLnBrk="1" latinLnBrk="0" hangingPunct="1"/>
                      <a:r>
                        <a:rPr lang="en-IN" sz="1200" b="1" i="1" kern="1200" dirty="0">
                          <a:solidFill>
                            <a:schemeClr val="bg2"/>
                          </a:solidFill>
                          <a:latin typeface="+mj-lt"/>
                          <a:ea typeface="+mn-ea"/>
                          <a:cs typeface="+mn-cs"/>
                        </a:rPr>
                        <a:t>SUMMARY</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16290079"/>
                  </a:ext>
                </a:extLst>
              </a:tr>
              <a:tr h="335161">
                <a:tc>
                  <a:txBody>
                    <a:bodyPr/>
                    <a:lstStyle/>
                    <a:p>
                      <a:pPr marL="0" algn="l" defTabSz="914400" rtl="0" eaLnBrk="1" latinLnBrk="0" hangingPunct="1"/>
                      <a:r>
                        <a:rPr lang="en-IN" sz="1200" b="1" i="1" kern="1200" dirty="0">
                          <a:solidFill>
                            <a:schemeClr val="bg2"/>
                          </a:solidFill>
                          <a:latin typeface="+mj-lt"/>
                          <a:ea typeface="+mn-ea"/>
                          <a:cs typeface="+mn-cs"/>
                        </a:rPr>
                        <a:t>Revenue</a:t>
                      </a:r>
                      <a:endParaRPr lang="ru-RU" sz="1200" b="1" i="1" kern="1200" dirty="0">
                        <a:solidFill>
                          <a:schemeClr val="bg2"/>
                        </a:solidFill>
                        <a:latin typeface="+mj-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IN" sz="1200" b="1" kern="1200" dirty="0">
                          <a:solidFill>
                            <a:srgbClr val="0F1722"/>
                          </a:solidFill>
                          <a:latin typeface="Segoe UI" panose="020B0502040204020203" pitchFamily="34" charset="0"/>
                          <a:ea typeface="+mn-ea"/>
                          <a:cs typeface="Segoe UI" panose="020B0502040204020203" pitchFamily="34" charset="0"/>
                        </a:rPr>
                        <a:t>INR</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7924912"/>
                  </a:ext>
                </a:extLst>
              </a:tr>
              <a:tr h="335161">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Sales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12,00,000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0825263"/>
                  </a:ext>
                </a:extLst>
              </a:tr>
              <a:tr h="461732">
                <a:tc>
                  <a:txBody>
                    <a:bodyPr/>
                    <a:lstStyle/>
                    <a:p>
                      <a:pPr marL="0" algn="l" defTabSz="914400" rtl="0" eaLnBrk="1" latinLnBrk="0" hangingPunct="1"/>
                      <a:r>
                        <a:rPr lang="en-US" sz="1200" b="1" kern="1200" dirty="0">
                          <a:solidFill>
                            <a:srgbClr val="0F1722"/>
                          </a:solidFill>
                          <a:latin typeface="Segoe UI" panose="020B0502040204020203" pitchFamily="34" charset="0"/>
                          <a:ea typeface="+mn-ea"/>
                          <a:cs typeface="Segoe UI" panose="020B0502040204020203" pitchFamily="34" charset="0"/>
                        </a:rPr>
                        <a:t>Others</a:t>
                      </a:r>
                      <a:endParaRPr lang="ru-RU" sz="1200" b="1" kern="1200" dirty="0">
                        <a:solidFill>
                          <a:srgbClr val="0F172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i="0" kern="1200" dirty="0">
                          <a:solidFill>
                            <a:schemeClr val="bg2">
                              <a:lumMod val="95000"/>
                            </a:schemeClr>
                          </a:solidFill>
                          <a:latin typeface="+mn-lt"/>
                          <a:ea typeface="+mn-ea"/>
                          <a:cs typeface="+mn-cs"/>
                        </a:rPr>
                        <a:t>1,70,000</a:t>
                      </a:r>
                      <a:endParaRPr lang="ru-RU" sz="1400" i="0" kern="1200" dirty="0">
                        <a:solidFill>
                          <a:schemeClr val="bg2">
                            <a:lumMod val="9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88612503"/>
                  </a:ext>
                </a:extLst>
              </a:tr>
              <a:tr h="335161">
                <a:tc>
                  <a:txBody>
                    <a:bodyPr/>
                    <a:lstStyle/>
                    <a:p>
                      <a:pPr marL="0" algn="l" defTabSz="914400" rtl="0" eaLnBrk="1" latinLnBrk="0" hangingPunct="1"/>
                      <a:r>
                        <a:rPr lang="en-US" sz="1200" b="1" kern="1200" dirty="0">
                          <a:solidFill>
                            <a:schemeClr val="bg2"/>
                          </a:solidFill>
                          <a:latin typeface="Segoe UI" panose="020B0502040204020203" pitchFamily="34" charset="0"/>
                          <a:ea typeface="+mn-ea"/>
                          <a:cs typeface="Segoe UI" panose="020B0502040204020203" pitchFamily="34" charset="0"/>
                        </a:rPr>
                        <a:t>TOTAL</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IN" sz="1400" b="1" i="1" kern="1200" dirty="0">
                          <a:solidFill>
                            <a:srgbClr val="348151"/>
                          </a:solidFill>
                          <a:latin typeface="Segoe UI" panose="020B0502040204020203" pitchFamily="34" charset="0"/>
                          <a:ea typeface="+mn-ea"/>
                          <a:cs typeface="Segoe UI" panose="020B0502040204020203" pitchFamily="34" charset="0"/>
                        </a:rPr>
                        <a:t>13,70,000</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380785"/>
                  </a:ext>
                </a:extLst>
              </a:tr>
              <a:tr h="335161">
                <a:tc>
                  <a:txBody>
                    <a:bodyPr/>
                    <a:lstStyle/>
                    <a:p>
                      <a:pPr marL="0" algn="l" defTabSz="914400" rtl="0" eaLnBrk="1" latinLnBrk="0" hangingPunct="1"/>
                      <a:r>
                        <a:rPr lang="en-IN" sz="1200" b="1" kern="1200" dirty="0">
                          <a:solidFill>
                            <a:schemeClr val="bg2"/>
                          </a:solidFill>
                          <a:latin typeface="Segoe UI" panose="020B0502040204020203" pitchFamily="34" charset="0"/>
                          <a:ea typeface="+mn-ea"/>
                          <a:cs typeface="Segoe UI" panose="020B0502040204020203" pitchFamily="34" charset="0"/>
                        </a:rPr>
                        <a:t>PROFIT</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US" sz="1400" b="1" i="1" kern="1200" dirty="0">
                          <a:solidFill>
                            <a:srgbClr val="348151"/>
                          </a:solidFill>
                          <a:latin typeface="Segoe UI" panose="020B0502040204020203" pitchFamily="34" charset="0"/>
                          <a:ea typeface="+mn-ea"/>
                          <a:cs typeface="Segoe UI" panose="020B0502040204020203" pitchFamily="34" charset="0"/>
                        </a:rPr>
                        <a:t>2,25,000</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114977462"/>
                  </a:ext>
                </a:extLst>
              </a:tr>
              <a:tr h="335161">
                <a:tc>
                  <a:txBody>
                    <a:bodyPr/>
                    <a:lstStyle/>
                    <a:p>
                      <a:pPr marL="0" algn="l" defTabSz="914400" rtl="0" eaLnBrk="1" latinLnBrk="0" hangingPunct="1"/>
                      <a:r>
                        <a:rPr lang="en-IN" sz="1200" b="1" kern="1200" dirty="0">
                          <a:solidFill>
                            <a:schemeClr val="bg2"/>
                          </a:solidFill>
                          <a:latin typeface="Segoe UI" panose="020B0502040204020203" pitchFamily="34" charset="0"/>
                          <a:ea typeface="+mn-ea"/>
                          <a:cs typeface="Segoe UI" panose="020B0502040204020203" pitchFamily="34" charset="0"/>
                        </a:rPr>
                        <a:t>BREAKEVEN</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IN" sz="1400" b="1" i="1" kern="1200" dirty="0">
                          <a:solidFill>
                            <a:srgbClr val="348151"/>
                          </a:solidFill>
                          <a:latin typeface="Segoe UI" panose="020B0502040204020203" pitchFamily="34" charset="0"/>
                          <a:ea typeface="+mn-ea"/>
                          <a:cs typeface="Segoe UI" panose="020B0502040204020203" pitchFamily="34" charset="0"/>
                        </a:rPr>
                        <a:t>17571.43</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658709776"/>
                  </a:ext>
                </a:extLst>
              </a:tr>
              <a:tr h="335161">
                <a:tc>
                  <a:txBody>
                    <a:bodyPr/>
                    <a:lstStyle/>
                    <a:p>
                      <a:pPr marL="0" algn="l" defTabSz="914400" rtl="0" eaLnBrk="1" latinLnBrk="0" hangingPunct="1"/>
                      <a:r>
                        <a:rPr lang="en-IN" sz="1200" b="1" kern="1200" dirty="0">
                          <a:solidFill>
                            <a:schemeClr val="bg2"/>
                          </a:solidFill>
                          <a:latin typeface="Segoe UI" panose="020B0502040204020203" pitchFamily="34" charset="0"/>
                          <a:ea typeface="+mn-ea"/>
                          <a:cs typeface="Segoe UI" panose="020B0502040204020203" pitchFamily="34" charset="0"/>
                        </a:rPr>
                        <a:t>PAYBACK PERIOD (months)</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IN" sz="1400" b="1" i="1" kern="1200" dirty="0">
                          <a:solidFill>
                            <a:srgbClr val="348151"/>
                          </a:solidFill>
                          <a:latin typeface="Segoe UI" panose="020B0502040204020203" pitchFamily="34" charset="0"/>
                          <a:ea typeface="+mn-ea"/>
                          <a:cs typeface="Segoe UI" panose="020B0502040204020203" pitchFamily="34" charset="0"/>
                        </a:rPr>
                        <a:t>2.22</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398881104"/>
                  </a:ext>
                </a:extLst>
              </a:tr>
              <a:tr h="335161">
                <a:tc>
                  <a:txBody>
                    <a:bodyPr/>
                    <a:lstStyle/>
                    <a:p>
                      <a:pPr marL="0" algn="l" defTabSz="914400" rtl="0" eaLnBrk="1" latinLnBrk="0" hangingPunct="1"/>
                      <a:r>
                        <a:rPr lang="en-IN" sz="1200" b="1" kern="1200" dirty="0">
                          <a:solidFill>
                            <a:schemeClr val="bg2"/>
                          </a:solidFill>
                          <a:latin typeface="Segoe UI" panose="020B0502040204020203" pitchFamily="34" charset="0"/>
                          <a:ea typeface="+mn-ea"/>
                          <a:cs typeface="Segoe UI" panose="020B0502040204020203" pitchFamily="34" charset="0"/>
                        </a:rPr>
                        <a:t>CONTRIBUTION</a:t>
                      </a:r>
                      <a:endParaRPr lang="ru-RU" sz="1200" b="1" kern="1200" dirty="0">
                        <a:solidFill>
                          <a:schemeClr val="bg2"/>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algn="r" defTabSz="914400" rtl="0" eaLnBrk="1" latinLnBrk="0" hangingPunct="1"/>
                      <a:r>
                        <a:rPr lang="en-IN" sz="1400" b="1" i="1" kern="1200" dirty="0">
                          <a:solidFill>
                            <a:srgbClr val="348151"/>
                          </a:solidFill>
                          <a:latin typeface="Segoe UI" panose="020B0502040204020203" pitchFamily="34" charset="0"/>
                          <a:ea typeface="+mn-ea"/>
                          <a:cs typeface="Segoe UI" panose="020B0502040204020203" pitchFamily="34" charset="0"/>
                        </a:rPr>
                        <a:t>3500.00%</a:t>
                      </a:r>
                      <a:endParaRPr lang="ru-RU" sz="1400" b="1" i="1" kern="1200" dirty="0">
                        <a:solidFill>
                          <a:srgbClr val="348151"/>
                        </a:solidFill>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2434"/>
                    </a:solidFill>
                  </a:tcPr>
                </a:tc>
                <a:extLst>
                  <a:ext uri="{0D108BD9-81ED-4DB2-BD59-A6C34878D82A}">
                    <a16:rowId xmlns:a16="http://schemas.microsoft.com/office/drawing/2014/main" val="907584914"/>
                  </a:ext>
                </a:extLst>
              </a:tr>
            </a:tbl>
          </a:graphicData>
        </a:graphic>
      </p:graphicFrame>
    </p:spTree>
    <p:extLst>
      <p:ext uri="{BB962C8B-B14F-4D97-AF65-F5344CB8AC3E}">
        <p14:creationId xmlns:p14="http://schemas.microsoft.com/office/powerpoint/2010/main" val="425788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p:txBody>
          <a:bodyPr>
            <a:normAutofit fontScale="90000"/>
          </a:bodyPr>
          <a:lstStyle/>
          <a:p>
            <a:r>
              <a:rPr lang="en-US" dirty="0"/>
              <a:t>MILESTONES &amp; METRICS</a:t>
            </a:r>
          </a:p>
        </p:txBody>
      </p:sp>
      <p:sp>
        <p:nvSpPr>
          <p:cNvPr id="9" name="Text Placeholder 8">
            <a:extLst>
              <a:ext uri="{FF2B5EF4-FFF2-40B4-BE49-F238E27FC236}">
                <a16:creationId xmlns:a16="http://schemas.microsoft.com/office/drawing/2014/main" id="{8E71FA33-E828-4801-B104-D9EE37E432DE}"/>
              </a:ext>
            </a:extLst>
          </p:cNvPr>
          <p:cNvSpPr>
            <a:spLocks noGrp="1"/>
          </p:cNvSpPr>
          <p:nvPr>
            <p:ph type="body" idx="29"/>
          </p:nvPr>
        </p:nvSpPr>
        <p:spPr>
          <a:xfrm>
            <a:off x="955889" y="1905389"/>
            <a:ext cx="2915732" cy="908088"/>
          </a:xfrm>
        </p:spPr>
        <p:txBody>
          <a:bodyPr/>
          <a:lstStyle/>
          <a:p>
            <a:r>
              <a:rPr lang="en-US" dirty="0"/>
              <a:t>MILESTONES</a:t>
            </a:r>
          </a:p>
          <a:p>
            <a:endParaRPr lang="en-US" dirty="0"/>
          </a:p>
        </p:txBody>
      </p:sp>
      <p:sp>
        <p:nvSpPr>
          <p:cNvPr id="8" name="Text Placeholder 7">
            <a:extLst>
              <a:ext uri="{FF2B5EF4-FFF2-40B4-BE49-F238E27FC236}">
                <a16:creationId xmlns:a16="http://schemas.microsoft.com/office/drawing/2014/main" id="{99DFBDB4-30C1-4168-A5E2-42A184496F62}"/>
              </a:ext>
            </a:extLst>
          </p:cNvPr>
          <p:cNvSpPr>
            <a:spLocks noGrp="1"/>
          </p:cNvSpPr>
          <p:nvPr>
            <p:ph type="body" idx="27"/>
          </p:nvPr>
        </p:nvSpPr>
        <p:spPr>
          <a:xfrm>
            <a:off x="955889" y="2852483"/>
            <a:ext cx="4817836" cy="3501570"/>
          </a:xfrm>
        </p:spPr>
        <p:txBody>
          <a:bodyPr>
            <a:normAutofit/>
          </a:bodyPr>
          <a:lstStyle/>
          <a:p>
            <a:r>
              <a:rPr lang="en-US" sz="2400" dirty="0"/>
              <a:t>We aim to be the biggest hyperlocal ecommerce portal in North India in the next 10 years, with a growth 15x in a period of 3 years.</a:t>
            </a:r>
          </a:p>
          <a:p>
            <a:r>
              <a:rPr lang="en-US" sz="2400" dirty="0"/>
              <a:t>In next 5 to 7 years D(oor)livery will be present in India’s top 10 cities.</a:t>
            </a:r>
          </a:p>
          <a:p>
            <a:pPr marL="0" indent="0">
              <a:buNone/>
            </a:pPr>
            <a:endParaRPr lang="en-US" dirty="0"/>
          </a:p>
        </p:txBody>
      </p:sp>
      <p:sp>
        <p:nvSpPr>
          <p:cNvPr id="11" name="Text Placeholder 10">
            <a:extLst>
              <a:ext uri="{FF2B5EF4-FFF2-40B4-BE49-F238E27FC236}">
                <a16:creationId xmlns:a16="http://schemas.microsoft.com/office/drawing/2014/main" id="{FCE7D97E-00B7-4F79-BFF8-2D7EDFAE5F02}"/>
              </a:ext>
            </a:extLst>
          </p:cNvPr>
          <p:cNvSpPr>
            <a:spLocks noGrp="1"/>
          </p:cNvSpPr>
          <p:nvPr>
            <p:ph type="body" idx="31"/>
          </p:nvPr>
        </p:nvSpPr>
        <p:spPr>
          <a:xfrm>
            <a:off x="6096000" y="2046516"/>
            <a:ext cx="2915732" cy="360000"/>
          </a:xfrm>
        </p:spPr>
        <p:txBody>
          <a:bodyPr/>
          <a:lstStyle/>
          <a:p>
            <a:r>
              <a:rPr lang="en-US" dirty="0"/>
              <a:t>KEY METRICS</a:t>
            </a:r>
          </a:p>
        </p:txBody>
      </p:sp>
      <p:sp>
        <p:nvSpPr>
          <p:cNvPr id="10" name="Text Placeholder 9">
            <a:extLst>
              <a:ext uri="{FF2B5EF4-FFF2-40B4-BE49-F238E27FC236}">
                <a16:creationId xmlns:a16="http://schemas.microsoft.com/office/drawing/2014/main" id="{80D2D95B-77BF-49F5-AFBD-07FDD7C43B82}"/>
              </a:ext>
            </a:extLst>
          </p:cNvPr>
          <p:cNvSpPr>
            <a:spLocks noGrp="1"/>
          </p:cNvSpPr>
          <p:nvPr>
            <p:ph type="body" idx="30"/>
          </p:nvPr>
        </p:nvSpPr>
        <p:spPr>
          <a:xfrm>
            <a:off x="6098827" y="2232732"/>
            <a:ext cx="5311245" cy="3407403"/>
          </a:xfrm>
        </p:spPr>
        <p:txBody>
          <a:bodyPr>
            <a:normAutofit/>
          </a:bodyPr>
          <a:lstStyle/>
          <a:p>
            <a:endParaRPr lang="en-US" sz="2600" dirty="0"/>
          </a:p>
          <a:p>
            <a:r>
              <a:rPr lang="en-US" sz="2600" dirty="0"/>
              <a:t>Sales conversion rate</a:t>
            </a:r>
          </a:p>
          <a:p>
            <a:r>
              <a:rPr lang="en-US" sz="2600" dirty="0"/>
              <a:t>Average order value</a:t>
            </a:r>
          </a:p>
          <a:p>
            <a:r>
              <a:rPr lang="en-US" sz="2600" dirty="0"/>
              <a:t>Customer loyalty</a:t>
            </a:r>
          </a:p>
          <a:p>
            <a:r>
              <a:rPr lang="en-US" sz="2600" dirty="0"/>
              <a:t>Customer Lifetime Value</a:t>
            </a:r>
          </a:p>
          <a:p>
            <a:r>
              <a:rPr lang="en-US" sz="2600" dirty="0"/>
              <a:t>Customer Acquisition cost</a:t>
            </a:r>
          </a:p>
          <a:p>
            <a:r>
              <a:rPr lang="en-US" sz="2600" dirty="0"/>
              <a:t>Shopping Cart abandonment rate</a:t>
            </a:r>
          </a:p>
          <a:p>
            <a:pPr marL="0" indent="0">
              <a:buNone/>
            </a:pPr>
            <a:endParaRPr lang="en-US" dirty="0"/>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1000" b="0" i="0" u="none" strike="noStrike" kern="1200" cap="none" spc="0" normalizeH="0" baseline="0" noProof="0" smtClean="0">
                <a:ln>
                  <a:noFill/>
                </a:ln>
                <a:solidFill>
                  <a:srgbClr val="FFFFFF"/>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Segoe UI Light"/>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5742FBF7-B44D-4640-B614-482055E1C113}"/>
              </a:ext>
            </a:extLst>
          </p:cNvPr>
          <p:cNvPicPr>
            <a:picLocks noChangeAspect="1"/>
          </p:cNvPicPr>
          <p:nvPr/>
        </p:nvPicPr>
        <p:blipFill>
          <a:blip r:embed="rId2"/>
          <a:stretch>
            <a:fillRect/>
          </a:stretch>
        </p:blipFill>
        <p:spPr>
          <a:xfrm>
            <a:off x="3943" y="0"/>
            <a:ext cx="1552575" cy="1184535"/>
          </a:xfrm>
          <a:prstGeom prst="rect">
            <a:avLst/>
          </a:prstGeom>
        </p:spPr>
      </p:pic>
    </p:spTree>
    <p:extLst>
      <p:ext uri="{BB962C8B-B14F-4D97-AF65-F5344CB8AC3E}">
        <p14:creationId xmlns:p14="http://schemas.microsoft.com/office/powerpoint/2010/main" val="26509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erson standing in front of a cloudy sky&#10;&#10;Description automatically generated">
            <a:extLst>
              <a:ext uri="{FF2B5EF4-FFF2-40B4-BE49-F238E27FC236}">
                <a16:creationId xmlns:a16="http://schemas.microsoft.com/office/drawing/2014/main" id="{79B59577-3604-4696-86CC-181C9D4D790B}"/>
              </a:ext>
            </a:extLst>
          </p:cNvPr>
          <p:cNvPicPr>
            <a:picLocks noChangeAspect="1"/>
          </p:cNvPicPr>
          <p:nvPr/>
        </p:nvPicPr>
        <p:blipFill>
          <a:blip r:embed="rId3"/>
          <a:stretch>
            <a:fillRect/>
          </a:stretch>
        </p:blipFill>
        <p:spPr>
          <a:xfrm>
            <a:off x="0" y="0"/>
            <a:ext cx="12192000" cy="6858000"/>
          </a:xfrm>
          <a:prstGeom prst="rect">
            <a:avLst/>
          </a:prstGeom>
        </p:spPr>
      </p:pic>
      <p:sp>
        <p:nvSpPr>
          <p:cNvPr id="41" name="object 3" descr="Blue rectangle">
            <a:extLst>
              <a:ext uri="{FF2B5EF4-FFF2-40B4-BE49-F238E27FC236}">
                <a16:creationId xmlns:a16="http://schemas.microsoft.com/office/drawing/2014/main" id="{1A9A8F8D-9B50-4DEA-936C-E544DD499BD4}"/>
              </a:ext>
            </a:extLst>
          </p:cNvPr>
          <p:cNvSpPr/>
          <p:nvPr/>
        </p:nvSpPr>
        <p:spPr>
          <a:xfrm>
            <a:off x="0" y="0"/>
            <a:ext cx="12210207"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alpha val="69999"/>
            </a:schemeClr>
          </a:solidFill>
        </p:spPr>
        <p:txBody>
          <a:bodyPr wrap="square" lIns="0" tIns="0" rIns="0" bIns="0" rtlCol="0"/>
          <a:lstStyle/>
          <a:p>
            <a:endParaRPr lang="en-US" dirty="0"/>
          </a:p>
        </p:txBody>
      </p:sp>
      <p:grpSp>
        <p:nvGrpSpPr>
          <p:cNvPr id="10" name="Group 9" title="Fund Category (Grouped)">
            <a:extLst>
              <a:ext uri="{FF2B5EF4-FFF2-40B4-BE49-F238E27FC236}">
                <a16:creationId xmlns:a16="http://schemas.microsoft.com/office/drawing/2014/main" id="{78FA785D-9264-466B-AEAA-8E2A8AC23BFF}"/>
              </a:ext>
            </a:extLst>
          </p:cNvPr>
          <p:cNvGrpSpPr/>
          <p:nvPr/>
        </p:nvGrpSpPr>
        <p:grpSpPr>
          <a:xfrm>
            <a:off x="1338509" y="378343"/>
            <a:ext cx="2782376" cy="2990533"/>
            <a:chOff x="244321" y="1017339"/>
            <a:chExt cx="2782376" cy="2990533"/>
          </a:xfrm>
        </p:grpSpPr>
        <p:sp>
          <p:nvSpPr>
            <p:cNvPr id="11" name="Text Placeholder 80">
              <a:extLst>
                <a:ext uri="{FF2B5EF4-FFF2-40B4-BE49-F238E27FC236}">
                  <a16:creationId xmlns:a16="http://schemas.microsoft.com/office/drawing/2014/main" id="{9C4D3443-BA55-4194-A10B-882214472236}"/>
                </a:ext>
              </a:extLst>
            </p:cNvPr>
            <p:cNvSpPr txBox="1">
              <a:spLocks/>
            </p:cNvSpPr>
            <p:nvPr/>
          </p:nvSpPr>
          <p:spPr>
            <a:xfrm>
              <a:off x="284107" y="1910839"/>
              <a:ext cx="2742590" cy="2097033"/>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dirty="0">
                  <a:solidFill>
                    <a:schemeClr val="tx1">
                      <a:lumMod val="75000"/>
                      <a:lumOff val="25000"/>
                    </a:schemeClr>
                  </a:solidFill>
                </a:rPr>
                <a:t>Online security</a:t>
              </a:r>
            </a:p>
            <a:p>
              <a:pPr>
                <a:buFont typeface="Wingdings" panose="05000000000000000000" pitchFamily="2" charset="2"/>
                <a:buChar char="v"/>
              </a:pPr>
              <a:r>
                <a:rPr lang="en-US" sz="1400" dirty="0">
                  <a:solidFill>
                    <a:schemeClr val="tx1">
                      <a:lumMod val="75000"/>
                      <a:lumOff val="25000"/>
                    </a:schemeClr>
                  </a:solidFill>
                </a:rPr>
                <a:t>System reliability</a:t>
              </a:r>
            </a:p>
            <a:p>
              <a:pPr>
                <a:buFont typeface="Wingdings" panose="05000000000000000000" pitchFamily="2" charset="2"/>
                <a:buChar char="v"/>
              </a:pPr>
              <a:r>
                <a:rPr lang="en-US" sz="1400" dirty="0">
                  <a:solidFill>
                    <a:schemeClr val="tx1">
                      <a:lumMod val="75000"/>
                      <a:lumOff val="25000"/>
                    </a:schemeClr>
                  </a:solidFill>
                </a:rPr>
                <a:t>Privacy issues</a:t>
              </a:r>
            </a:p>
            <a:p>
              <a:pPr>
                <a:buFont typeface="Wingdings" panose="05000000000000000000" pitchFamily="2" charset="2"/>
                <a:buChar char="v"/>
              </a:pPr>
              <a:r>
                <a:rPr lang="en-US" sz="1400" dirty="0">
                  <a:solidFill>
                    <a:schemeClr val="tx1">
                      <a:lumMod val="75000"/>
                      <a:lumOff val="25000"/>
                    </a:schemeClr>
                  </a:solidFill>
                </a:rPr>
                <a:t>Electronic payment processing risk</a:t>
              </a:r>
            </a:p>
            <a:p>
              <a:pPr>
                <a:buFont typeface="Wingdings" panose="05000000000000000000" pitchFamily="2" charset="2"/>
                <a:buChar char="v"/>
              </a:pPr>
              <a:r>
                <a:rPr lang="en-US" sz="1400" dirty="0">
                  <a:solidFill>
                    <a:schemeClr val="tx1">
                      <a:lumMod val="75000"/>
                      <a:lumOff val="25000"/>
                    </a:schemeClr>
                  </a:solidFill>
                </a:rPr>
                <a:t>Intellectual Property</a:t>
              </a:r>
            </a:p>
            <a:p>
              <a:pPr marL="0" indent="0">
                <a:buNone/>
              </a:pPr>
              <a:r>
                <a:rPr lang="en-US" sz="1400" dirty="0">
                  <a:solidFill>
                    <a:schemeClr val="tx1">
                      <a:lumMod val="75000"/>
                      <a:lumOff val="25000"/>
                    </a:schemeClr>
                  </a:solidFill>
                </a:rPr>
                <a:t> </a:t>
              </a:r>
            </a:p>
          </p:txBody>
        </p:sp>
        <p:sp>
          <p:nvSpPr>
            <p:cNvPr id="12" name="Text Placeholder 80">
              <a:extLst>
                <a:ext uri="{FF2B5EF4-FFF2-40B4-BE49-F238E27FC236}">
                  <a16:creationId xmlns:a16="http://schemas.microsoft.com/office/drawing/2014/main" id="{4715C3E6-4EE7-4EA6-87A1-B6B0BA92431F}"/>
                </a:ext>
              </a:extLst>
            </p:cNvPr>
            <p:cNvSpPr txBox="1">
              <a:spLocks/>
            </p:cNvSpPr>
            <p:nvPr/>
          </p:nvSpPr>
          <p:spPr>
            <a:xfrm>
              <a:off x="284107" y="1543190"/>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rPr>
                <a:t>TECHNICAL RISK</a:t>
              </a:r>
            </a:p>
          </p:txBody>
        </p:sp>
        <p:pic>
          <p:nvPicPr>
            <p:cNvPr id="13" name="Graphic 12" descr="Cloud Computing">
              <a:extLst>
                <a:ext uri="{FF2B5EF4-FFF2-40B4-BE49-F238E27FC236}">
                  <a16:creationId xmlns:a16="http://schemas.microsoft.com/office/drawing/2014/main" id="{118AC668-E5B7-477C-BBB6-9FB87CCCBA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4321" y="1017339"/>
              <a:ext cx="516155" cy="516155"/>
            </a:xfrm>
            <a:prstGeom prst="rect">
              <a:avLst/>
            </a:prstGeom>
          </p:spPr>
        </p:pic>
      </p:grpSp>
      <p:grpSp>
        <p:nvGrpSpPr>
          <p:cNvPr id="28" name="Group 27">
            <a:extLst>
              <a:ext uri="{FF2B5EF4-FFF2-40B4-BE49-F238E27FC236}">
                <a16:creationId xmlns:a16="http://schemas.microsoft.com/office/drawing/2014/main" id="{298EBE49-96A3-40F1-8428-4AF4B4291BA0}"/>
              </a:ext>
              <a:ext uri="{C183D7F6-B498-43B3-948B-1728B52AA6E4}">
                <adec:decorative xmlns:adec="http://schemas.microsoft.com/office/drawing/2017/decorative" val="1"/>
              </a:ext>
            </a:extLst>
          </p:cNvPr>
          <p:cNvGrpSpPr/>
          <p:nvPr/>
        </p:nvGrpSpPr>
        <p:grpSpPr>
          <a:xfrm flipH="1">
            <a:off x="4107343" y="1983458"/>
            <a:ext cx="779076" cy="340983"/>
            <a:chOff x="10085433" y="2368574"/>
            <a:chExt cx="1482680" cy="648934"/>
          </a:xfrm>
        </p:grpSpPr>
        <p:cxnSp>
          <p:nvCxnSpPr>
            <p:cNvPr id="29" name="Straight Connector 28">
              <a:extLst>
                <a:ext uri="{FF2B5EF4-FFF2-40B4-BE49-F238E27FC236}">
                  <a16:creationId xmlns:a16="http://schemas.microsoft.com/office/drawing/2014/main" id="{1577C73D-7D23-4086-9E31-36EA480B9F0C}"/>
                </a:ext>
              </a:extLst>
            </p:cNvPr>
            <p:cNvCxnSpPr>
              <a:cxnSpLocks/>
            </p:cNvCxnSpPr>
            <p:nvPr/>
          </p:nvCxnSpPr>
          <p:spPr>
            <a:xfrm flipH="1">
              <a:off x="10247666" y="2412045"/>
              <a:ext cx="13204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03A896-E835-4718-8E6D-B9D314B625A6}"/>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title="Fund Category (Grouped)">
            <a:extLst>
              <a:ext uri="{FF2B5EF4-FFF2-40B4-BE49-F238E27FC236}">
                <a16:creationId xmlns:a16="http://schemas.microsoft.com/office/drawing/2014/main" id="{990D619C-FBD3-434E-BFD3-36EFCE176C70}"/>
              </a:ext>
            </a:extLst>
          </p:cNvPr>
          <p:cNvGrpSpPr/>
          <p:nvPr/>
        </p:nvGrpSpPr>
        <p:grpSpPr>
          <a:xfrm>
            <a:off x="436506" y="4140220"/>
            <a:ext cx="3763825" cy="2292111"/>
            <a:chOff x="-461190" y="2759970"/>
            <a:chExt cx="3763825" cy="2292111"/>
          </a:xfrm>
        </p:grpSpPr>
        <p:sp>
          <p:nvSpPr>
            <p:cNvPr id="19" name="Text Placeholder 80">
              <a:extLst>
                <a:ext uri="{FF2B5EF4-FFF2-40B4-BE49-F238E27FC236}">
                  <a16:creationId xmlns:a16="http://schemas.microsoft.com/office/drawing/2014/main" id="{A6878129-A39E-41EB-9E23-2A32984D7CAC}"/>
                </a:ext>
              </a:extLst>
            </p:cNvPr>
            <p:cNvSpPr txBox="1">
              <a:spLocks/>
            </p:cNvSpPr>
            <p:nvPr/>
          </p:nvSpPr>
          <p:spPr>
            <a:xfrm>
              <a:off x="560046" y="3712581"/>
              <a:ext cx="2742589" cy="133950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dirty="0">
                  <a:solidFill>
                    <a:schemeClr val="tx1">
                      <a:lumMod val="75000"/>
                      <a:lumOff val="25000"/>
                    </a:schemeClr>
                  </a:solidFill>
                </a:rPr>
                <a:t>Existing Competition</a:t>
              </a:r>
            </a:p>
            <a:p>
              <a:pPr>
                <a:buFont typeface="Wingdings" panose="05000000000000000000" pitchFamily="2" charset="2"/>
                <a:buChar char="v"/>
              </a:pPr>
              <a:r>
                <a:rPr lang="en-US" sz="1400" dirty="0">
                  <a:solidFill>
                    <a:schemeClr val="tx1">
                      <a:lumMod val="75000"/>
                      <a:lumOff val="25000"/>
                    </a:schemeClr>
                  </a:solidFill>
                </a:rPr>
                <a:t>New entrants</a:t>
              </a:r>
            </a:p>
            <a:p>
              <a:pPr>
                <a:buFont typeface="Wingdings" panose="05000000000000000000" pitchFamily="2" charset="2"/>
                <a:buChar char="v"/>
              </a:pPr>
              <a:r>
                <a:rPr lang="en-US" sz="1400" dirty="0">
                  <a:solidFill>
                    <a:schemeClr val="tx1">
                      <a:lumMod val="75000"/>
                      <a:lumOff val="25000"/>
                    </a:schemeClr>
                  </a:solidFill>
                </a:rPr>
                <a:t>Noncooperation on the part of trading partners</a:t>
              </a:r>
            </a:p>
            <a:p>
              <a:pPr marL="0" indent="0">
                <a:buNone/>
              </a:pPr>
              <a:r>
                <a:rPr lang="en-US" sz="1400" dirty="0">
                  <a:solidFill>
                    <a:schemeClr val="tx1">
                      <a:lumMod val="75000"/>
                      <a:lumOff val="25000"/>
                    </a:schemeClr>
                  </a:solidFill>
                </a:rPr>
                <a:t> </a:t>
              </a:r>
            </a:p>
          </p:txBody>
        </p:sp>
        <p:sp>
          <p:nvSpPr>
            <p:cNvPr id="20" name="Text Placeholder 80">
              <a:extLst>
                <a:ext uri="{FF2B5EF4-FFF2-40B4-BE49-F238E27FC236}">
                  <a16:creationId xmlns:a16="http://schemas.microsoft.com/office/drawing/2014/main" id="{26769ACA-7442-4E40-A854-8DF89988D616}"/>
                </a:ext>
              </a:extLst>
            </p:cNvPr>
            <p:cNvSpPr txBox="1">
              <a:spLocks/>
            </p:cNvSpPr>
            <p:nvPr/>
          </p:nvSpPr>
          <p:spPr>
            <a:xfrm>
              <a:off x="-461190" y="3333377"/>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tx1">
                      <a:lumMod val="75000"/>
                      <a:lumOff val="25000"/>
                    </a:schemeClr>
                  </a:solidFill>
                </a:rPr>
                <a:t>MARKET RISK</a:t>
              </a:r>
            </a:p>
          </p:txBody>
        </p:sp>
        <p:pic>
          <p:nvPicPr>
            <p:cNvPr id="21" name="Graphic 20" descr="Target Audience">
              <a:extLst>
                <a:ext uri="{FF2B5EF4-FFF2-40B4-BE49-F238E27FC236}">
                  <a16:creationId xmlns:a16="http://schemas.microsoft.com/office/drawing/2014/main" id="{08C706D0-602E-4E70-8D49-B7A3F84636F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0047" y="2759970"/>
              <a:ext cx="516155" cy="516155"/>
            </a:xfrm>
            <a:prstGeom prst="rect">
              <a:avLst/>
            </a:prstGeom>
          </p:spPr>
        </p:pic>
      </p:grpSp>
      <p:grpSp>
        <p:nvGrpSpPr>
          <p:cNvPr id="31" name="Group 30">
            <a:extLst>
              <a:ext uri="{FF2B5EF4-FFF2-40B4-BE49-F238E27FC236}">
                <a16:creationId xmlns:a16="http://schemas.microsoft.com/office/drawing/2014/main" id="{15ADA92C-D40B-46C7-9ACC-07A371CA5C24}"/>
              </a:ext>
              <a:ext uri="{C183D7F6-B498-43B3-948B-1728B52AA6E4}">
                <adec:decorative xmlns:adec="http://schemas.microsoft.com/office/drawing/2017/decorative" val="1"/>
              </a:ext>
            </a:extLst>
          </p:cNvPr>
          <p:cNvGrpSpPr/>
          <p:nvPr/>
        </p:nvGrpSpPr>
        <p:grpSpPr>
          <a:xfrm flipH="1" flipV="1">
            <a:off x="4247060" y="4710569"/>
            <a:ext cx="779076" cy="340983"/>
            <a:chOff x="10085433" y="2368574"/>
            <a:chExt cx="1482680" cy="648934"/>
          </a:xfrm>
        </p:grpSpPr>
        <p:cxnSp>
          <p:nvCxnSpPr>
            <p:cNvPr id="32" name="Straight Connector 31">
              <a:extLst>
                <a:ext uri="{FF2B5EF4-FFF2-40B4-BE49-F238E27FC236}">
                  <a16:creationId xmlns:a16="http://schemas.microsoft.com/office/drawing/2014/main" id="{49C66FC9-08F4-4F04-A288-760424B646AB}"/>
                </a:ext>
              </a:extLst>
            </p:cNvPr>
            <p:cNvCxnSpPr>
              <a:cxnSpLocks/>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96D17F-463A-4AB8-AAAE-F553E9A46C9A}"/>
                </a:ext>
              </a:extLst>
            </p:cNvPr>
            <p:cNvCxnSpPr>
              <a:cxnSpLocks/>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title="Fund Category (Grouped)">
            <a:extLst>
              <a:ext uri="{FF2B5EF4-FFF2-40B4-BE49-F238E27FC236}">
                <a16:creationId xmlns:a16="http://schemas.microsoft.com/office/drawing/2014/main" id="{B1EA58AE-DF29-4AFB-8B2D-5941C37C8B1C}"/>
              </a:ext>
            </a:extLst>
          </p:cNvPr>
          <p:cNvGrpSpPr/>
          <p:nvPr/>
        </p:nvGrpSpPr>
        <p:grpSpPr>
          <a:xfrm>
            <a:off x="8396716" y="287695"/>
            <a:ext cx="3159547" cy="3542251"/>
            <a:chOff x="635302" y="4653927"/>
            <a:chExt cx="3159547" cy="3542251"/>
          </a:xfrm>
        </p:grpSpPr>
        <p:sp>
          <p:nvSpPr>
            <p:cNvPr id="15" name="Text Placeholder 80">
              <a:extLst>
                <a:ext uri="{FF2B5EF4-FFF2-40B4-BE49-F238E27FC236}">
                  <a16:creationId xmlns:a16="http://schemas.microsoft.com/office/drawing/2014/main" id="{5CC120CE-241B-46BF-81A1-D0E5864C86E8}"/>
                </a:ext>
              </a:extLst>
            </p:cNvPr>
            <p:cNvSpPr txBox="1">
              <a:spLocks/>
            </p:cNvSpPr>
            <p:nvPr/>
          </p:nvSpPr>
          <p:spPr>
            <a:xfrm>
              <a:off x="635302" y="5595161"/>
              <a:ext cx="3159547" cy="260101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600" dirty="0">
                  <a:solidFill>
                    <a:schemeClr val="tx1">
                      <a:lumMod val="75000"/>
                      <a:lumOff val="25000"/>
                    </a:schemeClr>
                  </a:solidFill>
                </a:rPr>
                <a:t>Customer related</a:t>
              </a:r>
            </a:p>
            <a:p>
              <a:pPr lvl="1">
                <a:buFont typeface="Wingdings" panose="05000000000000000000" pitchFamily="2" charset="2"/>
                <a:buChar char="ü"/>
              </a:pPr>
              <a:r>
                <a:rPr lang="en-US" sz="1400" dirty="0">
                  <a:solidFill>
                    <a:schemeClr val="tx1">
                      <a:lumMod val="75000"/>
                      <a:lumOff val="25000"/>
                    </a:schemeClr>
                  </a:solidFill>
                </a:rPr>
                <a:t>Product Return</a:t>
              </a:r>
            </a:p>
            <a:p>
              <a:pPr lvl="1">
                <a:buFont typeface="Wingdings" panose="05000000000000000000" pitchFamily="2" charset="2"/>
                <a:buChar char="ü"/>
              </a:pPr>
              <a:r>
                <a:rPr lang="en-US" sz="1400" dirty="0">
                  <a:solidFill>
                    <a:schemeClr val="tx1">
                      <a:lumMod val="75000"/>
                      <a:lumOff val="25000"/>
                    </a:schemeClr>
                  </a:solidFill>
                </a:rPr>
                <a:t>Non-Acceptance of Delivery</a:t>
              </a:r>
            </a:p>
            <a:p>
              <a:pPr lvl="1">
                <a:buFont typeface="Wingdings" panose="05000000000000000000" pitchFamily="2" charset="2"/>
                <a:buChar char="ü"/>
              </a:pPr>
              <a:r>
                <a:rPr lang="en-US" sz="1400" dirty="0">
                  <a:solidFill>
                    <a:schemeClr val="tx1">
                      <a:lumMod val="75000"/>
                      <a:lumOff val="25000"/>
                    </a:schemeClr>
                  </a:solidFill>
                </a:rPr>
                <a:t>False Claims</a:t>
              </a:r>
            </a:p>
            <a:p>
              <a:pPr lvl="1">
                <a:buFont typeface="Wingdings" panose="05000000000000000000" pitchFamily="2" charset="2"/>
                <a:buChar char="ü"/>
              </a:pPr>
              <a:r>
                <a:rPr lang="en-US" sz="1400" dirty="0">
                  <a:solidFill>
                    <a:schemeClr val="tx1">
                      <a:lumMod val="75000"/>
                      <a:lumOff val="25000"/>
                    </a:schemeClr>
                  </a:solidFill>
                </a:rPr>
                <a:t>Customer Disputes</a:t>
              </a:r>
            </a:p>
            <a:p>
              <a:pPr>
                <a:buFont typeface="Wingdings" panose="05000000000000000000" pitchFamily="2" charset="2"/>
                <a:buChar char="v"/>
              </a:pPr>
              <a:r>
                <a:rPr lang="en-US" sz="1600" dirty="0">
                  <a:solidFill>
                    <a:schemeClr val="tx1">
                      <a:lumMod val="75000"/>
                      <a:lumOff val="25000"/>
                    </a:schemeClr>
                  </a:solidFill>
                </a:rPr>
                <a:t>Logistics/ Warehousing</a:t>
              </a:r>
            </a:p>
            <a:p>
              <a:pPr lvl="1">
                <a:buFont typeface="Wingdings" panose="05000000000000000000" pitchFamily="2" charset="2"/>
                <a:buChar char="ü"/>
              </a:pPr>
              <a:r>
                <a:rPr lang="en-US" sz="1400" dirty="0">
                  <a:solidFill>
                    <a:schemeClr val="tx1">
                      <a:lumMod val="75000"/>
                      <a:lumOff val="25000"/>
                    </a:schemeClr>
                  </a:solidFill>
                </a:rPr>
                <a:t>Damage during delivery</a:t>
              </a:r>
            </a:p>
            <a:p>
              <a:pPr lvl="1">
                <a:buFont typeface="Wingdings" panose="05000000000000000000" pitchFamily="2" charset="2"/>
                <a:buChar char="ü"/>
              </a:pPr>
              <a:r>
                <a:rPr lang="en-US" sz="1400" dirty="0">
                  <a:solidFill>
                    <a:schemeClr val="tx1">
                      <a:lumMod val="75000"/>
                      <a:lumOff val="25000"/>
                    </a:schemeClr>
                  </a:solidFill>
                </a:rPr>
                <a:t>Theft/ cheating by delivery person</a:t>
              </a:r>
            </a:p>
          </p:txBody>
        </p:sp>
        <p:sp>
          <p:nvSpPr>
            <p:cNvPr id="16" name="Text Placeholder 80">
              <a:extLst>
                <a:ext uri="{FF2B5EF4-FFF2-40B4-BE49-F238E27FC236}">
                  <a16:creationId xmlns:a16="http://schemas.microsoft.com/office/drawing/2014/main" id="{2967B6E6-8BEF-4CB1-8225-6569B5BC6BEC}"/>
                </a:ext>
              </a:extLst>
            </p:cNvPr>
            <p:cNvSpPr txBox="1">
              <a:spLocks/>
            </p:cNvSpPr>
            <p:nvPr/>
          </p:nvSpPr>
          <p:spPr>
            <a:xfrm>
              <a:off x="635303" y="5188432"/>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rPr>
                <a:t>OPERATIONAL RISK</a:t>
              </a:r>
            </a:p>
          </p:txBody>
        </p:sp>
        <p:pic>
          <p:nvPicPr>
            <p:cNvPr id="17" name="Graphic 16" descr="Gears">
              <a:extLst>
                <a:ext uri="{FF2B5EF4-FFF2-40B4-BE49-F238E27FC236}">
                  <a16:creationId xmlns:a16="http://schemas.microsoft.com/office/drawing/2014/main" id="{07C77A0A-D269-44E9-A32D-6A9CEC704D7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35303" y="4653927"/>
              <a:ext cx="516155" cy="516155"/>
            </a:xfrm>
            <a:prstGeom prst="rect">
              <a:avLst/>
            </a:prstGeom>
          </p:spPr>
        </p:pic>
      </p:grpSp>
      <p:grpSp>
        <p:nvGrpSpPr>
          <p:cNvPr id="6" name="Group 5" title="Fund Category (Grouped)">
            <a:extLst>
              <a:ext uri="{FF2B5EF4-FFF2-40B4-BE49-F238E27FC236}">
                <a16:creationId xmlns:a16="http://schemas.microsoft.com/office/drawing/2014/main" id="{059A3F79-6A32-438A-BEFD-DD7037DBEFCC}"/>
              </a:ext>
            </a:extLst>
          </p:cNvPr>
          <p:cNvGrpSpPr/>
          <p:nvPr/>
        </p:nvGrpSpPr>
        <p:grpSpPr>
          <a:xfrm>
            <a:off x="8604871" y="4262662"/>
            <a:ext cx="2900931" cy="1962347"/>
            <a:chOff x="8894724" y="2258575"/>
            <a:chExt cx="2764954" cy="1962347"/>
          </a:xfrm>
        </p:grpSpPr>
        <p:sp>
          <p:nvSpPr>
            <p:cNvPr id="7" name="Text Placeholder 80">
              <a:extLst>
                <a:ext uri="{FF2B5EF4-FFF2-40B4-BE49-F238E27FC236}">
                  <a16:creationId xmlns:a16="http://schemas.microsoft.com/office/drawing/2014/main" id="{7B15D9A6-030E-40B4-B9A4-32A3302EF94F}"/>
                </a:ext>
              </a:extLst>
            </p:cNvPr>
            <p:cNvSpPr txBox="1">
              <a:spLocks/>
            </p:cNvSpPr>
            <p:nvPr/>
          </p:nvSpPr>
          <p:spPr>
            <a:xfrm>
              <a:off x="8987805" y="3316332"/>
              <a:ext cx="2671873"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dirty="0">
                  <a:solidFill>
                    <a:schemeClr val="tx1">
                      <a:lumMod val="75000"/>
                      <a:lumOff val="25000"/>
                    </a:schemeClr>
                  </a:solidFill>
                </a:rPr>
                <a:t>Financial viability/ profitability</a:t>
              </a:r>
            </a:p>
            <a:p>
              <a:pPr>
                <a:buFont typeface="Wingdings" panose="05000000000000000000" pitchFamily="2" charset="2"/>
                <a:buChar char="v"/>
              </a:pPr>
              <a:r>
                <a:rPr lang="en-US" sz="1400" dirty="0">
                  <a:solidFill>
                    <a:schemeClr val="tx1">
                      <a:lumMod val="75000"/>
                      <a:lumOff val="25000"/>
                    </a:schemeClr>
                  </a:solidFill>
                </a:rPr>
                <a:t>Credit risk</a:t>
              </a:r>
            </a:p>
            <a:p>
              <a:pPr>
                <a:buFont typeface="Wingdings" panose="05000000000000000000" pitchFamily="2" charset="2"/>
                <a:buChar char="v"/>
              </a:pPr>
              <a:r>
                <a:rPr lang="en-US" sz="1400" dirty="0">
                  <a:solidFill>
                    <a:schemeClr val="tx1">
                      <a:lumMod val="75000"/>
                      <a:lumOff val="25000"/>
                    </a:schemeClr>
                  </a:solidFill>
                </a:rPr>
                <a:t>Price adjustment risk</a:t>
              </a:r>
            </a:p>
            <a:p>
              <a:pPr marL="0" indent="0">
                <a:buNone/>
              </a:pPr>
              <a:endParaRPr lang="en-US" sz="1400" dirty="0">
                <a:solidFill>
                  <a:schemeClr val="tx1">
                    <a:lumMod val="75000"/>
                    <a:lumOff val="25000"/>
                  </a:schemeClr>
                </a:solidFill>
              </a:endParaRPr>
            </a:p>
          </p:txBody>
        </p:sp>
        <p:sp>
          <p:nvSpPr>
            <p:cNvPr id="8" name="Text Placeholder 80">
              <a:extLst>
                <a:ext uri="{FF2B5EF4-FFF2-40B4-BE49-F238E27FC236}">
                  <a16:creationId xmlns:a16="http://schemas.microsoft.com/office/drawing/2014/main" id="{78127210-F620-4F8A-89B7-C0962F01ABC5}"/>
                </a:ext>
              </a:extLst>
            </p:cNvPr>
            <p:cNvSpPr txBox="1">
              <a:spLocks/>
            </p:cNvSpPr>
            <p:nvPr/>
          </p:nvSpPr>
          <p:spPr>
            <a:xfrm>
              <a:off x="8967861" y="2909603"/>
              <a:ext cx="2391393"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rPr>
                <a:t>FINANCIAL RISK</a:t>
              </a:r>
            </a:p>
          </p:txBody>
        </p:sp>
        <p:pic>
          <p:nvPicPr>
            <p:cNvPr id="9" name="Graphic 8" descr="Coins">
              <a:extLst>
                <a:ext uri="{FF2B5EF4-FFF2-40B4-BE49-F238E27FC236}">
                  <a16:creationId xmlns:a16="http://schemas.microsoft.com/office/drawing/2014/main" id="{EB5DF1D7-3FD9-42D6-BEE4-A0BE87154BC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894724" y="2258575"/>
              <a:ext cx="541158" cy="567771"/>
            </a:xfrm>
            <a:prstGeom prst="rect">
              <a:avLst/>
            </a:prstGeom>
          </p:spPr>
        </p:pic>
      </p:grpSp>
      <p:grpSp>
        <p:nvGrpSpPr>
          <p:cNvPr id="25" name="Group 24">
            <a:extLst>
              <a:ext uri="{FF2B5EF4-FFF2-40B4-BE49-F238E27FC236}">
                <a16:creationId xmlns:a16="http://schemas.microsoft.com/office/drawing/2014/main" id="{E1D62F4C-F7AD-49CD-8499-3FBAD8FFF4EA}"/>
              </a:ext>
              <a:ext uri="{C183D7F6-B498-43B3-948B-1728B52AA6E4}">
                <adec:decorative xmlns:adec="http://schemas.microsoft.com/office/drawing/2017/decorative" val="1"/>
              </a:ext>
            </a:extLst>
          </p:cNvPr>
          <p:cNvGrpSpPr/>
          <p:nvPr/>
        </p:nvGrpSpPr>
        <p:grpSpPr>
          <a:xfrm flipV="1">
            <a:off x="7267420" y="4694475"/>
            <a:ext cx="779074" cy="340983"/>
            <a:chOff x="10085436" y="2368575"/>
            <a:chExt cx="1482677" cy="648934"/>
          </a:xfrm>
        </p:grpSpPr>
        <p:cxnSp>
          <p:nvCxnSpPr>
            <p:cNvPr id="26" name="Straight Connector 25">
              <a:extLst>
                <a:ext uri="{FF2B5EF4-FFF2-40B4-BE49-F238E27FC236}">
                  <a16:creationId xmlns:a16="http://schemas.microsoft.com/office/drawing/2014/main" id="{493B22ED-AFEC-489C-B59A-F64E19A09DCC}"/>
                </a:ext>
              </a:extLst>
            </p:cNvPr>
            <p:cNvCxnSpPr>
              <a:cxnSpLocks/>
            </p:cNvCxnSpPr>
            <p:nvPr/>
          </p:nvCxnSpPr>
          <p:spPr>
            <a:xfrm flipH="1">
              <a:off x="10247666" y="2412045"/>
              <a:ext cx="132044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F32A56-CAD2-4FF2-8BB9-EFF8FE176A19}"/>
                </a:ext>
              </a:extLst>
            </p:cNvPr>
            <p:cNvCxnSpPr>
              <a:cxnSpLocks/>
            </p:cNvCxnSpPr>
            <p:nvPr/>
          </p:nvCxnSpPr>
          <p:spPr>
            <a:xfrm rot="18000000" flipH="1">
              <a:off x="9760969" y="2693042"/>
              <a:ext cx="64893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300FB7D-888A-4291-A618-4FDAE2DB3884}"/>
              </a:ext>
              <a:ext uri="{C183D7F6-B498-43B3-948B-1728B52AA6E4}">
                <adec:decorative xmlns:adec="http://schemas.microsoft.com/office/drawing/2017/decorative" val="1"/>
              </a:ext>
            </a:extLst>
          </p:cNvPr>
          <p:cNvGrpSpPr/>
          <p:nvPr/>
        </p:nvGrpSpPr>
        <p:grpSpPr>
          <a:xfrm rot="10800000" flipH="1" flipV="1">
            <a:off x="7266116" y="1958326"/>
            <a:ext cx="722937" cy="391248"/>
            <a:chOff x="10085433" y="2368574"/>
            <a:chExt cx="1482680" cy="648934"/>
          </a:xfrm>
        </p:grpSpPr>
        <p:cxnSp>
          <p:nvCxnSpPr>
            <p:cNvPr id="35" name="Straight Connector 34">
              <a:extLst>
                <a:ext uri="{FF2B5EF4-FFF2-40B4-BE49-F238E27FC236}">
                  <a16:creationId xmlns:a16="http://schemas.microsoft.com/office/drawing/2014/main" id="{C4BF40AB-288A-4B33-A30E-73B5B2B6C1A5}"/>
                </a:ext>
              </a:extLst>
            </p:cNvPr>
            <p:cNvCxnSpPr>
              <a:cxnSpLocks/>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9956A4-3F5F-450F-8465-7781867DD810}"/>
                </a:ext>
              </a:extLst>
            </p:cNvPr>
            <p:cNvCxnSpPr>
              <a:cxnSpLocks/>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8" name="Title 1">
            <a:extLst>
              <a:ext uri="{FF2B5EF4-FFF2-40B4-BE49-F238E27FC236}">
                <a16:creationId xmlns:a16="http://schemas.microsoft.com/office/drawing/2014/main" id="{259F7056-1E2B-44CB-8705-55062F403737}"/>
              </a:ext>
            </a:extLst>
          </p:cNvPr>
          <p:cNvSpPr>
            <a:spLocks noGrp="1"/>
          </p:cNvSpPr>
          <p:nvPr>
            <p:ph type="title"/>
          </p:nvPr>
        </p:nvSpPr>
        <p:spPr>
          <a:xfrm>
            <a:off x="4555875" y="2858834"/>
            <a:ext cx="3403303" cy="1372117"/>
          </a:xfrm>
        </p:spPr>
        <p:txBody>
          <a:bodyPr>
            <a:normAutofit fontScale="90000"/>
          </a:bodyPr>
          <a:lstStyle/>
          <a:p>
            <a:pPr algn="ctr"/>
            <a:r>
              <a:rPr lang="en-US" dirty="0"/>
              <a:t>Risk Evaluation &amp; Coping Strategies</a:t>
            </a:r>
          </a:p>
        </p:txBody>
      </p:sp>
      <p:pic>
        <p:nvPicPr>
          <p:cNvPr id="44" name="Picture 43" descr="A close up of a sign&#10;&#10;Description automatically generated">
            <a:extLst>
              <a:ext uri="{FF2B5EF4-FFF2-40B4-BE49-F238E27FC236}">
                <a16:creationId xmlns:a16="http://schemas.microsoft.com/office/drawing/2014/main" id="{903A21F5-FF78-4E7B-BD6D-4DA56795720F}"/>
              </a:ext>
            </a:extLst>
          </p:cNvPr>
          <p:cNvPicPr>
            <a:picLocks noChangeAspect="1"/>
          </p:cNvPicPr>
          <p:nvPr/>
        </p:nvPicPr>
        <p:blipFill>
          <a:blip r:embed="rId12"/>
          <a:stretch>
            <a:fillRect/>
          </a:stretch>
        </p:blipFill>
        <p:spPr>
          <a:xfrm>
            <a:off x="10639425" y="0"/>
            <a:ext cx="1552575" cy="1184535"/>
          </a:xfrm>
          <a:prstGeom prst="rect">
            <a:avLst/>
          </a:prstGeom>
        </p:spPr>
      </p:pic>
    </p:spTree>
    <p:extLst>
      <p:ext uri="{BB962C8B-B14F-4D97-AF65-F5344CB8AC3E}">
        <p14:creationId xmlns:p14="http://schemas.microsoft.com/office/powerpoint/2010/main" val="154809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hammer, indoor, tool, table&#10;&#10;Description automatically generated">
            <a:extLst>
              <a:ext uri="{FF2B5EF4-FFF2-40B4-BE49-F238E27FC236}">
                <a16:creationId xmlns:a16="http://schemas.microsoft.com/office/drawing/2014/main" id="{EF913415-832B-4AB9-9959-F452C74A5A8B}"/>
              </a:ext>
            </a:extLst>
          </p:cNvPr>
          <p:cNvPicPr>
            <a:picLocks noChangeAspect="1"/>
          </p:cNvPicPr>
          <p:nvPr/>
        </p:nvPicPr>
        <p:blipFill>
          <a:blip r:embed="rId3"/>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1270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TextBox 28"/>
          <p:cNvSpPr txBox="1"/>
          <p:nvPr/>
        </p:nvSpPr>
        <p:spPr>
          <a:xfrm>
            <a:off x="973928" y="1302869"/>
            <a:ext cx="7839872" cy="781752"/>
          </a:xfrm>
          <a:prstGeom prst="rect">
            <a:avLst/>
          </a:prstGeom>
          <a:noFill/>
        </p:spPr>
        <p:txBody>
          <a:bodyPr wrap="square" rtlCol="0">
            <a:spAutoFit/>
          </a:bodyPr>
          <a:lstStyle/>
          <a:p>
            <a:pPr lvl="0">
              <a:lnSpc>
                <a:spcPct val="80000"/>
              </a:lnSpc>
            </a:pPr>
            <a:r>
              <a:rPr lang="en-US" sz="2400" dirty="0">
                <a:solidFill>
                  <a:srgbClr val="D83B01"/>
                </a:solidFill>
                <a:latin typeface="Lato Black" panose="020F0502020204030203" pitchFamily="34" charset="0"/>
                <a:ea typeface="Lato Black" panose="020F0502020204030203" pitchFamily="34" charset="0"/>
                <a:cs typeface="Lato Black" panose="020F0502020204030203" pitchFamily="34" charset="0"/>
              </a:rPr>
              <a:t>Ecommerce Registration in India (Legal Procedure)</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D83B01"/>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pic>
        <p:nvPicPr>
          <p:cNvPr id="38" name="Picture 37" descr="Gavel"/>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64132" y="1924343"/>
            <a:ext cx="396663" cy="396663"/>
          </a:xfrm>
          <a:prstGeom prst="rect">
            <a:avLst/>
          </a:prstGeom>
        </p:spPr>
      </p:pic>
      <p:sp>
        <p:nvSpPr>
          <p:cNvPr id="10" name="Rectangle 9"/>
          <p:cNvSpPr/>
          <p:nvPr/>
        </p:nvSpPr>
        <p:spPr>
          <a:xfrm>
            <a:off x="1663362" y="1795631"/>
            <a:ext cx="9754917" cy="5097934"/>
          </a:xfrm>
          <a:prstGeom prst="rect">
            <a:avLst/>
          </a:prstGeom>
        </p:spPr>
        <p:txBody>
          <a:bodyPr wrap="square">
            <a:spAutoFit/>
          </a:bodyPr>
          <a:lstStyle/>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Get Directors Identification Number (DIN)</a:t>
            </a:r>
          </a:p>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Digital Signature Certificate</a:t>
            </a:r>
          </a:p>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Filing application for Company Name to Registrar of Companies (ROC)</a:t>
            </a:r>
          </a:p>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Company Registration</a:t>
            </a:r>
          </a:p>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Apply for Goods and Service Tax (GST), Shops and Establishment License &amp; Professional Tax (PT)</a:t>
            </a:r>
          </a:p>
          <a:p>
            <a:pPr lvl="0">
              <a:lnSpc>
                <a:spcPct val="200000"/>
              </a:lnSpc>
            </a:pPr>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Apply for the Certification of Company’s Incorporation</a:t>
            </a:r>
          </a:p>
          <a:p>
            <a:pPr lvl="0"/>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Bank Account : Once the company is incorporated, one need to open a Current Bank Account in the name of the business with any bank. This acts as a proof of the Company’s Registration. Also, having company’s bank account is necessary to list the products on an ecommerce marketplace and/or to obtain payment gateway for a proprietary ecommerce website.</a:t>
            </a:r>
          </a:p>
          <a:p>
            <a:pPr lvl="0"/>
            <a:endParaRPr lang="en-US" sz="1400" dirty="0">
              <a:solidFill>
                <a:srgbClr val="FFFFFF"/>
              </a:solidFill>
              <a:latin typeface="Lato" panose="020F0502020204030203" pitchFamily="34" charset="0"/>
              <a:ea typeface="Lato" panose="020F0502020204030203" pitchFamily="34" charset="0"/>
              <a:cs typeface="Lato" panose="020F0502020204030203" pitchFamily="34" charset="0"/>
            </a:endParaRPr>
          </a:p>
          <a:p>
            <a:pPr lvl="0"/>
            <a:r>
              <a:rPr lang="en-US" sz="1500" dirty="0">
                <a:solidFill>
                  <a:srgbClr val="FFFFFF"/>
                </a:solidFill>
                <a:latin typeface="Lato" panose="020F0502020204030203" pitchFamily="34" charset="0"/>
                <a:ea typeface="Lato" panose="020F0502020204030203" pitchFamily="34" charset="0"/>
                <a:cs typeface="Lato" panose="020F0502020204030203" pitchFamily="34" charset="0"/>
              </a:rPr>
              <a:t>Payment Gateway for Ecommerce Business: Some documents to be submitted to the payment gateway provider: Bank account in the name of the business, PAN Card of the business, Certificate of Incorporation, Memorandum of Association.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sp>
        <p:nvSpPr>
          <p:cNvPr id="14" name="TextBox 13">
            <a:extLst>
              <a:ext uri="{FF2B5EF4-FFF2-40B4-BE49-F238E27FC236}">
                <a16:creationId xmlns:a16="http://schemas.microsoft.com/office/drawing/2014/main" id="{7EDF3EE5-CF43-478D-A5D8-7304A5B8F2BA}"/>
              </a:ext>
            </a:extLst>
          </p:cNvPr>
          <p:cNvSpPr txBox="1"/>
          <p:nvPr/>
        </p:nvSpPr>
        <p:spPr>
          <a:xfrm>
            <a:off x="469900" y="457143"/>
            <a:ext cx="6099463" cy="49590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3200" b="1" dirty="0">
                <a:solidFill>
                  <a:srgbClr val="D83B01"/>
                </a:solidFill>
                <a:latin typeface="Lato Black" panose="020F0502020204030203" pitchFamily="34" charset="0"/>
                <a:ea typeface="Lato Black" panose="020F0502020204030203" pitchFamily="34" charset="0"/>
                <a:cs typeface="Lato Black" panose="020F0502020204030203" pitchFamily="34" charset="0"/>
              </a:rPr>
              <a:t>LEGAL ENVIRONMENT</a:t>
            </a:r>
            <a:endParaRPr kumimoji="0" lang="en-US" sz="3200" b="1" i="0" u="none" strike="noStrike" kern="1200" cap="none" spc="0" normalizeH="0" baseline="0" noProof="0" dirty="0">
              <a:ln>
                <a:noFill/>
              </a:ln>
              <a:solidFill>
                <a:srgbClr val="D83B01"/>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pic>
        <p:nvPicPr>
          <p:cNvPr id="24" name="Picture 23" descr="A close up of a sign&#10;&#10;Description automatically generated">
            <a:extLst>
              <a:ext uri="{FF2B5EF4-FFF2-40B4-BE49-F238E27FC236}">
                <a16:creationId xmlns:a16="http://schemas.microsoft.com/office/drawing/2014/main" id="{C298C623-7B2A-4590-B939-917A01CA9E8F}"/>
              </a:ext>
            </a:extLst>
          </p:cNvPr>
          <p:cNvPicPr>
            <a:picLocks noChangeAspect="1"/>
          </p:cNvPicPr>
          <p:nvPr/>
        </p:nvPicPr>
        <p:blipFill>
          <a:blip r:embed="rId6"/>
          <a:stretch>
            <a:fillRect/>
          </a:stretch>
        </p:blipFill>
        <p:spPr>
          <a:xfrm>
            <a:off x="10639425" y="-12701"/>
            <a:ext cx="1552575" cy="1184535"/>
          </a:xfrm>
          <a:prstGeom prst="rect">
            <a:avLst/>
          </a:prstGeom>
        </p:spPr>
      </p:pic>
      <p:pic>
        <p:nvPicPr>
          <p:cNvPr id="25" name="Picture 37" descr="Gavel">
            <a:extLst>
              <a:ext uri="{FF2B5EF4-FFF2-40B4-BE49-F238E27FC236}">
                <a16:creationId xmlns:a16="http://schemas.microsoft.com/office/drawing/2014/main" id="{5168CAB4-514B-48ED-8546-1B231AC4A909}"/>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264131" y="2366364"/>
            <a:ext cx="396663" cy="396663"/>
          </a:xfrm>
          <a:prstGeom prst="rect">
            <a:avLst/>
          </a:prstGeom>
        </p:spPr>
      </p:pic>
      <p:pic>
        <p:nvPicPr>
          <p:cNvPr id="26" name="Picture 37" descr="Gavel">
            <a:extLst>
              <a:ext uri="{FF2B5EF4-FFF2-40B4-BE49-F238E27FC236}">
                <a16:creationId xmlns:a16="http://schemas.microsoft.com/office/drawing/2014/main" id="{BC2E49A4-F011-4F06-A352-34CBC6F1519A}"/>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264130" y="2791444"/>
            <a:ext cx="396663" cy="396663"/>
          </a:xfrm>
          <a:prstGeom prst="rect">
            <a:avLst/>
          </a:prstGeom>
        </p:spPr>
      </p:pic>
      <p:pic>
        <p:nvPicPr>
          <p:cNvPr id="27" name="Picture 37" descr="Gavel">
            <a:extLst>
              <a:ext uri="{FF2B5EF4-FFF2-40B4-BE49-F238E27FC236}">
                <a16:creationId xmlns:a16="http://schemas.microsoft.com/office/drawing/2014/main" id="{314C38D2-3522-4AEF-9B45-15B652E82C2E}"/>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283013" y="3250953"/>
            <a:ext cx="396663" cy="396663"/>
          </a:xfrm>
          <a:prstGeom prst="rect">
            <a:avLst/>
          </a:prstGeom>
        </p:spPr>
      </p:pic>
      <p:pic>
        <p:nvPicPr>
          <p:cNvPr id="28" name="Picture 37" descr="Gavel">
            <a:extLst>
              <a:ext uri="{FF2B5EF4-FFF2-40B4-BE49-F238E27FC236}">
                <a16:creationId xmlns:a16="http://schemas.microsoft.com/office/drawing/2014/main" id="{7C54D9E6-1395-4351-9BBA-3D5C6A995A70}"/>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299326" y="4112887"/>
            <a:ext cx="396663" cy="396663"/>
          </a:xfrm>
          <a:prstGeom prst="rect">
            <a:avLst/>
          </a:prstGeom>
        </p:spPr>
      </p:pic>
      <p:pic>
        <p:nvPicPr>
          <p:cNvPr id="30" name="Picture 37" descr="Gavel">
            <a:extLst>
              <a:ext uri="{FF2B5EF4-FFF2-40B4-BE49-F238E27FC236}">
                <a16:creationId xmlns:a16="http://schemas.microsoft.com/office/drawing/2014/main" id="{A9220334-7555-46AC-B687-D5FD6E5AA037}"/>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299326" y="3681920"/>
            <a:ext cx="396663" cy="396663"/>
          </a:xfrm>
          <a:prstGeom prst="rect">
            <a:avLst/>
          </a:prstGeom>
        </p:spPr>
      </p:pic>
      <p:pic>
        <p:nvPicPr>
          <p:cNvPr id="31" name="Picture 37" descr="Gavel">
            <a:extLst>
              <a:ext uri="{FF2B5EF4-FFF2-40B4-BE49-F238E27FC236}">
                <a16:creationId xmlns:a16="http://schemas.microsoft.com/office/drawing/2014/main" id="{F6912D7F-9B57-4155-907B-D5CDB2321CA0}"/>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311085" y="5647340"/>
            <a:ext cx="396663" cy="396663"/>
          </a:xfrm>
          <a:prstGeom prst="rect">
            <a:avLst/>
          </a:prstGeom>
        </p:spPr>
      </p:pic>
      <p:pic>
        <p:nvPicPr>
          <p:cNvPr id="32" name="Picture 37" descr="Gavel">
            <a:extLst>
              <a:ext uri="{FF2B5EF4-FFF2-40B4-BE49-F238E27FC236}">
                <a16:creationId xmlns:a16="http://schemas.microsoft.com/office/drawing/2014/main" id="{2F276CE4-5497-49E0-BB22-345423963984}"/>
              </a:ext>
            </a:extLst>
          </p:cNvPr>
          <p:cNvPicPr>
            <a:picLocks noChangeAspect="1"/>
          </p:cNvPicPr>
          <p:nvPr/>
        </p:nvPicPr>
        <p:blipFill>
          <a:blip r:embed="rId4">
            <a:extLst>
              <a:ext uri="{96DAC541-7B7A-43D3-8B79-37D633B846F1}">
                <asvg:svgBlip xmlns:asvg="http://schemas.microsoft.com/office/drawing/2016/SVG/main" r:embed="rId7"/>
              </a:ext>
            </a:extLst>
          </a:blip>
          <a:srcRect/>
          <a:stretch/>
        </p:blipFill>
        <p:spPr>
          <a:xfrm>
            <a:off x="1311085" y="4543854"/>
            <a:ext cx="396663" cy="396663"/>
          </a:xfrm>
          <a:prstGeom prst="rect">
            <a:avLst/>
          </a:prstGeom>
        </p:spPr>
      </p:pic>
    </p:spTree>
    <p:extLst>
      <p:ext uri="{BB962C8B-B14F-4D97-AF65-F5344CB8AC3E}">
        <p14:creationId xmlns:p14="http://schemas.microsoft.com/office/powerpoint/2010/main" val="25525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26" presetClass="emph" presetSubtype="0" fill="hold" nodeType="withEffect">
                                  <p:stCondLst>
                                    <p:cond delay="250"/>
                                  </p:stCondLst>
                                  <p:childTnLst>
                                    <p:animEffect transition="out" filter="fade">
                                      <p:cBhvr>
                                        <p:cTn id="32" dur="500" tmFilter="0, 0; .2, .5; .8, .5; 1, 0"/>
                                        <p:tgtEl>
                                          <p:spTgt spid="25"/>
                                        </p:tgtEl>
                                      </p:cBhvr>
                                    </p:animEffect>
                                    <p:animScale>
                                      <p:cBhvr>
                                        <p:cTn id="33" dur="250" autoRev="1" fill="hold"/>
                                        <p:tgtEl>
                                          <p:spTgt spid="25"/>
                                        </p:tgtEl>
                                      </p:cBhvr>
                                      <p:by x="105000" y="105000"/>
                                    </p:animScale>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6" presetClass="emph" presetSubtype="0" fill="hold" nodeType="withEffect">
                                  <p:stCondLst>
                                    <p:cond delay="250"/>
                                  </p:stCondLst>
                                  <p:childTnLst>
                                    <p:animEffect transition="out" filter="fade">
                                      <p:cBhvr>
                                        <p:cTn id="41" dur="500" tmFilter="0, 0; .2, .5; .8, .5; 1, 0"/>
                                        <p:tgtEl>
                                          <p:spTgt spid="26"/>
                                        </p:tgtEl>
                                      </p:cBhvr>
                                    </p:animEffect>
                                    <p:animScale>
                                      <p:cBhvr>
                                        <p:cTn id="42" dur="250" autoRev="1" fill="hold"/>
                                        <p:tgtEl>
                                          <p:spTgt spid="26"/>
                                        </p:tgtEl>
                                      </p:cBhvr>
                                      <p:by x="105000" y="105000"/>
                                    </p:animScale>
                                  </p:childTnLst>
                                </p:cTn>
                              </p:par>
                            </p:childTnLst>
                          </p:cTn>
                        </p:par>
                        <p:par>
                          <p:cTn id="43" fill="hold">
                            <p:stCondLst>
                              <p:cond delay="325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26" presetClass="emph" presetSubtype="0" fill="hold" nodeType="withEffect">
                                  <p:stCondLst>
                                    <p:cond delay="25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par>
                                <p:cTn id="58" presetID="26" presetClass="emph" presetSubtype="0" fill="hold" nodeType="withEffect">
                                  <p:stCondLst>
                                    <p:cond delay="250"/>
                                  </p:stCondLst>
                                  <p:childTnLst>
                                    <p:animEffect transition="out" filter="fade">
                                      <p:cBhvr>
                                        <p:cTn id="59" dur="500" tmFilter="0, 0; .2, .5; .8, .5; 1, 0"/>
                                        <p:tgtEl>
                                          <p:spTgt spid="28"/>
                                        </p:tgtEl>
                                      </p:cBhvr>
                                    </p:animEffect>
                                    <p:animScale>
                                      <p:cBhvr>
                                        <p:cTn id="60" dur="250" autoRev="1" fill="hold"/>
                                        <p:tgtEl>
                                          <p:spTgt spid="28"/>
                                        </p:tgtEl>
                                      </p:cBhvr>
                                      <p:by x="105000" y="105000"/>
                                    </p:animScale>
                                  </p:childTnLst>
                                </p:cTn>
                              </p:par>
                            </p:childTnLst>
                          </p:cTn>
                        </p:par>
                        <p:par>
                          <p:cTn id="61" fill="hold">
                            <p:stCondLst>
                              <p:cond delay="475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26" presetClass="emph" presetSubtype="0" fill="hold" nodeType="withEffect">
                                  <p:stCondLst>
                                    <p:cond delay="25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26" presetClass="emph" presetSubtype="0" fill="hold" nodeType="withEffect">
                                  <p:stCondLst>
                                    <p:cond delay="250"/>
                                  </p:stCondLst>
                                  <p:childTnLst>
                                    <p:animEffect transition="out" filter="fade">
                                      <p:cBhvr>
                                        <p:cTn id="77" dur="500" tmFilter="0, 0; .2, .5; .8, .5; 1, 0"/>
                                        <p:tgtEl>
                                          <p:spTgt spid="31"/>
                                        </p:tgtEl>
                                      </p:cBhvr>
                                    </p:animEffect>
                                    <p:animScale>
                                      <p:cBhvr>
                                        <p:cTn id="78" dur="250" autoRev="1" fill="hold"/>
                                        <p:tgtEl>
                                          <p:spTgt spid="31"/>
                                        </p:tgtEl>
                                      </p:cBhvr>
                                      <p:by x="105000" y="105000"/>
                                    </p:animScale>
                                  </p:childTnLst>
                                </p:cTn>
                              </p:par>
                            </p:childTnLst>
                          </p:cTn>
                        </p:par>
                        <p:par>
                          <p:cTn id="79" fill="hold">
                            <p:stCondLst>
                              <p:cond delay="6250"/>
                            </p:stCondLst>
                            <p:childTnLst>
                              <p:par>
                                <p:cTn id="80" presetID="53" presetClass="entr" presetSubtype="16" fill="hold"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26" presetClass="emph" presetSubtype="0" fill="hold" nodeType="withEffect">
                                  <p:stCondLst>
                                    <p:cond delay="250"/>
                                  </p:stCondLst>
                                  <p:childTnLst>
                                    <p:animEffect transition="out" filter="fade">
                                      <p:cBhvr>
                                        <p:cTn id="86" dur="500" tmFilter="0, 0; .2, .5; .8, .5; 1, 0"/>
                                        <p:tgtEl>
                                          <p:spTgt spid="32"/>
                                        </p:tgtEl>
                                      </p:cBhvr>
                                    </p:animEffect>
                                    <p:animScale>
                                      <p:cBhvr>
                                        <p:cTn id="87"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5000"/>
            <a:lumOff val="35000"/>
          </a:schemeClr>
        </a:solidFill>
        <a:effectLst/>
      </p:bgPr>
    </p:bg>
    <p:spTree>
      <p:nvGrpSpPr>
        <p:cNvPr id="1" name=""/>
        <p:cNvGrpSpPr/>
        <p:nvPr/>
      </p:nvGrpSpPr>
      <p:grpSpPr>
        <a:xfrm>
          <a:off x="0" y="0"/>
          <a:ext cx="0" cy="0"/>
          <a:chOff x="0" y="0"/>
          <a:chExt cx="0" cy="0"/>
        </a:xfrm>
      </p:grpSpPr>
      <p:pic>
        <p:nvPicPr>
          <p:cNvPr id="5" name="Picture 4" descr="A sign on the side of a road&#10;&#10;Description automatically generated">
            <a:extLst>
              <a:ext uri="{FF2B5EF4-FFF2-40B4-BE49-F238E27FC236}">
                <a16:creationId xmlns:a16="http://schemas.microsoft.com/office/drawing/2014/main" id="{0BAC530D-8B5D-4C99-9C4D-A0798E007114}"/>
              </a:ext>
            </a:extLst>
          </p:cNvPr>
          <p:cNvPicPr>
            <a:picLocks noChangeAspect="1"/>
          </p:cNvPicPr>
          <p:nvPr/>
        </p:nvPicPr>
        <p:blipFill>
          <a:blip r:embed="rId3"/>
          <a:stretch>
            <a:fillRect/>
          </a:stretch>
        </p:blipFill>
        <p:spPr>
          <a:xfrm>
            <a:off x="0" y="0"/>
            <a:ext cx="12192000" cy="6858000"/>
          </a:xfrm>
          <a:prstGeom prst="rect">
            <a:avLst/>
          </a:prstGeom>
        </p:spPr>
      </p:pic>
      <p:sp>
        <p:nvSpPr>
          <p:cNvPr id="19" name="Rectangle 18"/>
          <p:cNvSpPr/>
          <p:nvPr/>
        </p:nvSpPr>
        <p:spPr>
          <a:xfrm>
            <a:off x="2035175" y="152400"/>
            <a:ext cx="8121650" cy="2395143"/>
          </a:xfrm>
          <a:prstGeom prst="rect">
            <a:avLst/>
          </a:prstGeom>
        </p:spPr>
        <p:txBody>
          <a:bodyPr wrap="square">
            <a:spAutoFit/>
          </a:bodyPr>
          <a:lstStyle/>
          <a:p>
            <a:pPr algn="ctr">
              <a:lnSpc>
                <a:spcPct val="120000"/>
              </a:lnSpc>
            </a:pPr>
            <a:r>
              <a:rPr lang="en-US" sz="2800" b="1" i="1" dirty="0">
                <a:latin typeface="Lato" panose="020F0502020204030203" pitchFamily="34" charset="0"/>
                <a:ea typeface="Lato" panose="020F0502020204030203" pitchFamily="34" charset="0"/>
                <a:cs typeface="Lato" panose="020F0502020204030203" pitchFamily="34" charset="0"/>
              </a:rPr>
              <a:t>“Our vision is  to build a place where people can come to find and discover anything and everything they might want to buy and get delivered.“</a:t>
            </a:r>
          </a:p>
          <a:p>
            <a:pPr algn="just">
              <a:lnSpc>
                <a:spcPct val="120000"/>
              </a:lnSpc>
            </a:pP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itle 3" hidden="1">
            <a:extLst>
              <a:ext uri="{FF2B5EF4-FFF2-40B4-BE49-F238E27FC236}">
                <a16:creationId xmlns:a16="http://schemas.microsoft.com/office/drawing/2014/main" id="{B99C03C8-BF33-4C27-9832-97127EEB1CC4}"/>
              </a:ext>
            </a:extLst>
          </p:cNvPr>
          <p:cNvSpPr>
            <a:spLocks noGrp="1"/>
          </p:cNvSpPr>
          <p:nvPr>
            <p:ph type="title"/>
          </p:nvPr>
        </p:nvSpPr>
        <p:spPr/>
        <p:txBody>
          <a:bodyPr/>
          <a:lstStyle/>
          <a:p>
            <a:r>
              <a:rPr lang="en-US" dirty="0"/>
              <a:t>Slide 2</a:t>
            </a:r>
          </a:p>
        </p:txBody>
      </p:sp>
      <p:pic>
        <p:nvPicPr>
          <p:cNvPr id="10" name="Picture 9" descr="A close up of a sign&#10;&#10;Description automatically generated">
            <a:extLst>
              <a:ext uri="{FF2B5EF4-FFF2-40B4-BE49-F238E27FC236}">
                <a16:creationId xmlns:a16="http://schemas.microsoft.com/office/drawing/2014/main" id="{5E01BAE2-488A-4269-8028-68140F277B1F}"/>
              </a:ext>
            </a:extLst>
          </p:cNvPr>
          <p:cNvPicPr>
            <a:picLocks noChangeAspect="1"/>
          </p:cNvPicPr>
          <p:nvPr/>
        </p:nvPicPr>
        <p:blipFill>
          <a:blip r:embed="rId4"/>
          <a:stretch>
            <a:fillRect/>
          </a:stretch>
        </p:blipFill>
        <p:spPr>
          <a:xfrm>
            <a:off x="0" y="0"/>
            <a:ext cx="1552575" cy="1184535"/>
          </a:xfrm>
          <a:prstGeom prst="rect">
            <a:avLst/>
          </a:prstGeom>
        </p:spPr>
      </p:pic>
    </p:spTree>
    <p:extLst>
      <p:ext uri="{BB962C8B-B14F-4D97-AF65-F5344CB8AC3E}">
        <p14:creationId xmlns:p14="http://schemas.microsoft.com/office/powerpoint/2010/main" val="31993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picture containing person, man, woman, sitting&#10;&#10;Description automatically generated">
            <a:extLst>
              <a:ext uri="{FF2B5EF4-FFF2-40B4-BE49-F238E27FC236}">
                <a16:creationId xmlns:a16="http://schemas.microsoft.com/office/drawing/2014/main" id="{BFC79C67-F832-4420-9915-14FA8CFC131D}"/>
              </a:ext>
            </a:extLst>
          </p:cNvPr>
          <p:cNvPicPr>
            <a:picLocks noGrp="1" noChangeAspect="1"/>
          </p:cNvPicPr>
          <p:nvPr>
            <p:ph type="pic" sz="quarter" idx="10"/>
          </p:nvPr>
        </p:nvPicPr>
        <p:blipFill>
          <a:blip r:embed="rId3"/>
          <a:srcRect t="4344" b="4344"/>
          <a:stretch>
            <a:fillRect/>
          </a:stretch>
        </p:blipFill>
        <p:spPr>
          <a:xfrm>
            <a:off x="136835" y="140389"/>
            <a:ext cx="10817225" cy="6584950"/>
          </a:xfrm>
        </p:spPr>
      </p:pic>
      <p:sp>
        <p:nvSpPr>
          <p:cNvPr id="11" name="Rectangle 10">
            <a:extLst>
              <a:ext uri="{FF2B5EF4-FFF2-40B4-BE49-F238E27FC236}">
                <a16:creationId xmlns:a16="http://schemas.microsoft.com/office/drawing/2014/main" id="{5396BE43-2D46-4002-A946-60FC5900EC15}"/>
              </a:ext>
              <a:ext uri="{C183D7F6-B498-43B3-948B-1728B52AA6E4}">
                <adec:decorative xmlns:adec="http://schemas.microsoft.com/office/drawing/2017/decorative" val="1"/>
              </a:ext>
            </a:extLst>
          </p:cNvPr>
          <p:cNvSpPr/>
          <p:nvPr/>
        </p:nvSpPr>
        <p:spPr bwMode="invGray">
          <a:xfrm rot="5400000">
            <a:off x="-317449" y="586945"/>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D2DDABB1-5E6B-4365-AD9E-DDCE7E972742}"/>
              </a:ext>
            </a:extLst>
          </p:cNvPr>
          <p:cNvSpPr>
            <a:spLocks noGrp="1"/>
          </p:cNvSpPr>
          <p:nvPr>
            <p:ph type="ctrTitle"/>
          </p:nvPr>
        </p:nvSpPr>
        <p:spPr>
          <a:xfrm>
            <a:off x="-1120683" y="1896560"/>
            <a:ext cx="5085650" cy="1870007"/>
          </a:xfrm>
        </p:spPr>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a:xfrm>
            <a:off x="295535" y="4653185"/>
            <a:ext cx="4681330" cy="271807"/>
          </a:xfrm>
        </p:spPr>
        <p:txBody>
          <a:bodyPr/>
          <a:lstStyle/>
          <a:p>
            <a:r>
              <a:rPr lang="en-US" dirty="0">
                <a:latin typeface="Daytona Pro Condensed Light" panose="020B0604020202020204" pitchFamily="34" charset="0"/>
                <a:cs typeface="Arabic Typesetting" panose="020B0604020202020204" pitchFamily="66" charset="-78"/>
              </a:rPr>
              <a:t>Shreya Gupta 19DM205</a:t>
            </a:r>
          </a:p>
        </p:txBody>
      </p:sp>
      <p:pic>
        <p:nvPicPr>
          <p:cNvPr id="12" name="Graphic 11" descr="User icon"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black">
          <a:xfrm>
            <a:off x="5106589" y="4616213"/>
            <a:ext cx="218900" cy="218900"/>
          </a:xfrm>
          <a:prstGeom prst="rect">
            <a:avLst/>
          </a:prstGeom>
        </p:spPr>
      </p:pic>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a:xfrm>
            <a:off x="293770" y="6353274"/>
            <a:ext cx="4683095" cy="252413"/>
          </a:xfrm>
        </p:spPr>
        <p:txBody>
          <a:bodyPr/>
          <a:lstStyle/>
          <a:p>
            <a:r>
              <a:rPr lang="en-US" dirty="0"/>
              <a:t>www.doorlivery.com</a:t>
            </a:r>
          </a:p>
        </p:txBody>
      </p:sp>
      <p:pic>
        <p:nvPicPr>
          <p:cNvPr id="15" name="Graphic 14" descr="Link icon">
            <a:extLst>
              <a:ext uri="{FF2B5EF4-FFF2-40B4-BE49-F238E27FC236}">
                <a16:creationId xmlns:a16="http://schemas.microsoft.com/office/drawing/2014/main" id="{0161B5EF-405A-4DEA-8E00-0A6A7B71F7B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black">
          <a:xfrm>
            <a:off x="5076746" y="6341596"/>
            <a:ext cx="244786" cy="244786"/>
          </a:xfrm>
          <a:prstGeom prst="rect">
            <a:avLst/>
          </a:prstGeom>
        </p:spPr>
      </p:pic>
      <p:sp>
        <p:nvSpPr>
          <p:cNvPr id="5" name="Slide Number Placeholder 4">
            <a:extLst>
              <a:ext uri="{FF2B5EF4-FFF2-40B4-BE49-F238E27FC236}">
                <a16:creationId xmlns:a16="http://schemas.microsoft.com/office/drawing/2014/main" id="{46DC15D2-04EB-42D6-9037-26AFBEACA0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page </a:t>
            </a:r>
            <a:fld id="{19B51A1E-902D-48AF-9020-955120F399B6}" type="slidenum">
              <a:rPr kumimoji="0" lang="en-US" sz="1400" b="0" i="0" u="none" strike="noStrike" kern="1200" cap="none" spc="0" normalizeH="0" baseline="0" noProof="0" smtClean="0">
                <a:ln>
                  <a:noFill/>
                </a:ln>
                <a:solidFill>
                  <a:prstClr val="black">
                    <a:lumMod val="75000"/>
                    <a:lumOff val="25000"/>
                  </a:prstClr>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endParaRPr>
          </a:p>
        </p:txBody>
      </p:sp>
      <p:pic>
        <p:nvPicPr>
          <p:cNvPr id="16" name="Picture 15" descr="A close up of a sign&#10;&#10;Description automatically generated">
            <a:extLst>
              <a:ext uri="{FF2B5EF4-FFF2-40B4-BE49-F238E27FC236}">
                <a16:creationId xmlns:a16="http://schemas.microsoft.com/office/drawing/2014/main" id="{75AB0520-AF47-441C-BA9C-CF030FF44647}"/>
              </a:ext>
            </a:extLst>
          </p:cNvPr>
          <p:cNvPicPr>
            <a:picLocks noChangeAspect="1"/>
          </p:cNvPicPr>
          <p:nvPr/>
        </p:nvPicPr>
        <p:blipFill>
          <a:blip r:embed="rId8"/>
          <a:stretch>
            <a:fillRect/>
          </a:stretch>
        </p:blipFill>
        <p:spPr>
          <a:xfrm>
            <a:off x="10954060" y="5836232"/>
            <a:ext cx="1257208" cy="1012606"/>
          </a:xfrm>
          <a:prstGeom prst="rect">
            <a:avLst/>
          </a:prstGeom>
        </p:spPr>
      </p:pic>
      <p:sp>
        <p:nvSpPr>
          <p:cNvPr id="31" name="Subtitle 3">
            <a:extLst>
              <a:ext uri="{FF2B5EF4-FFF2-40B4-BE49-F238E27FC236}">
                <a16:creationId xmlns:a16="http://schemas.microsoft.com/office/drawing/2014/main" id="{8518A63C-52A1-4E1C-B93E-7ED7A126F1F8}"/>
              </a:ext>
            </a:extLst>
          </p:cNvPr>
          <p:cNvSpPr txBox="1">
            <a:spLocks/>
          </p:cNvSpPr>
          <p:nvPr/>
        </p:nvSpPr>
        <p:spPr>
          <a:xfrm>
            <a:off x="295535" y="4969381"/>
            <a:ext cx="4681330"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Daytona Pro Condensed Light" panose="020B0306030503040204" pitchFamily="34" charset="0"/>
              </a:rPr>
              <a:t>Sonakshi Gupta 19DM217</a:t>
            </a:r>
          </a:p>
        </p:txBody>
      </p:sp>
      <p:pic>
        <p:nvPicPr>
          <p:cNvPr id="32" name="Graphic 31" descr="User icon" title="Icon - Presenter Name">
            <a:extLst>
              <a:ext uri="{FF2B5EF4-FFF2-40B4-BE49-F238E27FC236}">
                <a16:creationId xmlns:a16="http://schemas.microsoft.com/office/drawing/2014/main" id="{6F327137-0356-41CD-803B-A0C00FEB387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black">
          <a:xfrm>
            <a:off x="5106589" y="4931513"/>
            <a:ext cx="218900" cy="218900"/>
          </a:xfrm>
          <a:prstGeom prst="rect">
            <a:avLst/>
          </a:prstGeom>
        </p:spPr>
      </p:pic>
      <p:sp>
        <p:nvSpPr>
          <p:cNvPr id="37" name="Subtitle 3">
            <a:extLst>
              <a:ext uri="{FF2B5EF4-FFF2-40B4-BE49-F238E27FC236}">
                <a16:creationId xmlns:a16="http://schemas.microsoft.com/office/drawing/2014/main" id="{355C73A8-26E9-4367-B56E-4402FE1AD1E8}"/>
              </a:ext>
            </a:extLst>
          </p:cNvPr>
          <p:cNvSpPr txBox="1">
            <a:spLocks/>
          </p:cNvSpPr>
          <p:nvPr/>
        </p:nvSpPr>
        <p:spPr>
          <a:xfrm>
            <a:off x="295535" y="5242396"/>
            <a:ext cx="4681330"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Daytona Pro Condensed Light" panose="020B0306030503040204" pitchFamily="34" charset="0"/>
              </a:rPr>
              <a:t>Sonali</a:t>
            </a:r>
            <a:r>
              <a:rPr lang="en-US" dirty="0">
                <a:latin typeface="Daytona Pro Condensed Light" panose="020B0306030503040204" pitchFamily="34" charset="0"/>
              </a:rPr>
              <a:t> Jindal 19DM220</a:t>
            </a:r>
          </a:p>
        </p:txBody>
      </p:sp>
      <p:pic>
        <p:nvPicPr>
          <p:cNvPr id="38" name="Graphic 37" descr="User icon" title="Icon - Presenter Name">
            <a:extLst>
              <a:ext uri="{FF2B5EF4-FFF2-40B4-BE49-F238E27FC236}">
                <a16:creationId xmlns:a16="http://schemas.microsoft.com/office/drawing/2014/main" id="{1A4F4CC4-47FC-48F2-885A-4EDAE5F7259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black">
          <a:xfrm>
            <a:off x="5106589" y="5237398"/>
            <a:ext cx="218900" cy="218900"/>
          </a:xfrm>
          <a:prstGeom prst="rect">
            <a:avLst/>
          </a:prstGeom>
        </p:spPr>
      </p:pic>
      <p:sp>
        <p:nvSpPr>
          <p:cNvPr id="39" name="Subtitle 3">
            <a:extLst>
              <a:ext uri="{FF2B5EF4-FFF2-40B4-BE49-F238E27FC236}">
                <a16:creationId xmlns:a16="http://schemas.microsoft.com/office/drawing/2014/main" id="{19A4D9D5-5965-4303-90C7-763F23E9D3C3}"/>
              </a:ext>
            </a:extLst>
          </p:cNvPr>
          <p:cNvSpPr txBox="1">
            <a:spLocks/>
          </p:cNvSpPr>
          <p:nvPr/>
        </p:nvSpPr>
        <p:spPr>
          <a:xfrm>
            <a:off x="295535" y="5548790"/>
            <a:ext cx="4681330"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Daytona Pro Condensed Light" panose="020B0306030503040204" pitchFamily="34" charset="0"/>
              </a:rPr>
              <a:t>Dolly Goyal 19DM068</a:t>
            </a:r>
          </a:p>
        </p:txBody>
      </p:sp>
      <p:pic>
        <p:nvPicPr>
          <p:cNvPr id="40" name="Graphic 39" descr="User icon" title="Icon - Presenter Name">
            <a:extLst>
              <a:ext uri="{FF2B5EF4-FFF2-40B4-BE49-F238E27FC236}">
                <a16:creationId xmlns:a16="http://schemas.microsoft.com/office/drawing/2014/main" id="{5CEADA67-8032-4B58-9B6D-0D7218A19FF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black">
          <a:xfrm>
            <a:off x="5106589" y="5528207"/>
            <a:ext cx="218900" cy="218900"/>
          </a:xfrm>
          <a:prstGeom prst="rect">
            <a:avLst/>
          </a:prstGeom>
        </p:spPr>
      </p:pic>
      <p:sp>
        <p:nvSpPr>
          <p:cNvPr id="41" name="Subtitle 3">
            <a:extLst>
              <a:ext uri="{FF2B5EF4-FFF2-40B4-BE49-F238E27FC236}">
                <a16:creationId xmlns:a16="http://schemas.microsoft.com/office/drawing/2014/main" id="{3D5A371C-B73A-4853-A0DC-9EB8C6256640}"/>
              </a:ext>
            </a:extLst>
          </p:cNvPr>
          <p:cNvSpPr txBox="1">
            <a:spLocks/>
          </p:cNvSpPr>
          <p:nvPr/>
        </p:nvSpPr>
        <p:spPr>
          <a:xfrm>
            <a:off x="294652" y="5820597"/>
            <a:ext cx="4681330"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Daytona Pro Condensed Light" panose="020B0306030503040204" pitchFamily="34" charset="0"/>
              </a:rPr>
              <a:t>Radhika Agarwal 19DM148</a:t>
            </a:r>
          </a:p>
        </p:txBody>
      </p:sp>
      <p:pic>
        <p:nvPicPr>
          <p:cNvPr id="42" name="Graphic 41" descr="User icon" title="Icon - Presenter Name">
            <a:extLst>
              <a:ext uri="{FF2B5EF4-FFF2-40B4-BE49-F238E27FC236}">
                <a16:creationId xmlns:a16="http://schemas.microsoft.com/office/drawing/2014/main" id="{A13E6173-3A5E-4D6C-A451-8B3A1076714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black">
          <a:xfrm>
            <a:off x="5108568" y="5796618"/>
            <a:ext cx="218900" cy="218900"/>
          </a:xfrm>
          <a:prstGeom prst="rect">
            <a:avLst/>
          </a:prstGeom>
        </p:spPr>
      </p:pic>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yellow, bag&#10;&#10;Description automatically generated">
            <a:extLst>
              <a:ext uri="{FF2B5EF4-FFF2-40B4-BE49-F238E27FC236}">
                <a16:creationId xmlns:a16="http://schemas.microsoft.com/office/drawing/2014/main" id="{E8784353-3AD7-47AF-9F2F-F5F3B9D0274A}"/>
              </a:ext>
            </a:extLst>
          </p:cNvPr>
          <p:cNvPicPr>
            <a:picLocks noChangeAspect="1"/>
          </p:cNvPicPr>
          <p:nvPr/>
        </p:nvPicPr>
        <p:blipFill>
          <a:blip r:embed="rId3"/>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1" y="0"/>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809579" y="1116304"/>
            <a:ext cx="3961290"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COMPANY PURPOSE</a:t>
            </a:r>
          </a:p>
        </p:txBody>
      </p:sp>
      <p:sp>
        <p:nvSpPr>
          <p:cNvPr id="19" name="Rectangle 18"/>
          <p:cNvSpPr/>
          <p:nvPr/>
        </p:nvSpPr>
        <p:spPr>
          <a:xfrm>
            <a:off x="6809579" y="2155664"/>
            <a:ext cx="4439446" cy="1434880"/>
          </a:xfrm>
          <a:prstGeom prst="rect">
            <a:avLst/>
          </a:prstGeom>
        </p:spPr>
        <p:txBody>
          <a:bodyPr wrap="square">
            <a:spAutoFit/>
          </a:bodyPr>
          <a:lstStyle/>
          <a:p>
            <a:pPr algn="just">
              <a:lnSpc>
                <a:spcPct val="120000"/>
              </a:lnSpc>
            </a:pPr>
            <a:r>
              <a:rPr lang="en-US" sz="2000" b="1" dirty="0">
                <a:solidFill>
                  <a:schemeClr val="accent1"/>
                </a:solidFill>
                <a:latin typeface="Lato" panose="020F0502020204030203" pitchFamily="34" charset="0"/>
                <a:ea typeface="Lato" panose="020F0502020204030203" pitchFamily="34" charset="0"/>
                <a:cs typeface="Lato" panose="020F0502020204030203" pitchFamily="34" charset="0"/>
              </a:rPr>
              <a:t>D(oor)livery</a:t>
            </a: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 is a delivery platform enabling customers to discover deals and offers at retail stores nearby.</a:t>
            </a:r>
          </a:p>
          <a:p>
            <a:pPr algn="just">
              <a:lnSpc>
                <a:spcPct val="120000"/>
              </a:lnSpc>
            </a:pP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itle 3" hidden="1">
            <a:extLst>
              <a:ext uri="{FF2B5EF4-FFF2-40B4-BE49-F238E27FC236}">
                <a16:creationId xmlns:a16="http://schemas.microsoft.com/office/drawing/2014/main" id="{B99C03C8-BF33-4C27-9832-97127EEB1CC4}"/>
              </a:ext>
            </a:extLst>
          </p:cNvPr>
          <p:cNvSpPr>
            <a:spLocks noGrp="1"/>
          </p:cNvSpPr>
          <p:nvPr>
            <p:ph type="title"/>
          </p:nvPr>
        </p:nvSpPr>
        <p:spPr/>
        <p:txBody>
          <a:bodyPr/>
          <a:lstStyle/>
          <a:p>
            <a:r>
              <a:rPr lang="en-US" dirty="0"/>
              <a:t>Slide 2</a:t>
            </a:r>
          </a:p>
        </p:txBody>
      </p:sp>
      <p:pic>
        <p:nvPicPr>
          <p:cNvPr id="10" name="Picture 9" descr="A close up of a sign&#10;&#10;Description automatically generated">
            <a:extLst>
              <a:ext uri="{FF2B5EF4-FFF2-40B4-BE49-F238E27FC236}">
                <a16:creationId xmlns:a16="http://schemas.microsoft.com/office/drawing/2014/main" id="{5E01BAE2-488A-4269-8028-68140F277B1F}"/>
              </a:ext>
            </a:extLst>
          </p:cNvPr>
          <p:cNvPicPr>
            <a:picLocks noChangeAspect="1"/>
          </p:cNvPicPr>
          <p:nvPr/>
        </p:nvPicPr>
        <p:blipFill>
          <a:blip r:embed="rId4"/>
          <a:stretch>
            <a:fillRect/>
          </a:stretch>
        </p:blipFill>
        <p:spPr>
          <a:xfrm>
            <a:off x="10639425" y="5673465"/>
            <a:ext cx="1552575" cy="1184535"/>
          </a:xfrm>
          <a:prstGeom prst="rect">
            <a:avLst/>
          </a:prstGeom>
        </p:spPr>
      </p:pic>
    </p:spTree>
    <p:extLst>
      <p:ext uri="{BB962C8B-B14F-4D97-AF65-F5344CB8AC3E}">
        <p14:creationId xmlns:p14="http://schemas.microsoft.com/office/powerpoint/2010/main" val="35030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ompany logo">
            <a:extLst>
              <a:ext uri="{FF2B5EF4-FFF2-40B4-BE49-F238E27FC236}">
                <a16:creationId xmlns:a16="http://schemas.microsoft.com/office/drawing/2014/main" id="{A7271147-093C-4AE4-8DB3-B51D6C633C7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0" name="Picture Placeholder 19" descr="Abstract background&#10;">
            <a:extLst>
              <a:ext uri="{FF2B5EF4-FFF2-40B4-BE49-F238E27FC236}">
                <a16:creationId xmlns:a16="http://schemas.microsoft.com/office/drawing/2014/main" id="{3330B498-1497-4DA8-99F4-8F8159B24FF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lstStyle/>
          <a:p>
            <a:r>
              <a:rPr lang="en-US" b="1" dirty="0">
                <a:solidFill>
                  <a:srgbClr val="FFFFFF"/>
                </a:solidFill>
                <a:latin typeface="Gill Sans MT"/>
              </a:rPr>
              <a:t>PROBLEM</a:t>
            </a:r>
            <a:endParaRPr lang="en-US" dirty="0"/>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a:xfrm>
            <a:off x="6894591" y="2324100"/>
            <a:ext cx="4482996" cy="3990975"/>
          </a:xfrm>
        </p:spPr>
        <p:txBody>
          <a:bodyPr>
            <a:normAutofit/>
          </a:bodyPr>
          <a:lstStyle/>
          <a:p>
            <a:pPr lvl="0">
              <a:buClr>
                <a:srgbClr val="00BBBB"/>
              </a:buClr>
            </a:pPr>
            <a:r>
              <a:rPr lang="en-US" sz="1800" dirty="0">
                <a:solidFill>
                  <a:srgbClr val="999999"/>
                </a:solidFill>
                <a:latin typeface="Segoe UI Light"/>
              </a:rPr>
              <a:t>In some residential places which are at outskirts of the city, the markets are far-fetched. </a:t>
            </a:r>
          </a:p>
          <a:p>
            <a:pPr lvl="0">
              <a:buClr>
                <a:srgbClr val="00BBBB"/>
              </a:buClr>
            </a:pPr>
            <a:r>
              <a:rPr lang="en-US" sz="1800" dirty="0">
                <a:solidFill>
                  <a:srgbClr val="999999"/>
                </a:solidFill>
                <a:latin typeface="Segoe UI Light"/>
              </a:rPr>
              <a:t>Thereby causing inconvenience to residents, as each time they have to rush to the markets for nitty-gritty of day-to-day life.</a:t>
            </a:r>
          </a:p>
          <a:p>
            <a:pPr lvl="0">
              <a:buClr>
                <a:srgbClr val="00BBBB"/>
              </a:buClr>
            </a:pPr>
            <a:r>
              <a:rPr lang="en-US" sz="1800" dirty="0">
                <a:solidFill>
                  <a:srgbClr val="999999"/>
                </a:solidFill>
                <a:latin typeface="Segoe UI Light"/>
              </a:rPr>
              <a:t>When people have hectic schedule, they can’t go to the market due to time constraints.</a:t>
            </a:r>
          </a:p>
          <a:p>
            <a:pPr lvl="0">
              <a:buClr>
                <a:srgbClr val="00BBBB"/>
              </a:buClr>
            </a:pPr>
            <a:r>
              <a:rPr lang="en-US" sz="1800" dirty="0">
                <a:solidFill>
                  <a:srgbClr val="999999"/>
                </a:solidFill>
                <a:latin typeface="Segoe UI Light"/>
              </a:rPr>
              <a:t>Also due to lack of delivery system in tier 2 cities customers have to find time from their busy schedule to run errands or collect their order and purchases themselves.</a:t>
            </a:r>
          </a:p>
          <a:p>
            <a:pPr lvl="0">
              <a:buClr>
                <a:srgbClr val="00BBBB"/>
              </a:buClr>
            </a:pPr>
            <a:endParaRPr lang="en-US" dirty="0"/>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en-US" smtClean="0"/>
              <a:pPr/>
              <a:t>3</a:t>
            </a:fld>
            <a:endParaRPr lang="en-US" dirty="0"/>
          </a:p>
        </p:txBody>
      </p:sp>
      <p:sp>
        <p:nvSpPr>
          <p:cNvPr id="3" name="Footer Placeholder 2">
            <a:extLst>
              <a:ext uri="{FF2B5EF4-FFF2-40B4-BE49-F238E27FC236}">
                <a16:creationId xmlns:a16="http://schemas.microsoft.com/office/drawing/2014/main" id="{101DB817-586B-493A-922D-54010C888E74}"/>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A96AB769-C08B-4A71-BEE7-D771D274389A}"/>
              </a:ext>
            </a:extLst>
          </p:cNvPr>
          <p:cNvSpPr>
            <a:spLocks noGrp="1"/>
          </p:cNvSpPr>
          <p:nvPr>
            <p:ph type="dt" sz="half" idx="10"/>
          </p:nvPr>
        </p:nvSpPr>
        <p:spPr/>
        <p:txBody>
          <a:bodyPr/>
          <a:lstStyle/>
          <a:p>
            <a:endParaRPr lang="en-US" dirty="0"/>
          </a:p>
        </p:txBody>
      </p:sp>
      <p:pic>
        <p:nvPicPr>
          <p:cNvPr id="15" name="Picture 14" descr="A close up of a sign&#10;&#10;Description automatically generated">
            <a:extLst>
              <a:ext uri="{FF2B5EF4-FFF2-40B4-BE49-F238E27FC236}">
                <a16:creationId xmlns:a16="http://schemas.microsoft.com/office/drawing/2014/main" id="{43B8F9D6-A21D-454A-95C0-ABD3FEED6179}"/>
              </a:ext>
            </a:extLst>
          </p:cNvPr>
          <p:cNvPicPr>
            <a:picLocks noChangeAspect="1"/>
          </p:cNvPicPr>
          <p:nvPr/>
        </p:nvPicPr>
        <p:blipFill>
          <a:blip r:embed="rId5"/>
          <a:stretch>
            <a:fillRect/>
          </a:stretch>
        </p:blipFill>
        <p:spPr>
          <a:xfrm>
            <a:off x="0" y="0"/>
            <a:ext cx="1552575" cy="1184535"/>
          </a:xfrm>
          <a:prstGeom prst="rect">
            <a:avLst/>
          </a:prstGeom>
        </p:spPr>
      </p:pic>
      <p:pic>
        <p:nvPicPr>
          <p:cNvPr id="9" name="Picture 8" descr="A picture containing box, room&#10;&#10;Description automatically generated">
            <a:extLst>
              <a:ext uri="{FF2B5EF4-FFF2-40B4-BE49-F238E27FC236}">
                <a16:creationId xmlns:a16="http://schemas.microsoft.com/office/drawing/2014/main" id="{499824B5-BE22-4AF2-88D2-A31ACF58DA98}"/>
              </a:ext>
            </a:extLst>
          </p:cNvPr>
          <p:cNvPicPr>
            <a:picLocks noChangeAspect="1"/>
          </p:cNvPicPr>
          <p:nvPr/>
        </p:nvPicPr>
        <p:blipFill>
          <a:blip r:embed="rId6"/>
          <a:stretch>
            <a:fillRect/>
          </a:stretch>
        </p:blipFill>
        <p:spPr>
          <a:xfrm>
            <a:off x="2273387" y="1184535"/>
            <a:ext cx="3603538" cy="5673465"/>
          </a:xfrm>
          <a:prstGeom prst="rect">
            <a:avLst/>
          </a:prstGeom>
        </p:spPr>
      </p:pic>
    </p:spTree>
    <p:extLst>
      <p:ext uri="{BB962C8B-B14F-4D97-AF65-F5344CB8AC3E}">
        <p14:creationId xmlns:p14="http://schemas.microsoft.com/office/powerpoint/2010/main" val="76429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mpany logo">
            <a:extLst>
              <a:ext uri="{FF2B5EF4-FFF2-40B4-BE49-F238E27FC236}">
                <a16:creationId xmlns:a16="http://schemas.microsoft.com/office/drawing/2014/main" id="{31A4E7D9-EFE3-4156-8990-1ABAF1C380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lstStyle/>
          <a:p>
            <a:r>
              <a:rPr lang="en-US" b="1" dirty="0">
                <a:solidFill>
                  <a:srgbClr val="FFFFFF"/>
                </a:solidFill>
                <a:latin typeface="Gill Sans MT"/>
              </a:rPr>
              <a:t>SOLUTION</a:t>
            </a:r>
            <a:endParaRPr lang="en-US" dirty="0"/>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1146876" y="3834751"/>
            <a:ext cx="4787392" cy="2767527"/>
          </a:xfrm>
        </p:spPr>
        <p:txBody>
          <a:bodyPr>
            <a:normAutofit/>
          </a:bodyPr>
          <a:lstStyle/>
          <a:p>
            <a:pPr lvl="0">
              <a:buClr>
                <a:srgbClr val="00BBBB"/>
              </a:buClr>
            </a:pPr>
            <a:r>
              <a:rPr lang="en-US" sz="1800" dirty="0">
                <a:solidFill>
                  <a:srgbClr val="999999"/>
                </a:solidFill>
                <a:latin typeface="Segoe UI Light"/>
              </a:rPr>
              <a:t>User – friendly application facilitating faster order processing and home delivery system, hence connecting people with the local market.</a:t>
            </a:r>
          </a:p>
          <a:p>
            <a:pPr lvl="0">
              <a:buClr>
                <a:srgbClr val="00BBBB"/>
              </a:buClr>
            </a:pPr>
            <a:r>
              <a:rPr lang="en-US" sz="1800" dirty="0">
                <a:solidFill>
                  <a:srgbClr val="999999"/>
                </a:solidFill>
                <a:latin typeface="Segoe UI Light"/>
              </a:rPr>
              <a:t>Providing customers deals, offers and attractive cashback schemes on frequent purchase of d(oor)livery services.</a:t>
            </a:r>
          </a:p>
          <a:p>
            <a:pPr lvl="0">
              <a:buClr>
                <a:srgbClr val="00BBBB"/>
              </a:buClr>
            </a:pPr>
            <a:r>
              <a:rPr lang="en-US" sz="1800" dirty="0">
                <a:solidFill>
                  <a:srgbClr val="999999"/>
                </a:solidFill>
                <a:latin typeface="Segoe UI Light"/>
              </a:rPr>
              <a:t>One App, Many Solutions: It is a single platform catering to different needs of customers.</a:t>
            </a:r>
          </a:p>
          <a:p>
            <a:pPr lvl="0">
              <a:buClr>
                <a:srgbClr val="00BBBB"/>
              </a:buClr>
            </a:pPr>
            <a:endParaRPr lang="en-US" dirty="0"/>
          </a:p>
        </p:txBody>
      </p:sp>
      <p:pic>
        <p:nvPicPr>
          <p:cNvPr id="18" name="Picture Placeholder 17" descr="Abstract background">
            <a:extLst>
              <a:ext uri="{FF2B5EF4-FFF2-40B4-BE49-F238E27FC236}">
                <a16:creationId xmlns:a16="http://schemas.microsoft.com/office/drawing/2014/main" id="{FA9DAA9F-5926-4BC1-8F7B-06E0B1C2F013}"/>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4</a:t>
            </a:fld>
            <a:endParaRPr lang="en-US" dirty="0"/>
          </a:p>
        </p:txBody>
      </p:sp>
      <p:sp>
        <p:nvSpPr>
          <p:cNvPr id="4" name="Footer Placeholder 3">
            <a:extLst>
              <a:ext uri="{FF2B5EF4-FFF2-40B4-BE49-F238E27FC236}">
                <a16:creationId xmlns:a16="http://schemas.microsoft.com/office/drawing/2014/main" id="{577B5262-30A5-4063-A21E-56FCACC40308}"/>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41F813B4-2C3F-45B0-A38D-A3FE79E6D71B}"/>
              </a:ext>
            </a:extLst>
          </p:cNvPr>
          <p:cNvSpPr>
            <a:spLocks noGrp="1"/>
          </p:cNvSpPr>
          <p:nvPr>
            <p:ph type="dt" sz="half" idx="10"/>
          </p:nvPr>
        </p:nvSpPr>
        <p:spPr/>
        <p:txBody>
          <a:bodyPr/>
          <a:lstStyle/>
          <a:p>
            <a:endParaRPr lang="en-US" dirty="0"/>
          </a:p>
        </p:txBody>
      </p:sp>
      <p:sp>
        <p:nvSpPr>
          <p:cNvPr id="11" name="Text Placeholder 5">
            <a:extLst>
              <a:ext uri="{FF2B5EF4-FFF2-40B4-BE49-F238E27FC236}">
                <a16:creationId xmlns:a16="http://schemas.microsoft.com/office/drawing/2014/main" id="{22E4D306-2E95-40DE-84C5-150721042B44}"/>
              </a:ext>
            </a:extLst>
          </p:cNvPr>
          <p:cNvSpPr txBox="1">
            <a:spLocks/>
          </p:cNvSpPr>
          <p:nvPr/>
        </p:nvSpPr>
        <p:spPr>
          <a:xfrm>
            <a:off x="1146876" y="3464972"/>
            <a:ext cx="4473108" cy="4412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rgbClr val="00BBBB"/>
                </a:solidFill>
                <a:latin typeface="Segoe UI Light"/>
              </a:rPr>
              <a:t>VALUE PROPOSITION</a:t>
            </a:r>
            <a:endParaRPr kumimoji="0" lang="en-US" sz="1800" b="1" i="0" u="none" strike="noStrike" kern="1200" cap="none" spc="0" normalizeH="0" baseline="0" noProof="0" dirty="0">
              <a:ln>
                <a:noFill/>
              </a:ln>
              <a:solidFill>
                <a:srgbClr val="00BBBB"/>
              </a:solidFill>
              <a:effectLst/>
              <a:uLnTx/>
              <a:uFillTx/>
              <a:latin typeface="Segoe UI Light"/>
              <a:ea typeface="+mn-ea"/>
              <a:cs typeface="Segoe UI Semibold" panose="020B0702040204020203" pitchFamily="34" charset="0"/>
            </a:endParaRPr>
          </a:p>
        </p:txBody>
      </p:sp>
      <p:pic>
        <p:nvPicPr>
          <p:cNvPr id="12" name="Picture 11" descr="A close up of a sign&#10;&#10;Description automatically generated">
            <a:extLst>
              <a:ext uri="{FF2B5EF4-FFF2-40B4-BE49-F238E27FC236}">
                <a16:creationId xmlns:a16="http://schemas.microsoft.com/office/drawing/2014/main" id="{12EFFC6D-FD1B-4561-8718-9F6FE5D25F45}"/>
              </a:ext>
            </a:extLst>
          </p:cNvPr>
          <p:cNvPicPr>
            <a:picLocks noChangeAspect="1"/>
          </p:cNvPicPr>
          <p:nvPr/>
        </p:nvPicPr>
        <p:blipFill>
          <a:blip r:embed="rId5"/>
          <a:stretch>
            <a:fillRect/>
          </a:stretch>
        </p:blipFill>
        <p:spPr>
          <a:xfrm>
            <a:off x="0" y="0"/>
            <a:ext cx="1552575" cy="1184535"/>
          </a:xfrm>
          <a:prstGeom prst="rect">
            <a:avLst/>
          </a:prstGeom>
        </p:spPr>
      </p:pic>
      <p:sp>
        <p:nvSpPr>
          <p:cNvPr id="13" name="Text Placeholder 5">
            <a:extLst>
              <a:ext uri="{FF2B5EF4-FFF2-40B4-BE49-F238E27FC236}">
                <a16:creationId xmlns:a16="http://schemas.microsoft.com/office/drawing/2014/main" id="{8221652C-F765-4002-89FD-3A98B40BDB5B}"/>
              </a:ext>
            </a:extLst>
          </p:cNvPr>
          <p:cNvSpPr txBox="1">
            <a:spLocks/>
          </p:cNvSpPr>
          <p:nvPr/>
        </p:nvSpPr>
        <p:spPr>
          <a:xfrm>
            <a:off x="6494524" y="443985"/>
            <a:ext cx="4473108" cy="4412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BBBB"/>
                </a:solidFill>
                <a:effectLst/>
                <a:uLnTx/>
                <a:uFillTx/>
                <a:latin typeface="Segoe UI Light"/>
                <a:ea typeface="+mn-ea"/>
                <a:cs typeface="Segoe UI Semibold" panose="020B0702040204020203" pitchFamily="34" charset="0"/>
              </a:rPr>
              <a:t>USE CASES</a:t>
            </a:r>
          </a:p>
        </p:txBody>
      </p:sp>
      <p:sp>
        <p:nvSpPr>
          <p:cNvPr id="6" name="Rectangle 5">
            <a:extLst>
              <a:ext uri="{FF2B5EF4-FFF2-40B4-BE49-F238E27FC236}">
                <a16:creationId xmlns:a16="http://schemas.microsoft.com/office/drawing/2014/main" id="{0DD9CB8B-8C29-48D2-88A9-619EE3B40155}"/>
              </a:ext>
            </a:extLst>
          </p:cNvPr>
          <p:cNvSpPr/>
          <p:nvPr/>
        </p:nvSpPr>
        <p:spPr>
          <a:xfrm>
            <a:off x="6449699" y="908959"/>
            <a:ext cx="5433334" cy="923330"/>
          </a:xfrm>
          <a:prstGeom prst="rect">
            <a:avLst/>
          </a:prstGeom>
        </p:spPr>
        <p:txBody>
          <a:bodyPr wrap="square">
            <a:spAutoFit/>
          </a:bodyPr>
          <a:lstStyle/>
          <a:p>
            <a:pPr lvl="0">
              <a:buClr>
                <a:srgbClr val="00BBBB"/>
              </a:buClr>
            </a:pPr>
            <a:r>
              <a:rPr lang="en-US" dirty="0">
                <a:solidFill>
                  <a:srgbClr val="999999"/>
                </a:solidFill>
                <a:latin typeface="Segoe UI Light"/>
              </a:rPr>
              <a:t>Customers can book services for delivery of various products at any point of time. Services include:</a:t>
            </a:r>
          </a:p>
          <a:p>
            <a:pPr lvl="0">
              <a:buClr>
                <a:srgbClr val="00BBBB"/>
              </a:buClr>
            </a:pPr>
            <a:endParaRPr lang="en-US" dirty="0">
              <a:solidFill>
                <a:srgbClr val="999999"/>
              </a:solidFill>
              <a:latin typeface="Segoe UI Light"/>
            </a:endParaRPr>
          </a:p>
        </p:txBody>
      </p:sp>
      <p:sp>
        <p:nvSpPr>
          <p:cNvPr id="15" name="Oval 14">
            <a:extLst>
              <a:ext uri="{FF2B5EF4-FFF2-40B4-BE49-F238E27FC236}">
                <a16:creationId xmlns:a16="http://schemas.microsoft.com/office/drawing/2014/main" id="{FD1C963D-EDBB-4207-B4E0-58DDEEBA8910}"/>
              </a:ext>
            </a:extLst>
          </p:cNvPr>
          <p:cNvSpPr/>
          <p:nvPr/>
        </p:nvSpPr>
        <p:spPr>
          <a:xfrm>
            <a:off x="7022756" y="1884886"/>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5E4627B1-5B44-424F-BFCF-006916862CDB}"/>
              </a:ext>
            </a:extLst>
          </p:cNvPr>
          <p:cNvSpPr/>
          <p:nvPr/>
        </p:nvSpPr>
        <p:spPr>
          <a:xfrm>
            <a:off x="9292236" y="1872649"/>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C24DF850-A336-4AEB-9FBD-4F1BD5926A21}"/>
              </a:ext>
            </a:extLst>
          </p:cNvPr>
          <p:cNvSpPr/>
          <p:nvPr/>
        </p:nvSpPr>
        <p:spPr>
          <a:xfrm>
            <a:off x="9292236" y="3475309"/>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0" name="Oval 19">
            <a:extLst>
              <a:ext uri="{FF2B5EF4-FFF2-40B4-BE49-F238E27FC236}">
                <a16:creationId xmlns:a16="http://schemas.microsoft.com/office/drawing/2014/main" id="{6B4073E5-9DDC-434B-B053-FFF70E420805}"/>
              </a:ext>
            </a:extLst>
          </p:cNvPr>
          <p:cNvSpPr/>
          <p:nvPr/>
        </p:nvSpPr>
        <p:spPr>
          <a:xfrm>
            <a:off x="7022756" y="3475309"/>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E167E791-3560-4F03-9EEC-59520B0859A2}"/>
              </a:ext>
            </a:extLst>
          </p:cNvPr>
          <p:cNvSpPr/>
          <p:nvPr/>
        </p:nvSpPr>
        <p:spPr>
          <a:xfrm>
            <a:off x="9292236" y="5087984"/>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D535CAE1-F9F5-471F-A24E-8D829DF8D6A3}"/>
              </a:ext>
            </a:extLst>
          </p:cNvPr>
          <p:cNvSpPr/>
          <p:nvPr/>
        </p:nvSpPr>
        <p:spPr>
          <a:xfrm>
            <a:off x="7022756" y="5087984"/>
            <a:ext cx="973076" cy="8617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6669F1A7-A333-4121-AE24-17558D8332B8}"/>
              </a:ext>
            </a:extLst>
          </p:cNvPr>
          <p:cNvSpPr txBox="1"/>
          <p:nvPr/>
        </p:nvSpPr>
        <p:spPr>
          <a:xfrm>
            <a:off x="7979493" y="2131107"/>
            <a:ext cx="973076" cy="369332"/>
          </a:xfrm>
          <a:prstGeom prst="rect">
            <a:avLst/>
          </a:prstGeom>
          <a:noFill/>
        </p:spPr>
        <p:txBody>
          <a:bodyPr wrap="square" rtlCol="0">
            <a:spAutoFit/>
          </a:bodyPr>
          <a:lstStyle/>
          <a:p>
            <a:r>
              <a:rPr lang="en-US" dirty="0">
                <a:solidFill>
                  <a:srgbClr val="999999"/>
                </a:solidFill>
                <a:latin typeface="Segoe UI Light"/>
              </a:rPr>
              <a:t>Food</a:t>
            </a:r>
          </a:p>
        </p:txBody>
      </p:sp>
      <p:sp>
        <p:nvSpPr>
          <p:cNvPr id="23" name="TextBox 22">
            <a:extLst>
              <a:ext uri="{FF2B5EF4-FFF2-40B4-BE49-F238E27FC236}">
                <a16:creationId xmlns:a16="http://schemas.microsoft.com/office/drawing/2014/main" id="{85EFED3E-A3D0-4AB1-94DA-30D75DC3BD45}"/>
              </a:ext>
            </a:extLst>
          </p:cNvPr>
          <p:cNvSpPr txBox="1"/>
          <p:nvPr/>
        </p:nvSpPr>
        <p:spPr>
          <a:xfrm>
            <a:off x="10227212" y="5025684"/>
            <a:ext cx="1733995" cy="1200329"/>
          </a:xfrm>
          <a:prstGeom prst="rect">
            <a:avLst/>
          </a:prstGeom>
          <a:noFill/>
        </p:spPr>
        <p:txBody>
          <a:bodyPr wrap="square" rtlCol="0">
            <a:spAutoFit/>
          </a:bodyPr>
          <a:lstStyle/>
          <a:p>
            <a:r>
              <a:rPr lang="en-US" dirty="0">
                <a:solidFill>
                  <a:srgbClr val="999999"/>
                </a:solidFill>
                <a:latin typeface="Segoe UI Light"/>
              </a:rPr>
              <a:t>On demand pick and drop from local vendors</a:t>
            </a:r>
          </a:p>
        </p:txBody>
      </p:sp>
      <p:sp>
        <p:nvSpPr>
          <p:cNvPr id="24" name="TextBox 23">
            <a:extLst>
              <a:ext uri="{FF2B5EF4-FFF2-40B4-BE49-F238E27FC236}">
                <a16:creationId xmlns:a16="http://schemas.microsoft.com/office/drawing/2014/main" id="{6AF0D78E-FA44-466C-8F41-0B11E625DE5F}"/>
              </a:ext>
            </a:extLst>
          </p:cNvPr>
          <p:cNvSpPr txBox="1"/>
          <p:nvPr/>
        </p:nvSpPr>
        <p:spPr>
          <a:xfrm>
            <a:off x="7949404" y="5102202"/>
            <a:ext cx="1296404" cy="923330"/>
          </a:xfrm>
          <a:prstGeom prst="rect">
            <a:avLst/>
          </a:prstGeom>
          <a:noFill/>
        </p:spPr>
        <p:txBody>
          <a:bodyPr wrap="square" rtlCol="0">
            <a:spAutoFit/>
          </a:bodyPr>
          <a:lstStyle/>
          <a:p>
            <a:r>
              <a:rPr lang="en-US" dirty="0">
                <a:solidFill>
                  <a:srgbClr val="999999"/>
                </a:solidFill>
                <a:latin typeface="Segoe UI Light"/>
              </a:rPr>
              <a:t>Order through app</a:t>
            </a:r>
          </a:p>
        </p:txBody>
      </p:sp>
      <p:sp>
        <p:nvSpPr>
          <p:cNvPr id="25" name="TextBox 24">
            <a:extLst>
              <a:ext uri="{FF2B5EF4-FFF2-40B4-BE49-F238E27FC236}">
                <a16:creationId xmlns:a16="http://schemas.microsoft.com/office/drawing/2014/main" id="{5F6DB00E-B2D8-4E5F-837F-8008A8F7E506}"/>
              </a:ext>
            </a:extLst>
          </p:cNvPr>
          <p:cNvSpPr txBox="1"/>
          <p:nvPr/>
        </p:nvSpPr>
        <p:spPr>
          <a:xfrm>
            <a:off x="10227212" y="3712319"/>
            <a:ext cx="1562545" cy="646331"/>
          </a:xfrm>
          <a:prstGeom prst="rect">
            <a:avLst/>
          </a:prstGeom>
          <a:noFill/>
        </p:spPr>
        <p:txBody>
          <a:bodyPr wrap="square" rtlCol="0">
            <a:spAutoFit/>
          </a:bodyPr>
          <a:lstStyle/>
          <a:p>
            <a:r>
              <a:rPr lang="en-US" dirty="0">
                <a:solidFill>
                  <a:srgbClr val="999999"/>
                </a:solidFill>
                <a:latin typeface="Segoe UI Light"/>
              </a:rPr>
              <a:t>Pet Supplies</a:t>
            </a:r>
          </a:p>
          <a:p>
            <a:endParaRPr lang="en-US" dirty="0">
              <a:solidFill>
                <a:srgbClr val="999999"/>
              </a:solidFill>
              <a:latin typeface="Segoe UI Light"/>
            </a:endParaRPr>
          </a:p>
        </p:txBody>
      </p:sp>
      <p:sp>
        <p:nvSpPr>
          <p:cNvPr id="26" name="TextBox 25">
            <a:extLst>
              <a:ext uri="{FF2B5EF4-FFF2-40B4-BE49-F238E27FC236}">
                <a16:creationId xmlns:a16="http://schemas.microsoft.com/office/drawing/2014/main" id="{DAE42547-BB1F-42DA-8600-3718A51025C9}"/>
              </a:ext>
            </a:extLst>
          </p:cNvPr>
          <p:cNvSpPr txBox="1"/>
          <p:nvPr/>
        </p:nvSpPr>
        <p:spPr>
          <a:xfrm>
            <a:off x="7953506" y="3713660"/>
            <a:ext cx="1192710" cy="646331"/>
          </a:xfrm>
          <a:prstGeom prst="rect">
            <a:avLst/>
          </a:prstGeom>
          <a:noFill/>
        </p:spPr>
        <p:txBody>
          <a:bodyPr wrap="square" rtlCol="0">
            <a:spAutoFit/>
          </a:bodyPr>
          <a:lstStyle/>
          <a:p>
            <a:r>
              <a:rPr lang="en-US" dirty="0">
                <a:solidFill>
                  <a:srgbClr val="999999"/>
                </a:solidFill>
                <a:latin typeface="Segoe UI Light"/>
              </a:rPr>
              <a:t>Medicines</a:t>
            </a:r>
          </a:p>
          <a:p>
            <a:endParaRPr lang="en-US" dirty="0">
              <a:solidFill>
                <a:srgbClr val="999999"/>
              </a:solidFill>
              <a:latin typeface="Segoe UI Light"/>
            </a:endParaRPr>
          </a:p>
        </p:txBody>
      </p:sp>
      <p:sp>
        <p:nvSpPr>
          <p:cNvPr id="27" name="TextBox 26">
            <a:extLst>
              <a:ext uri="{FF2B5EF4-FFF2-40B4-BE49-F238E27FC236}">
                <a16:creationId xmlns:a16="http://schemas.microsoft.com/office/drawing/2014/main" id="{C675A4C5-BB74-410D-A551-CC06C606D6B8}"/>
              </a:ext>
            </a:extLst>
          </p:cNvPr>
          <p:cNvSpPr txBox="1"/>
          <p:nvPr/>
        </p:nvSpPr>
        <p:spPr>
          <a:xfrm>
            <a:off x="10238948" y="2140377"/>
            <a:ext cx="1284686" cy="646331"/>
          </a:xfrm>
          <a:prstGeom prst="rect">
            <a:avLst/>
          </a:prstGeom>
          <a:noFill/>
        </p:spPr>
        <p:txBody>
          <a:bodyPr wrap="square" rtlCol="0">
            <a:spAutoFit/>
          </a:bodyPr>
          <a:lstStyle/>
          <a:p>
            <a:r>
              <a:rPr lang="en-US" dirty="0">
                <a:solidFill>
                  <a:srgbClr val="999999"/>
                </a:solidFill>
                <a:latin typeface="Segoe UI Light"/>
              </a:rPr>
              <a:t>Groceries</a:t>
            </a:r>
          </a:p>
          <a:p>
            <a:endParaRPr lang="en-US" dirty="0">
              <a:solidFill>
                <a:srgbClr val="999999"/>
              </a:solidFill>
              <a:latin typeface="Segoe UI Light"/>
            </a:endParaRPr>
          </a:p>
        </p:txBody>
      </p:sp>
      <p:pic>
        <p:nvPicPr>
          <p:cNvPr id="28" name="Picture Placeholder 70" descr="Burger and drink">
            <a:extLst>
              <a:ext uri="{FF2B5EF4-FFF2-40B4-BE49-F238E27FC236}">
                <a16:creationId xmlns:a16="http://schemas.microsoft.com/office/drawing/2014/main" id="{0CBBBBEF-2C3C-4C5C-8F28-DC14B80BEDE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49302" y="1951330"/>
            <a:ext cx="691688" cy="691688"/>
          </a:xfrm>
          <a:prstGeom prst="rect">
            <a:avLst/>
          </a:prstGeom>
        </p:spPr>
      </p:pic>
      <p:pic>
        <p:nvPicPr>
          <p:cNvPr id="29" name="Picture Placeholder 70" descr="Harvest basket">
            <a:extLst>
              <a:ext uri="{FF2B5EF4-FFF2-40B4-BE49-F238E27FC236}">
                <a16:creationId xmlns:a16="http://schemas.microsoft.com/office/drawing/2014/main" id="{BF9865E1-9C60-4B05-9547-745E6B43EAC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4387" y="1983843"/>
            <a:ext cx="691688" cy="691688"/>
          </a:xfrm>
          <a:prstGeom prst="rect">
            <a:avLst/>
          </a:prstGeom>
        </p:spPr>
      </p:pic>
      <p:pic>
        <p:nvPicPr>
          <p:cNvPr id="30" name="Picture Placeholder 70" descr="Medicine">
            <a:extLst>
              <a:ext uri="{FF2B5EF4-FFF2-40B4-BE49-F238E27FC236}">
                <a16:creationId xmlns:a16="http://schemas.microsoft.com/office/drawing/2014/main" id="{8E1C1B73-EA43-41C0-A700-76C77A53EC1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215792" y="3582414"/>
            <a:ext cx="691688" cy="691688"/>
          </a:xfrm>
          <a:prstGeom prst="rect">
            <a:avLst/>
          </a:prstGeom>
        </p:spPr>
      </p:pic>
      <p:pic>
        <p:nvPicPr>
          <p:cNvPr id="31" name="Picture Placeholder 70" descr="Dog">
            <a:extLst>
              <a:ext uri="{FF2B5EF4-FFF2-40B4-BE49-F238E27FC236}">
                <a16:creationId xmlns:a16="http://schemas.microsoft.com/office/drawing/2014/main" id="{A5B8533F-E625-4E01-8C2C-0605AE8FC41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449666" y="3582414"/>
            <a:ext cx="691688" cy="691688"/>
          </a:xfrm>
          <a:prstGeom prst="rect">
            <a:avLst/>
          </a:prstGeom>
        </p:spPr>
      </p:pic>
      <p:pic>
        <p:nvPicPr>
          <p:cNvPr id="32" name="Picture Placeholder 70" descr="Box trolley">
            <a:extLst>
              <a:ext uri="{FF2B5EF4-FFF2-40B4-BE49-F238E27FC236}">
                <a16:creationId xmlns:a16="http://schemas.microsoft.com/office/drawing/2014/main" id="{B43013CA-299A-4AD6-8DE3-0FF488A8A57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9428525" y="5184608"/>
            <a:ext cx="691688" cy="691688"/>
          </a:xfrm>
          <a:prstGeom prst="rect">
            <a:avLst/>
          </a:prstGeom>
        </p:spPr>
      </p:pic>
      <p:pic>
        <p:nvPicPr>
          <p:cNvPr id="33" name="Picture Placeholder 70" descr="link">
            <a:extLst>
              <a:ext uri="{FF2B5EF4-FFF2-40B4-BE49-F238E27FC236}">
                <a16:creationId xmlns:a16="http://schemas.microsoft.com/office/drawing/2014/main" id="{7C49F594-DA5A-446A-97E6-94B1AC5B114E}"/>
              </a:ext>
            </a:extLst>
          </p:cNvPr>
          <p:cNvPicPr>
            <a:picLocks noChangeAspect="1"/>
          </p:cNvPicPr>
          <p:nvPr/>
        </p:nvPicPr>
        <p:blipFill>
          <a:blip r:embed="rId16">
            <a:extLst>
              <a:ext uri="{96DAC541-7B7A-43D3-8B79-37D633B846F1}">
                <asvg:svgBlip xmlns:asvg="http://schemas.microsoft.com/office/drawing/2016/SVG/main" r:embed="rId17"/>
              </a:ext>
            </a:extLst>
          </a:blip>
          <a:srcRect/>
          <a:stretch>
            <a:fillRect/>
          </a:stretch>
        </p:blipFill>
        <p:spPr>
          <a:xfrm>
            <a:off x="7176279" y="5199606"/>
            <a:ext cx="691688" cy="691688"/>
          </a:xfrm>
          <a:prstGeom prst="rect">
            <a:avLst/>
          </a:prstGeom>
        </p:spPr>
      </p:pic>
    </p:spTree>
    <p:extLst>
      <p:ext uri="{BB962C8B-B14F-4D97-AF65-F5344CB8AC3E}">
        <p14:creationId xmlns:p14="http://schemas.microsoft.com/office/powerpoint/2010/main" val="21494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 puzzle, text&#10;&#10;Description automatically generated">
            <a:extLst>
              <a:ext uri="{FF2B5EF4-FFF2-40B4-BE49-F238E27FC236}">
                <a16:creationId xmlns:a16="http://schemas.microsoft.com/office/drawing/2014/main" id="{8F3A3E0E-2218-4B17-9F4D-0FB0C543C848}"/>
              </a:ext>
            </a:extLst>
          </p:cNvPr>
          <p:cNvPicPr>
            <a:picLocks noChangeAspect="1"/>
          </p:cNvPicPr>
          <p:nvPr/>
        </p:nvPicPr>
        <p:blipFill>
          <a:blip r:embed="rId3"/>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AF70B726-4BCB-4EDF-8562-794D824B16FA}"/>
              </a:ext>
              <a:ext uri="{C183D7F6-B498-43B3-948B-1728B52AA6E4}">
                <adec:decorative xmlns:adec="http://schemas.microsoft.com/office/drawing/2017/decorative" val="1"/>
              </a:ext>
            </a:extLst>
          </p:cNvPr>
          <p:cNvSpPr/>
          <p:nvPr/>
        </p:nvSpPr>
        <p:spPr>
          <a:xfrm>
            <a:off x="-1" y="0"/>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WHY NOW?</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C183D7F6-B498-43B3-948B-1728B52AA6E4}">
                <adec:decorative xmlns:adec="http://schemas.microsoft.com/office/drawing/2017/decorative" val="1"/>
              </a:ext>
            </a:extLst>
          </p:cNvPr>
          <p:cNvGrpSpPr/>
          <p:nvPr/>
        </p:nvGrpSpPr>
        <p:grpSpPr>
          <a:xfrm>
            <a:off x="970261" y="1712220"/>
            <a:ext cx="259660" cy="259660"/>
            <a:chOff x="2288721" y="2772229"/>
            <a:chExt cx="2471965" cy="2471965"/>
          </a:xfrm>
        </p:grpSpPr>
        <p:sp>
          <p:nvSpPr>
            <p:cNvPr id="15" name="Oval 14"/>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6"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13" name="Rectangle 12"/>
          <p:cNvSpPr/>
          <p:nvPr/>
        </p:nvSpPr>
        <p:spPr>
          <a:xfrm>
            <a:off x="1284066" y="1635337"/>
            <a:ext cx="2853594" cy="360420"/>
          </a:xfrm>
          <a:prstGeom prst="rect">
            <a:avLst/>
          </a:prstGeom>
        </p:spPr>
        <p:txBody>
          <a:bodyPr wrap="square">
            <a:spAutoFit/>
          </a:bodyPr>
          <a:lstStyle/>
          <a:p>
            <a:pPr>
              <a:lnSpc>
                <a:spcPct val="120000"/>
              </a:lnSpc>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Surge of Internet</a:t>
            </a:r>
          </a:p>
        </p:txBody>
      </p:sp>
      <p:sp>
        <p:nvSpPr>
          <p:cNvPr id="14" name="Rectangle 13"/>
          <p:cNvSpPr/>
          <p:nvPr/>
        </p:nvSpPr>
        <p:spPr>
          <a:xfrm>
            <a:off x="1284066" y="2001262"/>
            <a:ext cx="9810654" cy="843949"/>
          </a:xfrm>
          <a:prstGeom prst="rect">
            <a:avLst/>
          </a:prstGeom>
        </p:spPr>
        <p:txBody>
          <a:bodyPr wrap="square">
            <a:spAutoFit/>
          </a:bodyPr>
          <a:lstStyle/>
          <a:p>
            <a:pPr algn="just">
              <a:lnSpc>
                <a:spcPct val="12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The sudden surge of Internet and location tracking devices have watered the plant of Hyperlocal Marketplace. Around August 2014, names like Swiggy, Zomato, Ubereats, and Foodpanda, etc. emerged, dropping another definition for eCommerce business.  Hyperlocal is surely a promising dimension of eCommerce.</a:t>
            </a:r>
          </a:p>
        </p:txBody>
      </p:sp>
      <p:grpSp>
        <p:nvGrpSpPr>
          <p:cNvPr id="18" name="Group 17">
            <a:extLst>
              <a:ext uri="{C183D7F6-B498-43B3-948B-1728B52AA6E4}">
                <adec:decorative xmlns:adec="http://schemas.microsoft.com/office/drawing/2017/decorative" val="1"/>
              </a:ext>
            </a:extLst>
          </p:cNvPr>
          <p:cNvGrpSpPr/>
          <p:nvPr/>
        </p:nvGrpSpPr>
        <p:grpSpPr>
          <a:xfrm>
            <a:off x="970261" y="3021843"/>
            <a:ext cx="259660" cy="259660"/>
            <a:chOff x="2288721" y="2772229"/>
            <a:chExt cx="2471965" cy="2471965"/>
          </a:xfrm>
        </p:grpSpPr>
        <p:sp>
          <p:nvSpPr>
            <p:cNvPr id="22" name="Oval 21"/>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3"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20" name="Rectangle 19"/>
          <p:cNvSpPr/>
          <p:nvPr/>
        </p:nvSpPr>
        <p:spPr>
          <a:xfrm>
            <a:off x="1284066" y="2944960"/>
            <a:ext cx="3127914" cy="360420"/>
          </a:xfrm>
          <a:prstGeom prst="rect">
            <a:avLst/>
          </a:prstGeom>
        </p:spPr>
        <p:txBody>
          <a:bodyPr wrap="square">
            <a:spAutoFit/>
          </a:bodyPr>
          <a:lstStyle/>
          <a:p>
            <a:pPr>
              <a:lnSpc>
                <a:spcPct val="120000"/>
              </a:lnSpc>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Need for Delivery Services</a:t>
            </a:r>
          </a:p>
        </p:txBody>
      </p:sp>
      <p:sp>
        <p:nvSpPr>
          <p:cNvPr id="21" name="Rectangle 20"/>
          <p:cNvSpPr/>
          <p:nvPr/>
        </p:nvSpPr>
        <p:spPr>
          <a:xfrm>
            <a:off x="1284066" y="3310885"/>
            <a:ext cx="9810654" cy="585417"/>
          </a:xfrm>
          <a:prstGeom prst="rect">
            <a:avLst/>
          </a:prstGeom>
        </p:spPr>
        <p:txBody>
          <a:bodyPr wrap="square">
            <a:spAutoFit/>
          </a:bodyPr>
          <a:lstStyle/>
          <a:p>
            <a:pPr algn="just">
              <a:lnSpc>
                <a:spcPct val="12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This way, hyperlocal businesses have given a push to traditional on-demand delivery services. The economy’s need for speed’ is satiated through this delivery model.</a:t>
            </a: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a:t>
            </a:r>
          </a:p>
        </p:txBody>
      </p:sp>
      <p:grpSp>
        <p:nvGrpSpPr>
          <p:cNvPr id="25" name="Group 24">
            <a:extLst>
              <a:ext uri="{C183D7F6-B498-43B3-948B-1728B52AA6E4}">
                <adec:decorative xmlns:adec="http://schemas.microsoft.com/office/drawing/2017/decorative" val="1"/>
              </a:ext>
            </a:extLst>
          </p:cNvPr>
          <p:cNvGrpSpPr/>
          <p:nvPr/>
        </p:nvGrpSpPr>
        <p:grpSpPr>
          <a:xfrm>
            <a:off x="970261" y="4058611"/>
            <a:ext cx="259660" cy="259660"/>
            <a:chOff x="2288721" y="2772229"/>
            <a:chExt cx="2471965" cy="2471965"/>
          </a:xfrm>
        </p:grpSpPr>
        <p:sp>
          <p:nvSpPr>
            <p:cNvPr id="31" name="Oval 30"/>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2"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29" name="Rectangle 28"/>
          <p:cNvSpPr/>
          <p:nvPr/>
        </p:nvSpPr>
        <p:spPr>
          <a:xfrm>
            <a:off x="1284066" y="3981728"/>
            <a:ext cx="3127914" cy="357662"/>
          </a:xfrm>
          <a:prstGeom prst="rect">
            <a:avLst/>
          </a:prstGeom>
        </p:spPr>
        <p:txBody>
          <a:bodyPr wrap="square">
            <a:spAutoFit/>
          </a:bodyPr>
          <a:lstStyle/>
          <a:p>
            <a:pPr>
              <a:lnSpc>
                <a:spcPct val="120000"/>
              </a:lnSpc>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Government’s Support</a:t>
            </a:r>
          </a:p>
        </p:txBody>
      </p:sp>
      <p:sp>
        <p:nvSpPr>
          <p:cNvPr id="30" name="Rectangle 29"/>
          <p:cNvSpPr/>
          <p:nvPr/>
        </p:nvSpPr>
        <p:spPr>
          <a:xfrm>
            <a:off x="1284066" y="4347653"/>
            <a:ext cx="9810654" cy="1102481"/>
          </a:xfrm>
          <a:prstGeom prst="rect">
            <a:avLst/>
          </a:prstGeom>
        </p:spPr>
        <p:txBody>
          <a:bodyPr wrap="square">
            <a:spAutoFit/>
          </a:bodyPr>
          <a:lstStyle/>
          <a:p>
            <a:pPr algn="just">
              <a:lnSpc>
                <a:spcPct val="12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The Government of India has been active in leveraging and embracing e-Commerce digital platforms to transform and organize traditional offline markets such as those of agricultural product. Over 120 million people are expected to shop online in 2021 and this number is expected to go up to 220 million by 2025. As a healthy growth in organized retail sector Indian e commerce market is expected to reach US $105 billion by 2021.</a:t>
            </a:r>
          </a:p>
        </p:txBody>
      </p:sp>
      <p:sp>
        <p:nvSpPr>
          <p:cNvPr id="4" name="Title 3" hidden="1">
            <a:extLst>
              <a:ext uri="{FF2B5EF4-FFF2-40B4-BE49-F238E27FC236}">
                <a16:creationId xmlns:a16="http://schemas.microsoft.com/office/drawing/2014/main" id="{A75E788A-4D7C-47BA-9326-D37D48290ED0}"/>
              </a:ext>
            </a:extLst>
          </p:cNvPr>
          <p:cNvSpPr>
            <a:spLocks noGrp="1"/>
          </p:cNvSpPr>
          <p:nvPr>
            <p:ph type="title"/>
          </p:nvPr>
        </p:nvSpPr>
        <p:spPr/>
        <p:txBody>
          <a:bodyPr/>
          <a:lstStyle/>
          <a:p>
            <a:r>
              <a:rPr lang="en-US" dirty="0"/>
              <a:t>Slide 12</a:t>
            </a:r>
          </a:p>
        </p:txBody>
      </p:sp>
      <p:pic>
        <p:nvPicPr>
          <p:cNvPr id="24" name="Picture 23" descr="A close up of a sign&#10;&#10;Description automatically generated">
            <a:extLst>
              <a:ext uri="{FF2B5EF4-FFF2-40B4-BE49-F238E27FC236}">
                <a16:creationId xmlns:a16="http://schemas.microsoft.com/office/drawing/2014/main" id="{1841BB95-0404-4330-977F-B85250F7E1AD}"/>
              </a:ext>
            </a:extLst>
          </p:cNvPr>
          <p:cNvPicPr>
            <a:picLocks noChangeAspect="1"/>
          </p:cNvPicPr>
          <p:nvPr/>
        </p:nvPicPr>
        <p:blipFill>
          <a:blip r:embed="rId4"/>
          <a:stretch>
            <a:fillRect/>
          </a:stretch>
        </p:blipFill>
        <p:spPr>
          <a:xfrm>
            <a:off x="0" y="5668355"/>
            <a:ext cx="1552575" cy="1184535"/>
          </a:xfrm>
          <a:prstGeom prst="rect">
            <a:avLst/>
          </a:prstGeom>
        </p:spPr>
      </p:pic>
    </p:spTree>
    <p:extLst>
      <p:ext uri="{BB962C8B-B14F-4D97-AF65-F5344CB8AC3E}">
        <p14:creationId xmlns:p14="http://schemas.microsoft.com/office/powerpoint/2010/main" val="1647162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P spid="13" grpId="0"/>
      <p:bldP spid="14" grpId="0"/>
      <p:bldP spid="20" grpId="0"/>
      <p:bldP spid="21"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an, cage&#10;&#10;Description automatically generated">
            <a:extLst>
              <a:ext uri="{FF2B5EF4-FFF2-40B4-BE49-F238E27FC236}">
                <a16:creationId xmlns:a16="http://schemas.microsoft.com/office/drawing/2014/main" id="{29778A2E-C46C-452A-B89D-9A9B0E903FE7}"/>
              </a:ext>
            </a:extLst>
          </p:cNvPr>
          <p:cNvPicPr>
            <a:picLocks noChangeAspect="1"/>
          </p:cNvPicPr>
          <p:nvPr/>
        </p:nvPicPr>
        <p:blipFill>
          <a:blip r:embed="rId3"/>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D039E81B-D454-4FAC-BF00-87B4872C1AF8}"/>
              </a:ext>
              <a:ext uri="{C183D7F6-B498-43B3-948B-1728B52AA6E4}">
                <adec:decorative xmlns:adec="http://schemas.microsoft.com/office/drawing/2017/decorative" val="1"/>
              </a:ext>
            </a:extLst>
          </p:cNvPr>
          <p:cNvSpPr/>
          <p:nvPr/>
        </p:nvSpPr>
        <p:spPr>
          <a:xfrm>
            <a:off x="1" y="0"/>
            <a:ext cx="12192000" cy="689930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MARKET SIZE</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hidden="1">
            <a:extLst>
              <a:ext uri="{FF2B5EF4-FFF2-40B4-BE49-F238E27FC236}">
                <a16:creationId xmlns:a16="http://schemas.microsoft.com/office/drawing/2014/main" id="{A75E788A-4D7C-47BA-9326-D37D48290ED0}"/>
              </a:ext>
            </a:extLst>
          </p:cNvPr>
          <p:cNvSpPr>
            <a:spLocks noGrp="1"/>
          </p:cNvSpPr>
          <p:nvPr>
            <p:ph type="title"/>
          </p:nvPr>
        </p:nvSpPr>
        <p:spPr/>
        <p:txBody>
          <a:bodyPr/>
          <a:lstStyle/>
          <a:p>
            <a:r>
              <a:rPr lang="en-US" dirty="0"/>
              <a:t>Slide 12</a:t>
            </a:r>
          </a:p>
        </p:txBody>
      </p:sp>
      <p:pic>
        <p:nvPicPr>
          <p:cNvPr id="27" name="Picture 26" descr="A close up of a sign&#10;&#10;Description automatically generated">
            <a:extLst>
              <a:ext uri="{FF2B5EF4-FFF2-40B4-BE49-F238E27FC236}">
                <a16:creationId xmlns:a16="http://schemas.microsoft.com/office/drawing/2014/main" id="{9BD9A69D-8D70-4652-AFE7-59AB5A0252C7}"/>
              </a:ext>
            </a:extLst>
          </p:cNvPr>
          <p:cNvPicPr>
            <a:picLocks noChangeAspect="1"/>
          </p:cNvPicPr>
          <p:nvPr/>
        </p:nvPicPr>
        <p:blipFill>
          <a:blip r:embed="rId4"/>
          <a:stretch>
            <a:fillRect/>
          </a:stretch>
        </p:blipFill>
        <p:spPr>
          <a:xfrm>
            <a:off x="-1" y="5694116"/>
            <a:ext cx="1552575" cy="1184535"/>
          </a:xfrm>
          <a:prstGeom prst="rect">
            <a:avLst/>
          </a:prstGeom>
        </p:spPr>
      </p:pic>
      <p:sp>
        <p:nvSpPr>
          <p:cNvPr id="7" name="Oval 6">
            <a:extLst>
              <a:ext uri="{FF2B5EF4-FFF2-40B4-BE49-F238E27FC236}">
                <a16:creationId xmlns:a16="http://schemas.microsoft.com/office/drawing/2014/main" id="{19BFF1CB-28B2-4E31-B52C-386BA33A4B26}"/>
              </a:ext>
            </a:extLst>
          </p:cNvPr>
          <p:cNvSpPr/>
          <p:nvPr/>
        </p:nvSpPr>
        <p:spPr>
          <a:xfrm>
            <a:off x="3286485" y="1361711"/>
            <a:ext cx="5155660" cy="4572000"/>
          </a:xfrm>
          <a:prstGeom prst="ellipse">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A7D7985-DDDC-42AD-B213-E04460A9D188}"/>
              </a:ext>
            </a:extLst>
          </p:cNvPr>
          <p:cNvSpPr/>
          <p:nvPr/>
        </p:nvSpPr>
        <p:spPr>
          <a:xfrm>
            <a:off x="3286485" y="1308328"/>
            <a:ext cx="3657600" cy="3604179"/>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B39B80CF-C451-4A2D-9465-CC157606328B}"/>
              </a:ext>
            </a:extLst>
          </p:cNvPr>
          <p:cNvSpPr/>
          <p:nvPr/>
        </p:nvSpPr>
        <p:spPr>
          <a:xfrm>
            <a:off x="3186282" y="1351944"/>
            <a:ext cx="2743200" cy="244662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INITIAL TARGET MARKET</a:t>
            </a:r>
          </a:p>
        </p:txBody>
      </p:sp>
      <p:sp>
        <p:nvSpPr>
          <p:cNvPr id="12" name="TextBox 11">
            <a:extLst>
              <a:ext uri="{FF2B5EF4-FFF2-40B4-BE49-F238E27FC236}">
                <a16:creationId xmlns:a16="http://schemas.microsoft.com/office/drawing/2014/main" id="{7D51ABFE-2C94-4AA7-8795-2328B53A49FA}"/>
              </a:ext>
            </a:extLst>
          </p:cNvPr>
          <p:cNvSpPr txBox="1"/>
          <p:nvPr/>
        </p:nvSpPr>
        <p:spPr>
          <a:xfrm>
            <a:off x="5335573" y="3444428"/>
            <a:ext cx="1422624" cy="923330"/>
          </a:xfrm>
          <a:prstGeom prst="rect">
            <a:avLst/>
          </a:prstGeom>
          <a:noFill/>
        </p:spPr>
        <p:txBody>
          <a:bodyPr wrap="square" rtlCol="0">
            <a:spAutoFit/>
          </a:bodyPr>
          <a:lstStyle/>
          <a:p>
            <a:pPr algn="ctr"/>
            <a:r>
              <a:rPr lang="en-IN" dirty="0">
                <a:solidFill>
                  <a:schemeClr val="bg1"/>
                </a:solidFill>
              </a:rPr>
              <a:t>SERVICEABLE AVAILABLE MARKET</a:t>
            </a:r>
          </a:p>
        </p:txBody>
      </p:sp>
      <p:sp>
        <p:nvSpPr>
          <p:cNvPr id="17" name="TextBox 16">
            <a:extLst>
              <a:ext uri="{FF2B5EF4-FFF2-40B4-BE49-F238E27FC236}">
                <a16:creationId xmlns:a16="http://schemas.microsoft.com/office/drawing/2014/main" id="{5DAA80CB-82EA-4F44-AF92-4C3DBB54B1D8}"/>
              </a:ext>
            </a:extLst>
          </p:cNvPr>
          <p:cNvSpPr txBox="1"/>
          <p:nvPr/>
        </p:nvSpPr>
        <p:spPr>
          <a:xfrm>
            <a:off x="6420047" y="4183571"/>
            <a:ext cx="1961682" cy="646331"/>
          </a:xfrm>
          <a:prstGeom prst="rect">
            <a:avLst/>
          </a:prstGeom>
          <a:noFill/>
        </p:spPr>
        <p:txBody>
          <a:bodyPr wrap="square" rtlCol="0">
            <a:spAutoFit/>
          </a:bodyPr>
          <a:lstStyle/>
          <a:p>
            <a:pPr algn="ctr"/>
            <a:r>
              <a:rPr lang="en-IN" dirty="0">
                <a:solidFill>
                  <a:schemeClr val="bg1"/>
                </a:solidFill>
              </a:rPr>
              <a:t>TOTAL AVAILABLE MARKET</a:t>
            </a:r>
          </a:p>
        </p:txBody>
      </p:sp>
      <p:cxnSp>
        <p:nvCxnSpPr>
          <p:cNvPr id="28" name="Straight Connector 27">
            <a:extLst>
              <a:ext uri="{FF2B5EF4-FFF2-40B4-BE49-F238E27FC236}">
                <a16:creationId xmlns:a16="http://schemas.microsoft.com/office/drawing/2014/main" id="{8D2F45F1-F1E9-4B1B-98A2-AAA41C7F505C}"/>
              </a:ext>
            </a:extLst>
          </p:cNvPr>
          <p:cNvCxnSpPr>
            <a:cxnSpLocks/>
            <a:stCxn id="10" idx="6"/>
          </p:cNvCxnSpPr>
          <p:nvPr/>
        </p:nvCxnSpPr>
        <p:spPr>
          <a:xfrm>
            <a:off x="5929482" y="2575257"/>
            <a:ext cx="352580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4319D968-B1DD-404F-87D5-436315F1A7DB}"/>
              </a:ext>
            </a:extLst>
          </p:cNvPr>
          <p:cNvCxnSpPr>
            <a:cxnSpLocks/>
            <a:stCxn id="9" idx="3"/>
          </p:cNvCxnSpPr>
          <p:nvPr/>
        </p:nvCxnSpPr>
        <p:spPr>
          <a:xfrm flipH="1">
            <a:off x="2322293" y="4384687"/>
            <a:ext cx="1499835"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3ED6F0E0-56CD-4573-A934-DE4A544E3169}"/>
              </a:ext>
            </a:extLst>
          </p:cNvPr>
          <p:cNvCxnSpPr>
            <a:cxnSpLocks/>
            <a:stCxn id="7" idx="5"/>
          </p:cNvCxnSpPr>
          <p:nvPr/>
        </p:nvCxnSpPr>
        <p:spPr>
          <a:xfrm>
            <a:off x="7687116" y="5264157"/>
            <a:ext cx="1768169" cy="1404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F655E27-02FE-43C4-A8C5-2A583535A5D4}"/>
              </a:ext>
            </a:extLst>
          </p:cNvPr>
          <p:cNvSpPr txBox="1"/>
          <p:nvPr/>
        </p:nvSpPr>
        <p:spPr>
          <a:xfrm>
            <a:off x="9466203" y="4733382"/>
            <a:ext cx="2273345" cy="1200329"/>
          </a:xfrm>
          <a:prstGeom prst="rect">
            <a:avLst/>
          </a:prstGeom>
          <a:noFill/>
        </p:spPr>
        <p:txBody>
          <a:bodyPr wrap="square" rtlCol="0">
            <a:spAutoFit/>
          </a:bodyPr>
          <a:lstStyle/>
          <a:p>
            <a:r>
              <a:rPr lang="en-IN" b="1" dirty="0">
                <a:solidFill>
                  <a:schemeClr val="bg1"/>
                </a:solidFill>
              </a:rPr>
              <a:t>TAM</a:t>
            </a:r>
            <a:r>
              <a:rPr lang="en-IN" dirty="0">
                <a:solidFill>
                  <a:schemeClr val="bg1"/>
                </a:solidFill>
              </a:rPr>
              <a:t> </a:t>
            </a:r>
            <a:r>
              <a:rPr lang="en-US" dirty="0">
                <a:solidFill>
                  <a:schemeClr val="bg1"/>
                </a:solidFill>
              </a:rPr>
              <a:t>– How big is the largest possible market? = ₹2306 Crore </a:t>
            </a:r>
            <a:endParaRPr lang="en-IN" dirty="0">
              <a:solidFill>
                <a:schemeClr val="bg1"/>
              </a:solidFill>
            </a:endParaRPr>
          </a:p>
        </p:txBody>
      </p:sp>
      <p:sp>
        <p:nvSpPr>
          <p:cNvPr id="43" name="TextBox 42">
            <a:extLst>
              <a:ext uri="{FF2B5EF4-FFF2-40B4-BE49-F238E27FC236}">
                <a16:creationId xmlns:a16="http://schemas.microsoft.com/office/drawing/2014/main" id="{81D57A9A-DF05-4EF9-AB4C-CA9BF5C8A07B}"/>
              </a:ext>
            </a:extLst>
          </p:cNvPr>
          <p:cNvSpPr txBox="1"/>
          <p:nvPr/>
        </p:nvSpPr>
        <p:spPr>
          <a:xfrm>
            <a:off x="9455285" y="1967100"/>
            <a:ext cx="2273345" cy="1477328"/>
          </a:xfrm>
          <a:prstGeom prst="rect">
            <a:avLst/>
          </a:prstGeom>
          <a:noFill/>
        </p:spPr>
        <p:txBody>
          <a:bodyPr wrap="square" rtlCol="0">
            <a:spAutoFit/>
          </a:bodyPr>
          <a:lstStyle/>
          <a:p>
            <a:r>
              <a:rPr lang="en-IN" b="1" dirty="0">
                <a:solidFill>
                  <a:schemeClr val="bg1"/>
                </a:solidFill>
              </a:rPr>
              <a:t>ITM</a:t>
            </a:r>
            <a:r>
              <a:rPr lang="en-US" dirty="0">
                <a:solidFill>
                  <a:schemeClr val="bg1"/>
                </a:solidFill>
              </a:rPr>
              <a:t> – What proportion of that market you want to initially capture? = 1.5 Lakh Customers</a:t>
            </a:r>
            <a:endParaRPr lang="en-IN" dirty="0">
              <a:solidFill>
                <a:schemeClr val="bg1"/>
              </a:solidFill>
            </a:endParaRPr>
          </a:p>
        </p:txBody>
      </p:sp>
      <p:sp>
        <p:nvSpPr>
          <p:cNvPr id="44" name="TextBox 43">
            <a:extLst>
              <a:ext uri="{FF2B5EF4-FFF2-40B4-BE49-F238E27FC236}">
                <a16:creationId xmlns:a16="http://schemas.microsoft.com/office/drawing/2014/main" id="{91FA6186-2CE8-409E-84E5-A633A12E168A}"/>
              </a:ext>
            </a:extLst>
          </p:cNvPr>
          <p:cNvSpPr txBox="1"/>
          <p:nvPr/>
        </p:nvSpPr>
        <p:spPr>
          <a:xfrm>
            <a:off x="200527" y="3784522"/>
            <a:ext cx="2273345" cy="1200329"/>
          </a:xfrm>
          <a:prstGeom prst="rect">
            <a:avLst/>
          </a:prstGeom>
          <a:noFill/>
        </p:spPr>
        <p:txBody>
          <a:bodyPr wrap="square" rtlCol="0">
            <a:spAutoFit/>
          </a:bodyPr>
          <a:lstStyle/>
          <a:p>
            <a:r>
              <a:rPr lang="en-IN" dirty="0">
                <a:solidFill>
                  <a:schemeClr val="bg1"/>
                </a:solidFill>
              </a:rPr>
              <a:t>SAM</a:t>
            </a:r>
            <a:r>
              <a:rPr lang="en-US" dirty="0">
                <a:solidFill>
                  <a:schemeClr val="bg1"/>
                </a:solidFill>
              </a:rPr>
              <a:t> – What proportion of that market fits you? = 69 crores (3% of TAM</a:t>
            </a:r>
            <a:endParaRPr lang="en-IN" dirty="0">
              <a:solidFill>
                <a:schemeClr val="bg1"/>
              </a:solidFill>
            </a:endParaRPr>
          </a:p>
        </p:txBody>
      </p:sp>
    </p:spTree>
    <p:extLst>
      <p:ext uri="{BB962C8B-B14F-4D97-AF65-F5344CB8AC3E}">
        <p14:creationId xmlns:p14="http://schemas.microsoft.com/office/powerpoint/2010/main" val="375129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5466E9-AFFB-436C-9D79-5B54F4099ACA}"/>
              </a:ext>
            </a:extLst>
          </p:cNvPr>
          <p:cNvSpPr>
            <a:spLocks noGrp="1"/>
          </p:cNvSpPr>
          <p:nvPr>
            <p:ph type="title"/>
          </p:nvPr>
        </p:nvSpPr>
        <p:spPr/>
        <p:txBody>
          <a:bodyPr/>
          <a:lstStyle/>
          <a:p>
            <a:r>
              <a:rPr lang="en-US" dirty="0"/>
              <a:t>COMPETITION</a:t>
            </a:r>
          </a:p>
        </p:txBody>
      </p:sp>
      <p:sp>
        <p:nvSpPr>
          <p:cNvPr id="14" name="Text Placeholder 13">
            <a:extLst>
              <a:ext uri="{FF2B5EF4-FFF2-40B4-BE49-F238E27FC236}">
                <a16:creationId xmlns:a16="http://schemas.microsoft.com/office/drawing/2014/main" id="{C86011A2-BC96-44FB-8A92-659975A8FA5D}"/>
              </a:ext>
            </a:extLst>
          </p:cNvPr>
          <p:cNvSpPr>
            <a:spLocks noGrp="1"/>
          </p:cNvSpPr>
          <p:nvPr>
            <p:ph type="body" sz="quarter" idx="49"/>
          </p:nvPr>
        </p:nvSpPr>
        <p:spPr/>
        <p:txBody>
          <a:bodyPr/>
          <a:lstStyle/>
          <a:p>
            <a:r>
              <a:rPr lang="en-US" dirty="0"/>
              <a:t>More Convenient</a:t>
            </a:r>
          </a:p>
        </p:txBody>
      </p:sp>
      <p:sp>
        <p:nvSpPr>
          <p:cNvPr id="13" name="Text Placeholder 12">
            <a:extLst>
              <a:ext uri="{FF2B5EF4-FFF2-40B4-BE49-F238E27FC236}">
                <a16:creationId xmlns:a16="http://schemas.microsoft.com/office/drawing/2014/main" id="{E74B9E7B-91A3-4653-9D11-EAC841812ECB}"/>
              </a:ext>
            </a:extLst>
          </p:cNvPr>
          <p:cNvSpPr>
            <a:spLocks noGrp="1"/>
          </p:cNvSpPr>
          <p:nvPr>
            <p:ph type="body" sz="quarter" idx="48"/>
          </p:nvPr>
        </p:nvSpPr>
        <p:spPr/>
        <p:txBody>
          <a:bodyPr/>
          <a:lstStyle/>
          <a:p>
            <a:r>
              <a:rPr lang="en-US" dirty="0"/>
              <a:t>Less Convenient</a:t>
            </a:r>
          </a:p>
        </p:txBody>
      </p:sp>
      <p:sp>
        <p:nvSpPr>
          <p:cNvPr id="12" name="Text Placeholder 11">
            <a:extLst>
              <a:ext uri="{FF2B5EF4-FFF2-40B4-BE49-F238E27FC236}">
                <a16:creationId xmlns:a16="http://schemas.microsoft.com/office/drawing/2014/main" id="{68652C60-0E06-4F27-8EBF-99ED4922DB16}"/>
              </a:ext>
            </a:extLst>
          </p:cNvPr>
          <p:cNvSpPr>
            <a:spLocks noGrp="1"/>
          </p:cNvSpPr>
          <p:nvPr>
            <p:ph type="body" sz="quarter" idx="46"/>
          </p:nvPr>
        </p:nvSpPr>
        <p:spPr/>
        <p:txBody>
          <a:bodyPr/>
          <a:lstStyle/>
          <a:p>
            <a:r>
              <a:rPr lang="en-US" dirty="0"/>
              <a:t>More Expensive</a:t>
            </a:r>
          </a:p>
        </p:txBody>
      </p:sp>
      <p:sp>
        <p:nvSpPr>
          <p:cNvPr id="16" name="Text Placeholder 15">
            <a:extLst>
              <a:ext uri="{FF2B5EF4-FFF2-40B4-BE49-F238E27FC236}">
                <a16:creationId xmlns:a16="http://schemas.microsoft.com/office/drawing/2014/main" id="{6714EE8D-6591-4E64-A28D-275EB74081C9}"/>
              </a:ext>
            </a:extLst>
          </p:cNvPr>
          <p:cNvSpPr>
            <a:spLocks noGrp="1"/>
          </p:cNvSpPr>
          <p:nvPr>
            <p:ph type="body" sz="quarter" idx="51"/>
          </p:nvPr>
        </p:nvSpPr>
        <p:spPr/>
        <p:txBody>
          <a:bodyPr/>
          <a:lstStyle/>
          <a:p>
            <a:r>
              <a:rPr lang="en-US" dirty="0"/>
              <a:t>Less Expensive</a:t>
            </a:r>
          </a:p>
        </p:txBody>
      </p:sp>
      <p:pic>
        <p:nvPicPr>
          <p:cNvPr id="43" name="Picture Placeholder 42" descr="A close up of a logo&#10;&#10;Description automatically generated">
            <a:extLst>
              <a:ext uri="{FF2B5EF4-FFF2-40B4-BE49-F238E27FC236}">
                <a16:creationId xmlns:a16="http://schemas.microsoft.com/office/drawing/2014/main" id="{0C4EB1C7-48F2-4CB3-B7B8-5614BF86E746}"/>
              </a:ext>
            </a:extLst>
          </p:cNvPr>
          <p:cNvPicPr>
            <a:picLocks noGrp="1" noChangeAspect="1"/>
          </p:cNvPicPr>
          <p:nvPr>
            <p:ph type="pic" sz="quarter" idx="39"/>
          </p:nvPr>
        </p:nvPicPr>
        <p:blipFill>
          <a:blip r:embed="rId2"/>
          <a:srcRect t="16498" b="16498"/>
          <a:stretch>
            <a:fillRect/>
          </a:stretch>
        </p:blipFill>
        <p:spPr>
          <a:xfrm>
            <a:off x="3422713" y="2707394"/>
            <a:ext cx="1771650" cy="777220"/>
          </a:xfrm>
        </p:spPr>
      </p:pic>
      <p:pic>
        <p:nvPicPr>
          <p:cNvPr id="26" name="Picture Placeholder 25" descr="A picture containing drawing, sitting&#10;&#10;Description automatically generated">
            <a:extLst>
              <a:ext uri="{FF2B5EF4-FFF2-40B4-BE49-F238E27FC236}">
                <a16:creationId xmlns:a16="http://schemas.microsoft.com/office/drawing/2014/main" id="{D552D4A6-6FC6-46C8-BC2E-609C14B1C1CE}"/>
              </a:ext>
            </a:extLst>
          </p:cNvPr>
          <p:cNvPicPr>
            <a:picLocks noGrp="1" noChangeAspect="1"/>
          </p:cNvPicPr>
          <p:nvPr>
            <p:ph type="pic" sz="quarter" idx="42"/>
          </p:nvPr>
        </p:nvPicPr>
        <p:blipFill>
          <a:blip r:embed="rId3"/>
          <a:srcRect t="6093" b="6093"/>
          <a:stretch>
            <a:fillRect/>
          </a:stretch>
        </p:blipFill>
        <p:spPr>
          <a:xfrm>
            <a:off x="6711015" y="2765309"/>
            <a:ext cx="1772153" cy="777240"/>
          </a:xfrm>
        </p:spPr>
      </p:pic>
      <p:pic>
        <p:nvPicPr>
          <p:cNvPr id="33" name="Picture Placeholder 32">
            <a:extLst>
              <a:ext uri="{FF2B5EF4-FFF2-40B4-BE49-F238E27FC236}">
                <a16:creationId xmlns:a16="http://schemas.microsoft.com/office/drawing/2014/main" id="{DD6F5BEA-9DB7-4537-A510-BAE4AAEB81A4}"/>
              </a:ext>
            </a:extLst>
          </p:cNvPr>
          <p:cNvPicPr>
            <a:picLocks noGrp="1" noChangeAspect="1"/>
          </p:cNvPicPr>
          <p:nvPr>
            <p:ph type="pic" sz="quarter" idx="43"/>
          </p:nvPr>
        </p:nvPicPr>
        <p:blipFill>
          <a:blip r:embed="rId4">
            <a:extLst>
              <a:ext uri="{96DAC541-7B7A-43D3-8B79-37D633B846F1}">
                <asvg:svgBlip xmlns:asvg="http://schemas.microsoft.com/office/drawing/2016/SVG/main" r:embed="rId5"/>
              </a:ext>
            </a:extLst>
          </a:blip>
          <a:srcRect/>
          <a:stretch/>
        </p:blipFill>
        <p:spPr>
          <a:xfrm>
            <a:off x="6590512" y="4603207"/>
            <a:ext cx="1772153" cy="628077"/>
          </a:xfrm>
        </p:spPr>
      </p:pic>
      <p:pic>
        <p:nvPicPr>
          <p:cNvPr id="37" name="Picture Placeholder 36" descr="A picture containing drawing&#10;&#10;Description automatically generated">
            <a:extLst>
              <a:ext uri="{FF2B5EF4-FFF2-40B4-BE49-F238E27FC236}">
                <a16:creationId xmlns:a16="http://schemas.microsoft.com/office/drawing/2014/main" id="{16043CEA-01EE-45B7-97E4-A4E16E01E4C4}"/>
              </a:ext>
            </a:extLst>
          </p:cNvPr>
          <p:cNvPicPr>
            <a:picLocks noGrp="1" noChangeAspect="1"/>
          </p:cNvPicPr>
          <p:nvPr>
            <p:ph type="pic" sz="quarter" idx="44"/>
          </p:nvPr>
        </p:nvPicPr>
        <p:blipFill rotWithShape="1">
          <a:blip r:embed="rId6"/>
          <a:srcRect t="15846" b="12367"/>
          <a:stretch/>
        </p:blipFill>
        <p:spPr>
          <a:xfrm>
            <a:off x="9773925" y="4441493"/>
            <a:ext cx="1515941" cy="869692"/>
          </a:xfrm>
        </p:spPr>
      </p:pic>
      <p:sp>
        <p:nvSpPr>
          <p:cNvPr id="4" name="Slide Number Placeholder 3">
            <a:extLst>
              <a:ext uri="{FF2B5EF4-FFF2-40B4-BE49-F238E27FC236}">
                <a16:creationId xmlns:a16="http://schemas.microsoft.com/office/drawing/2014/main" id="{E1E2CA95-5F9E-4EDF-9631-539839EA16B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1000" b="0" i="0" u="none" strike="noStrike" kern="1200" cap="none" spc="0" normalizeH="0" baseline="0" noProof="0" smtClean="0">
                <a:ln>
                  <a:noFill/>
                </a:ln>
                <a:solidFill>
                  <a:srgbClr val="FFFFFF"/>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Segoe UI Light"/>
              <a:ea typeface="+mn-ea"/>
              <a:cs typeface="+mn-cs"/>
            </a:endParaRPr>
          </a:p>
        </p:txBody>
      </p:sp>
      <p:pic>
        <p:nvPicPr>
          <p:cNvPr id="35" name="Picture Placeholder 34" descr="A close up of a logo&#10;&#10;Description automatically generated">
            <a:extLst>
              <a:ext uri="{FF2B5EF4-FFF2-40B4-BE49-F238E27FC236}">
                <a16:creationId xmlns:a16="http://schemas.microsoft.com/office/drawing/2014/main" id="{53F1AA06-0DF6-4993-A93D-91D4D5B036A8}"/>
              </a:ext>
            </a:extLst>
          </p:cNvPr>
          <p:cNvPicPr>
            <a:picLocks noGrp="1" noChangeAspect="1"/>
          </p:cNvPicPr>
          <p:nvPr>
            <p:ph type="pic" sz="quarter" idx="50"/>
          </p:nvPr>
        </p:nvPicPr>
        <p:blipFill>
          <a:blip r:embed="rId7"/>
          <a:srcRect t="11956" b="11956"/>
          <a:stretch>
            <a:fillRect/>
          </a:stretch>
        </p:blipFill>
        <p:spPr>
          <a:xfrm>
            <a:off x="7992192" y="1315669"/>
            <a:ext cx="1875801" cy="1413003"/>
          </a:xfrm>
        </p:spPr>
      </p:pic>
      <p:pic>
        <p:nvPicPr>
          <p:cNvPr id="19" name="Picture 18" descr="A close up of a sign&#10;&#10;Description automatically generated">
            <a:extLst>
              <a:ext uri="{FF2B5EF4-FFF2-40B4-BE49-F238E27FC236}">
                <a16:creationId xmlns:a16="http://schemas.microsoft.com/office/drawing/2014/main" id="{12937620-0B01-4C12-8612-6F657E0DED31}"/>
              </a:ext>
            </a:extLst>
          </p:cNvPr>
          <p:cNvPicPr>
            <a:picLocks noChangeAspect="1"/>
          </p:cNvPicPr>
          <p:nvPr/>
        </p:nvPicPr>
        <p:blipFill>
          <a:blip r:embed="rId8"/>
          <a:stretch>
            <a:fillRect/>
          </a:stretch>
        </p:blipFill>
        <p:spPr>
          <a:xfrm>
            <a:off x="10639425" y="0"/>
            <a:ext cx="1552575" cy="1184535"/>
          </a:xfrm>
          <a:prstGeom prst="rect">
            <a:avLst/>
          </a:prstGeom>
        </p:spPr>
      </p:pic>
      <p:pic>
        <p:nvPicPr>
          <p:cNvPr id="28" name="Picture Placeholder 27" descr="A picture containing drawing&#10;&#10;Description automatically generated">
            <a:extLst>
              <a:ext uri="{FF2B5EF4-FFF2-40B4-BE49-F238E27FC236}">
                <a16:creationId xmlns:a16="http://schemas.microsoft.com/office/drawing/2014/main" id="{56BBD45A-B286-48B4-AAEF-E4996B6EDB55}"/>
              </a:ext>
            </a:extLst>
          </p:cNvPr>
          <p:cNvPicPr>
            <a:picLocks noGrp="1" noChangeAspect="1"/>
          </p:cNvPicPr>
          <p:nvPr>
            <p:ph type="pic" sz="quarter" idx="40"/>
          </p:nvPr>
        </p:nvPicPr>
        <p:blipFill>
          <a:blip r:embed="rId9"/>
          <a:srcRect t="3071" b="3071"/>
          <a:stretch>
            <a:fillRect/>
          </a:stretch>
        </p:blipFill>
        <p:spPr>
          <a:xfrm>
            <a:off x="1333143" y="5231284"/>
            <a:ext cx="1655064" cy="777240"/>
          </a:xfrm>
        </p:spPr>
      </p:pic>
      <p:pic>
        <p:nvPicPr>
          <p:cNvPr id="24" name="Picture Placeholder 20" descr="A close up of a logo&#10;&#10;Description automatically generated">
            <a:extLst>
              <a:ext uri="{FF2B5EF4-FFF2-40B4-BE49-F238E27FC236}">
                <a16:creationId xmlns:a16="http://schemas.microsoft.com/office/drawing/2014/main" id="{7555470F-AB26-4F09-A36F-42C49D447977}"/>
              </a:ext>
            </a:extLst>
          </p:cNvPr>
          <p:cNvPicPr>
            <a:picLocks noGrp="1" noChangeAspect="1"/>
          </p:cNvPicPr>
          <p:nvPr>
            <p:ph type="pic" sz="quarter" idx="41"/>
          </p:nvPr>
        </p:nvPicPr>
        <p:blipFill rotWithShape="1">
          <a:blip r:embed="rId10"/>
          <a:srcRect t="21580" b="15981"/>
          <a:stretch/>
        </p:blipFill>
        <p:spPr>
          <a:xfrm>
            <a:off x="3468862" y="4652341"/>
            <a:ext cx="1773237" cy="777240"/>
          </a:xfrm>
        </p:spPr>
      </p:pic>
      <p:pic>
        <p:nvPicPr>
          <p:cNvPr id="29" name="Picture Placeholder 27">
            <a:extLst>
              <a:ext uri="{FF2B5EF4-FFF2-40B4-BE49-F238E27FC236}">
                <a16:creationId xmlns:a16="http://schemas.microsoft.com/office/drawing/2014/main" id="{124E7899-599F-446D-A6B0-AE31499DAFDD}"/>
              </a:ext>
            </a:extLst>
          </p:cNvPr>
          <p:cNvPicPr>
            <a:picLocks noChangeAspect="1"/>
          </p:cNvPicPr>
          <p:nvPr/>
        </p:nvPicPr>
        <p:blipFill>
          <a:blip r:embed="rId11"/>
          <a:srcRect/>
          <a:stretch/>
        </p:blipFill>
        <p:spPr>
          <a:xfrm>
            <a:off x="8362665" y="5514882"/>
            <a:ext cx="1540407" cy="905079"/>
          </a:xfrm>
          <a:prstGeom prst="rect">
            <a:avLst/>
          </a:prstGeom>
          <a:noFill/>
        </p:spPr>
      </p:pic>
      <p:pic>
        <p:nvPicPr>
          <p:cNvPr id="44" name="Picture Placeholder 25">
            <a:extLst>
              <a:ext uri="{FF2B5EF4-FFF2-40B4-BE49-F238E27FC236}">
                <a16:creationId xmlns:a16="http://schemas.microsoft.com/office/drawing/2014/main" id="{291CE8B4-3A75-4B3B-BECE-0ADE13B47082}"/>
              </a:ext>
            </a:extLst>
          </p:cNvPr>
          <p:cNvPicPr>
            <a:picLocks noChangeAspect="1"/>
          </p:cNvPicPr>
          <p:nvPr/>
        </p:nvPicPr>
        <p:blipFill rotWithShape="1">
          <a:blip r:embed="rId12"/>
          <a:srcRect t="27773" b="26808"/>
          <a:stretch/>
        </p:blipFill>
        <p:spPr>
          <a:xfrm>
            <a:off x="9559190" y="2707394"/>
            <a:ext cx="1771650" cy="777220"/>
          </a:xfrm>
          <a:prstGeom prst="rect">
            <a:avLst/>
          </a:prstGeom>
          <a:noFill/>
        </p:spPr>
      </p:pic>
      <p:pic>
        <p:nvPicPr>
          <p:cNvPr id="45" name="Picture Placeholder 42">
            <a:extLst>
              <a:ext uri="{FF2B5EF4-FFF2-40B4-BE49-F238E27FC236}">
                <a16:creationId xmlns:a16="http://schemas.microsoft.com/office/drawing/2014/main" id="{D23EF704-9A77-47AC-AA26-E93475234540}"/>
              </a:ext>
            </a:extLst>
          </p:cNvPr>
          <p:cNvPicPr>
            <a:picLocks noChangeAspect="1"/>
          </p:cNvPicPr>
          <p:nvPr/>
        </p:nvPicPr>
        <p:blipFill>
          <a:blip r:embed="rId13"/>
          <a:srcRect/>
          <a:stretch/>
        </p:blipFill>
        <p:spPr>
          <a:xfrm>
            <a:off x="1026454" y="1902426"/>
            <a:ext cx="1772154" cy="886077"/>
          </a:xfrm>
          <a:prstGeom prst="rect">
            <a:avLst/>
          </a:prstGeom>
          <a:noFill/>
        </p:spPr>
      </p:pic>
    </p:spTree>
    <p:extLst>
      <p:ext uri="{BB962C8B-B14F-4D97-AF65-F5344CB8AC3E}">
        <p14:creationId xmlns:p14="http://schemas.microsoft.com/office/powerpoint/2010/main" val="298644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oman, man, holding, people&#10;&#10;Description automatically generated">
            <a:extLst>
              <a:ext uri="{FF2B5EF4-FFF2-40B4-BE49-F238E27FC236}">
                <a16:creationId xmlns:a16="http://schemas.microsoft.com/office/drawing/2014/main" id="{22FDEC28-8783-4B7C-9EFA-F203FF92DBCE}"/>
              </a:ext>
            </a:extLst>
          </p:cNvPr>
          <p:cNvPicPr>
            <a:picLocks noChangeAspect="1"/>
          </p:cNvPicPr>
          <p:nvPr/>
        </p:nvPicPr>
        <p:blipFill>
          <a:blip r:embed="rId3"/>
          <a:stretch>
            <a:fillRect/>
          </a:stretch>
        </p:blipFill>
        <p:spPr>
          <a:xfrm>
            <a:off x="0" y="0"/>
            <a:ext cx="12207239" cy="6857999"/>
          </a:xfrm>
          <a:prstGeom prst="rect">
            <a:avLst/>
          </a:prstGeom>
        </p:spPr>
      </p:pic>
      <p:sp>
        <p:nvSpPr>
          <p:cNvPr id="46" name="Rectangle 45">
            <a:extLst>
              <a:ext uri="{FF2B5EF4-FFF2-40B4-BE49-F238E27FC236}">
                <a16:creationId xmlns:a16="http://schemas.microsoft.com/office/drawing/2014/main" id="{33F6EF55-BFB7-4735-AFC2-EF7DC5F48C94}"/>
              </a:ext>
              <a:ext uri="{C183D7F6-B498-43B3-948B-1728B52AA6E4}">
                <adec:decorative xmlns:adec="http://schemas.microsoft.com/office/drawing/2017/decorative" val="1"/>
              </a:ext>
            </a:extLst>
          </p:cNvPr>
          <p:cNvSpPr/>
          <p:nvPr/>
        </p:nvSpPr>
        <p:spPr>
          <a:xfrm>
            <a:off x="4115"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COMPETITIVE ADVANTAGE</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descr="Column 1"/>
          <p:cNvGrpSpPr/>
          <p:nvPr/>
        </p:nvGrpSpPr>
        <p:grpSpPr>
          <a:xfrm>
            <a:off x="1104896" y="2133576"/>
            <a:ext cx="2412687" cy="1328111"/>
            <a:chOff x="2506980" y="1912620"/>
            <a:chExt cx="1889760" cy="1035908"/>
          </a:xfrm>
        </p:grpSpPr>
        <p:grpSp>
          <p:nvGrpSpPr>
            <p:cNvPr id="7" name="Group 6"/>
            <p:cNvGrpSpPr/>
            <p:nvPr/>
          </p:nvGrpSpPr>
          <p:grpSpPr>
            <a:xfrm>
              <a:off x="2506980" y="1912620"/>
              <a:ext cx="1889760" cy="998220"/>
              <a:chOff x="960120" y="1737360"/>
              <a:chExt cx="1889760" cy="998220"/>
            </a:xfrm>
          </p:grpSpPr>
          <p:sp>
            <p:nvSpPr>
              <p:cNvPr id="5" name="Rectangle 4">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1" name="Rectangle 50">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54" name="TextBox 53"/>
            <p:cNvSpPr txBox="1"/>
            <p:nvPr/>
          </p:nvSpPr>
          <p:spPr>
            <a:xfrm>
              <a:off x="2748415" y="2324368"/>
              <a:ext cx="1364628" cy="624160"/>
            </a:xfrm>
            <a:prstGeom prst="rect">
              <a:avLst/>
            </a:prstGeom>
            <a:noFill/>
          </p:spPr>
          <p:txBody>
            <a:bodyPr wrap="square" rtlCol="0">
              <a:spAutoFit/>
            </a:bodyPr>
            <a:lstStyle/>
            <a:p>
              <a:pPr algn="ctr"/>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Operating in tier 2 cities</a:t>
              </a:r>
            </a:p>
            <a:p>
              <a:pPr algn="ctr"/>
              <a:endParaRPr lang="en-US" sz="14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grpSp>
        <p:nvGrpSpPr>
          <p:cNvPr id="62" name="Group 61" descr="Column 3"/>
          <p:cNvGrpSpPr/>
          <p:nvPr/>
        </p:nvGrpSpPr>
        <p:grpSpPr>
          <a:xfrm>
            <a:off x="4903604" y="2133573"/>
            <a:ext cx="2412687" cy="1428314"/>
            <a:chOff x="2506980" y="1912620"/>
            <a:chExt cx="1889760" cy="1130254"/>
          </a:xfrm>
        </p:grpSpPr>
        <p:grpSp>
          <p:nvGrpSpPr>
            <p:cNvPr id="63" name="Group 62"/>
            <p:cNvGrpSpPr/>
            <p:nvPr/>
          </p:nvGrpSpPr>
          <p:grpSpPr>
            <a:xfrm>
              <a:off x="2506980" y="1912620"/>
              <a:ext cx="1889760" cy="998220"/>
              <a:chOff x="960120" y="1737360"/>
              <a:chExt cx="1889760" cy="998220"/>
            </a:xfrm>
          </p:grpSpPr>
          <p:sp>
            <p:nvSpPr>
              <p:cNvPr id="66" name="Rectangle 65">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7" name="Rectangle 66">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65" name="TextBox 64"/>
            <p:cNvSpPr txBox="1"/>
            <p:nvPr/>
          </p:nvSpPr>
          <p:spPr>
            <a:xfrm>
              <a:off x="2618514" y="2287870"/>
              <a:ext cx="1677963" cy="755004"/>
            </a:xfrm>
            <a:prstGeom prst="rect">
              <a:avLst/>
            </a:prstGeom>
            <a:noFill/>
          </p:spPr>
          <p:txBody>
            <a:bodyPr wrap="square" rtlCol="0">
              <a:spAutoFit/>
            </a:bodyPr>
            <a:lstStyle/>
            <a:p>
              <a:pPr algn="ctr"/>
              <a:r>
                <a:rPr lang="en-US" sz="1400" b="1" dirty="0">
                  <a:solidFill>
                    <a:schemeClr val="tx2"/>
                  </a:solidFill>
                  <a:latin typeface="Lato" panose="020F0502020204030203" pitchFamily="34" charset="0"/>
                  <a:ea typeface="Lato" panose="020F0502020204030203" pitchFamily="34" charset="0"/>
                  <a:cs typeface="Lato" panose="020F0502020204030203" pitchFamily="34" charset="0"/>
                </a:rPr>
                <a:t>Indulging in additional segments like pick and drop from retail stores</a:t>
              </a:r>
            </a:p>
            <a:p>
              <a:pPr algn="ctr"/>
              <a:endParaRPr lang="en-US" sz="14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grpSp>
        <p:nvGrpSpPr>
          <p:cNvPr id="74" name="Group 73" descr="Column 5"/>
          <p:cNvGrpSpPr/>
          <p:nvPr/>
        </p:nvGrpSpPr>
        <p:grpSpPr>
          <a:xfrm>
            <a:off x="8700236" y="2165854"/>
            <a:ext cx="2386868" cy="1400542"/>
            <a:chOff x="2500134" y="1912620"/>
            <a:chExt cx="1983415" cy="1131381"/>
          </a:xfrm>
        </p:grpSpPr>
        <p:grpSp>
          <p:nvGrpSpPr>
            <p:cNvPr id="75" name="Group 74"/>
            <p:cNvGrpSpPr/>
            <p:nvPr/>
          </p:nvGrpSpPr>
          <p:grpSpPr>
            <a:xfrm>
              <a:off x="2506980" y="1912620"/>
              <a:ext cx="1889760" cy="998220"/>
              <a:chOff x="960120" y="1737360"/>
              <a:chExt cx="1889760" cy="998220"/>
            </a:xfrm>
          </p:grpSpPr>
          <p:sp>
            <p:nvSpPr>
              <p:cNvPr id="78" name="Rectangle 77">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9" name="Rectangle 78">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77" name="TextBox 76"/>
            <p:cNvSpPr txBox="1"/>
            <p:nvPr/>
          </p:nvSpPr>
          <p:spPr>
            <a:xfrm>
              <a:off x="2500134" y="2273257"/>
              <a:ext cx="1983415" cy="770744"/>
            </a:xfrm>
            <a:prstGeom prst="rect">
              <a:avLst/>
            </a:prstGeom>
            <a:noFill/>
          </p:spPr>
          <p:txBody>
            <a:bodyPr wrap="square" rtlCol="0">
              <a:spAutoFit/>
            </a:bodyPr>
            <a:lstStyle/>
            <a:p>
              <a:pPr algn="ctr"/>
              <a:r>
                <a:rPr lang="en-US" sz="1400" b="1" dirty="0">
                  <a:solidFill>
                    <a:schemeClr val="tx2"/>
                  </a:solidFill>
                  <a:latin typeface="Lato" panose="020F0502020204030203" pitchFamily="34" charset="0"/>
                  <a:ea typeface="Lato" panose="020F0502020204030203" pitchFamily="34" charset="0"/>
                  <a:cs typeface="Lato" panose="020F0502020204030203" pitchFamily="34" charset="0"/>
                </a:rPr>
                <a:t>Delivering various services through a single platform</a:t>
              </a: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a:t>
              </a:r>
            </a:p>
            <a:p>
              <a:pPr algn="ctr"/>
              <a:endParaRPr lang="en-US" sz="14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grpSp>
        <p:nvGrpSpPr>
          <p:cNvPr id="83" name="Group 82" descr="Button text"/>
          <p:cNvGrpSpPr/>
          <p:nvPr/>
        </p:nvGrpSpPr>
        <p:grpSpPr>
          <a:xfrm>
            <a:off x="4422086" y="4660751"/>
            <a:ext cx="3347826" cy="702368"/>
            <a:chOff x="2670968" y="1912620"/>
            <a:chExt cx="1561785" cy="327660"/>
          </a:xfrm>
        </p:grpSpPr>
        <p:sp>
          <p:nvSpPr>
            <p:cNvPr id="87" name="Rectangle 86">
              <a:extLst>
                <a:ext uri="{C183D7F6-B498-43B3-948B-1728B52AA6E4}">
                  <adec:decorative xmlns:adec="http://schemas.microsoft.com/office/drawing/2017/decorative" val="1"/>
                </a:ext>
              </a:extLst>
            </p:cNvPr>
            <p:cNvSpPr/>
            <p:nvPr/>
          </p:nvSpPr>
          <p:spPr>
            <a:xfrm>
              <a:off x="2670968" y="1912620"/>
              <a:ext cx="1561785" cy="32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5" name="TextBox 84"/>
            <p:cNvSpPr txBox="1"/>
            <p:nvPr/>
          </p:nvSpPr>
          <p:spPr>
            <a:xfrm>
              <a:off x="2807871" y="1925691"/>
              <a:ext cx="1287973" cy="301518"/>
            </a:xfrm>
            <a:prstGeom prst="rect">
              <a:avLst/>
            </a:prstGeom>
            <a:noFill/>
          </p:spPr>
          <p:txBody>
            <a:bodyPr wrap="none" rtlCol="0">
              <a:spAutoFit/>
            </a:bodyPr>
            <a:lstStyle/>
            <a:p>
              <a:pPr algn="ctr"/>
              <a:r>
                <a:rPr lang="en-US" sz="3600" dirty="0">
                  <a:solidFill>
                    <a:schemeClr val="tx2"/>
                  </a:solidFill>
                  <a:latin typeface="Lato Black" panose="020F0502020204030203" pitchFamily="34" charset="0"/>
                  <a:ea typeface="Lato Black" panose="020F0502020204030203" pitchFamily="34" charset="0"/>
                  <a:cs typeface="Lato Black" panose="020F0502020204030203" pitchFamily="34" charset="0"/>
                </a:rPr>
                <a:t>ADVANTAGE</a:t>
              </a:r>
            </a:p>
          </p:txBody>
        </p:sp>
      </p:grpSp>
      <p:cxnSp>
        <p:nvCxnSpPr>
          <p:cNvPr id="14" name="Elbow Connector 13">
            <a:extLst>
              <a:ext uri="{C183D7F6-B498-43B3-948B-1728B52AA6E4}">
                <adec:decorative xmlns:adec="http://schemas.microsoft.com/office/drawing/2017/decorative" val="1"/>
              </a:ext>
            </a:extLst>
          </p:cNvPr>
          <p:cNvCxnSpPr>
            <a:cxnSpLocks/>
            <a:stCxn id="51" idx="2"/>
            <a:endCxn id="79" idx="2"/>
          </p:cNvCxnSpPr>
          <p:nvPr/>
        </p:nvCxnSpPr>
        <p:spPr>
          <a:xfrm rot="5400000" flipH="1" flipV="1">
            <a:off x="6072492" y="-359697"/>
            <a:ext cx="11812" cy="7534316"/>
          </a:xfrm>
          <a:prstGeom prst="bentConnector3">
            <a:avLst>
              <a:gd name="adj1" fmla="val -193532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a:cxnSpLocks/>
          </p:cNvCxnSpPr>
          <p:nvPr/>
        </p:nvCxnSpPr>
        <p:spPr>
          <a:xfrm flipH="1">
            <a:off x="6092904" y="3112687"/>
            <a:ext cx="14422" cy="93638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6095999" y="3983352"/>
            <a:ext cx="0" cy="60693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hidden="1">
            <a:extLst>
              <a:ext uri="{FF2B5EF4-FFF2-40B4-BE49-F238E27FC236}">
                <a16:creationId xmlns:a16="http://schemas.microsoft.com/office/drawing/2014/main" id="{6BE13EF6-C310-4B5C-82B9-B423DA069543}"/>
              </a:ext>
            </a:extLst>
          </p:cNvPr>
          <p:cNvSpPr>
            <a:spLocks noGrp="1"/>
          </p:cNvSpPr>
          <p:nvPr>
            <p:ph type="title"/>
          </p:nvPr>
        </p:nvSpPr>
        <p:spPr/>
        <p:txBody>
          <a:bodyPr/>
          <a:lstStyle/>
          <a:p>
            <a:r>
              <a:rPr lang="en-US" dirty="0"/>
              <a:t>Slide 3</a:t>
            </a:r>
          </a:p>
        </p:txBody>
      </p:sp>
      <p:pic>
        <p:nvPicPr>
          <p:cNvPr id="47" name="Picture 46" descr="A close up of a sign&#10;&#10;Description automatically generated">
            <a:extLst>
              <a:ext uri="{FF2B5EF4-FFF2-40B4-BE49-F238E27FC236}">
                <a16:creationId xmlns:a16="http://schemas.microsoft.com/office/drawing/2014/main" id="{A19713B9-20F4-45E9-8C2C-40581CDA22E7}"/>
              </a:ext>
            </a:extLst>
          </p:cNvPr>
          <p:cNvPicPr>
            <a:picLocks noChangeAspect="1"/>
          </p:cNvPicPr>
          <p:nvPr/>
        </p:nvPicPr>
        <p:blipFill>
          <a:blip r:embed="rId4"/>
          <a:stretch>
            <a:fillRect/>
          </a:stretch>
        </p:blipFill>
        <p:spPr>
          <a:xfrm>
            <a:off x="0" y="5673465"/>
            <a:ext cx="1552575" cy="1184535"/>
          </a:xfrm>
          <a:prstGeom prst="rect">
            <a:avLst/>
          </a:prstGeom>
        </p:spPr>
      </p:pic>
    </p:spTree>
    <p:extLst>
      <p:ext uri="{BB962C8B-B14F-4D97-AF65-F5344CB8AC3E}">
        <p14:creationId xmlns:p14="http://schemas.microsoft.com/office/powerpoint/2010/main" val="845286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nodeType="withEffect">
                                  <p:stCondLst>
                                    <p:cond delay="50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750"/>
                                        <p:tgtEl>
                                          <p:spTgt spid="74"/>
                                        </p:tgtEl>
                                      </p:cBhvr>
                                    </p:animEffect>
                                  </p:childTnLst>
                                </p:cTn>
                              </p:par>
                            </p:childTnLst>
                          </p:cTn>
                        </p:par>
                        <p:par>
                          <p:cTn id="17" fill="hold">
                            <p:stCondLst>
                              <p:cond delay="125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1000"/>
                                        <p:tgtEl>
                                          <p:spTgt spid="14"/>
                                        </p:tgtEl>
                                      </p:cBhvr>
                                    </p:animEffect>
                                  </p:childTnLst>
                                </p:cTn>
                              </p:par>
                              <p:par>
                                <p:cTn id="21" presetID="22" presetClass="entr" presetSubtype="1"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250"/>
                            </p:stCondLst>
                            <p:childTnLst>
                              <p:par>
                                <p:cTn id="25" presetID="22" presetClass="entr" presetSubtype="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Effect transition="in" filter="fade">
                                      <p:cBhvr>
                                        <p:cTn id="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food, holding, hot&#10;&#10;Description automatically generated">
            <a:extLst>
              <a:ext uri="{FF2B5EF4-FFF2-40B4-BE49-F238E27FC236}">
                <a16:creationId xmlns:a16="http://schemas.microsoft.com/office/drawing/2014/main" id="{974D87EA-AE87-4572-B60E-DBD98547AD25}"/>
              </a:ext>
            </a:extLst>
          </p:cNvPr>
          <p:cNvPicPr>
            <a:picLocks noChangeAspect="1"/>
          </p:cNvPicPr>
          <p:nvPr/>
        </p:nvPicPr>
        <p:blipFill>
          <a:blip r:embed="rId3"/>
          <a:stretch>
            <a:fillRect/>
          </a:stretch>
        </p:blipFill>
        <p:spPr>
          <a:xfrm>
            <a:off x="0" y="0"/>
            <a:ext cx="12192000" cy="6832599"/>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923128" y="1620237"/>
            <a:ext cx="6879751"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OUR PREMIUM OFFERINGS</a:t>
            </a:r>
          </a:p>
        </p:txBody>
      </p:sp>
      <p:pic>
        <p:nvPicPr>
          <p:cNvPr id="38" name="Picture 37" descr="Box trolley"/>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43236" y="2342998"/>
            <a:ext cx="433447" cy="433447"/>
          </a:xfrm>
          <a:prstGeom prst="rect">
            <a:avLst/>
          </a:prstGeom>
        </p:spPr>
      </p:pic>
      <p:sp>
        <p:nvSpPr>
          <p:cNvPr id="10" name="Rectangle 9"/>
          <p:cNvSpPr/>
          <p:nvPr/>
        </p:nvSpPr>
        <p:spPr>
          <a:xfrm>
            <a:off x="1838427" y="2297916"/>
            <a:ext cx="9206852" cy="4189993"/>
          </a:xfrm>
          <a:prstGeom prst="rect">
            <a:avLst/>
          </a:prstGeom>
        </p:spPr>
        <p:txBody>
          <a:bodyPr wrap="square">
            <a:spAutoFit/>
          </a:bodyPr>
          <a:lstStyle/>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Application &amp; Website</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Feature: 2 types of accounts: Customer &amp; Business account</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Features for customers: monthly subscription or single use </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Pick and drop/ place an order</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Cashbacks and discounts</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Payment options: Cash, Credit and Debit card, Net banking, e wallet: Paytm</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GPS and locate the nearby store</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Support Different languages</a:t>
            </a:r>
          </a:p>
          <a:p>
            <a:pPr>
              <a:lnSpc>
                <a:spcPct val="15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Customer support through email and chat</a:t>
            </a:r>
          </a:p>
        </p:txBody>
      </p:sp>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sp>
        <p:nvSpPr>
          <p:cNvPr id="14" name="TextBox 13">
            <a:extLst>
              <a:ext uri="{FF2B5EF4-FFF2-40B4-BE49-F238E27FC236}">
                <a16:creationId xmlns:a16="http://schemas.microsoft.com/office/drawing/2014/main" id="{7EDF3EE5-CF43-478D-A5D8-7304A5B8F2BA}"/>
              </a:ext>
            </a:extLst>
          </p:cNvPr>
          <p:cNvSpPr txBox="1"/>
          <p:nvPr/>
        </p:nvSpPr>
        <p:spPr>
          <a:xfrm>
            <a:off x="381000" y="243235"/>
            <a:ext cx="6099463" cy="495905"/>
          </a:xfrm>
          <a:prstGeom prst="rect">
            <a:avLst/>
          </a:prstGeom>
          <a:noFill/>
        </p:spPr>
        <p:txBody>
          <a:bodyPr wrap="square" rtlCol="0">
            <a:spAutoFit/>
          </a:bodyPr>
          <a:lstStyle/>
          <a:p>
            <a:pPr>
              <a:lnSpc>
                <a:spcPct val="80000"/>
              </a:lnSpc>
            </a:pPr>
            <a:r>
              <a:rPr lang="en-US" sz="32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PRODUCT</a:t>
            </a:r>
          </a:p>
        </p:txBody>
      </p:sp>
      <p:pic>
        <p:nvPicPr>
          <p:cNvPr id="16" name="Picture 37" descr="Box trolley">
            <a:extLst>
              <a:ext uri="{FF2B5EF4-FFF2-40B4-BE49-F238E27FC236}">
                <a16:creationId xmlns:a16="http://schemas.microsoft.com/office/drawing/2014/main" id="{A6D9A1F4-90D7-4EA3-A2D4-FBAEC69EA1F3}"/>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47133" y="2799464"/>
            <a:ext cx="433447" cy="433447"/>
          </a:xfrm>
          <a:prstGeom prst="rect">
            <a:avLst/>
          </a:prstGeom>
        </p:spPr>
      </p:pic>
      <p:pic>
        <p:nvPicPr>
          <p:cNvPr id="17" name="Picture 37" descr="Box trolley">
            <a:extLst>
              <a:ext uri="{FF2B5EF4-FFF2-40B4-BE49-F238E27FC236}">
                <a16:creationId xmlns:a16="http://schemas.microsoft.com/office/drawing/2014/main" id="{D9C10038-1DBE-465C-BA5D-42C3B5E794BD}"/>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43234" y="3269618"/>
            <a:ext cx="433447" cy="433447"/>
          </a:xfrm>
          <a:prstGeom prst="rect">
            <a:avLst/>
          </a:prstGeom>
        </p:spPr>
      </p:pic>
      <p:pic>
        <p:nvPicPr>
          <p:cNvPr id="18" name="Picture 37" descr="Box trolley">
            <a:extLst>
              <a:ext uri="{FF2B5EF4-FFF2-40B4-BE49-F238E27FC236}">
                <a16:creationId xmlns:a16="http://schemas.microsoft.com/office/drawing/2014/main" id="{3822E5EC-85F6-4213-AF50-6BF0F1BD2367}"/>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51030" y="3690295"/>
            <a:ext cx="433447" cy="433447"/>
          </a:xfrm>
          <a:prstGeom prst="rect">
            <a:avLst/>
          </a:prstGeom>
        </p:spPr>
      </p:pic>
      <p:pic>
        <p:nvPicPr>
          <p:cNvPr id="19" name="Picture 37" descr="Box trolley">
            <a:extLst>
              <a:ext uri="{FF2B5EF4-FFF2-40B4-BE49-F238E27FC236}">
                <a16:creationId xmlns:a16="http://schemas.microsoft.com/office/drawing/2014/main" id="{3872A98B-DAA1-49E5-A8CF-36CC6E138564}"/>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51030" y="4158959"/>
            <a:ext cx="433447" cy="433447"/>
          </a:xfrm>
          <a:prstGeom prst="rect">
            <a:avLst/>
          </a:prstGeom>
        </p:spPr>
      </p:pic>
      <p:pic>
        <p:nvPicPr>
          <p:cNvPr id="20" name="Picture 37" descr="Box trolley">
            <a:extLst>
              <a:ext uri="{FF2B5EF4-FFF2-40B4-BE49-F238E27FC236}">
                <a16:creationId xmlns:a16="http://schemas.microsoft.com/office/drawing/2014/main" id="{1A2A6F9D-54B2-42BD-935F-832ECED0D16F}"/>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43235" y="4629686"/>
            <a:ext cx="433447" cy="433447"/>
          </a:xfrm>
          <a:prstGeom prst="rect">
            <a:avLst/>
          </a:prstGeom>
        </p:spPr>
      </p:pic>
      <p:pic>
        <p:nvPicPr>
          <p:cNvPr id="21" name="Picture 37" descr="Box trolley">
            <a:extLst>
              <a:ext uri="{FF2B5EF4-FFF2-40B4-BE49-F238E27FC236}">
                <a16:creationId xmlns:a16="http://schemas.microsoft.com/office/drawing/2014/main" id="{DBBC5EBF-B03C-441C-A022-92C9CE462083}"/>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74107" y="5049121"/>
            <a:ext cx="433447" cy="433447"/>
          </a:xfrm>
          <a:prstGeom prst="rect">
            <a:avLst/>
          </a:prstGeom>
        </p:spPr>
      </p:pic>
      <p:pic>
        <p:nvPicPr>
          <p:cNvPr id="22" name="Picture 37" descr="Box trolley">
            <a:extLst>
              <a:ext uri="{FF2B5EF4-FFF2-40B4-BE49-F238E27FC236}">
                <a16:creationId xmlns:a16="http://schemas.microsoft.com/office/drawing/2014/main" id="{8F428820-FADB-4B4B-9D95-7E2970A37110}"/>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364948" y="5548154"/>
            <a:ext cx="433447" cy="433447"/>
          </a:xfrm>
          <a:prstGeom prst="rect">
            <a:avLst/>
          </a:prstGeom>
        </p:spPr>
      </p:pic>
      <p:pic>
        <p:nvPicPr>
          <p:cNvPr id="23" name="Picture 37" descr="Box trolley">
            <a:extLst>
              <a:ext uri="{FF2B5EF4-FFF2-40B4-BE49-F238E27FC236}">
                <a16:creationId xmlns:a16="http://schemas.microsoft.com/office/drawing/2014/main" id="{E14B05EC-22B6-49A5-A7F3-06F9E7B05084}"/>
              </a:ext>
            </a:extLst>
          </p:cNvPr>
          <p:cNvPicPr>
            <a:picLocks noChangeAspect="1"/>
          </p:cNvPicPr>
          <p:nvPr/>
        </p:nvPicPr>
        <p:blipFill>
          <a:blip r:embed="rId4">
            <a:extLst>
              <a:ext uri="{96DAC541-7B7A-43D3-8B79-37D633B846F1}">
                <asvg:svgBlip xmlns:asvg="http://schemas.microsoft.com/office/drawing/2016/SVG/main" r:embed="rId6"/>
              </a:ext>
            </a:extLst>
          </a:blip>
          <a:srcRect/>
          <a:stretch/>
        </p:blipFill>
        <p:spPr>
          <a:xfrm>
            <a:off x="1404980" y="5994302"/>
            <a:ext cx="433447" cy="433447"/>
          </a:xfrm>
          <a:prstGeom prst="rect">
            <a:avLst/>
          </a:prstGeom>
        </p:spPr>
      </p:pic>
      <p:pic>
        <p:nvPicPr>
          <p:cNvPr id="24" name="Picture 23" descr="A close up of a sign&#10;&#10;Description automatically generated">
            <a:extLst>
              <a:ext uri="{FF2B5EF4-FFF2-40B4-BE49-F238E27FC236}">
                <a16:creationId xmlns:a16="http://schemas.microsoft.com/office/drawing/2014/main" id="{C298C623-7B2A-4590-B939-917A01CA9E8F}"/>
              </a:ext>
            </a:extLst>
          </p:cNvPr>
          <p:cNvPicPr>
            <a:picLocks noChangeAspect="1"/>
          </p:cNvPicPr>
          <p:nvPr/>
        </p:nvPicPr>
        <p:blipFill>
          <a:blip r:embed="rId7"/>
          <a:stretch>
            <a:fillRect/>
          </a:stretch>
        </p:blipFill>
        <p:spPr>
          <a:xfrm>
            <a:off x="10641992" y="12701"/>
            <a:ext cx="1552575" cy="1184535"/>
          </a:xfrm>
          <a:prstGeom prst="rect">
            <a:avLst/>
          </a:prstGeom>
        </p:spPr>
      </p:pic>
    </p:spTree>
    <p:extLst>
      <p:ext uri="{BB962C8B-B14F-4D97-AF65-F5344CB8AC3E}">
        <p14:creationId xmlns:p14="http://schemas.microsoft.com/office/powerpoint/2010/main" val="33876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6" presetClass="emph" presetSubtype="0" fill="hold" nodeType="withEffect">
                                  <p:stCondLst>
                                    <p:cond delay="25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26" presetClass="emph" presetSubtype="0" fill="hold" nodeType="withEffect">
                                  <p:stCondLst>
                                    <p:cond delay="25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par>
                          <p:cTn id="43" fill="hold">
                            <p:stCondLst>
                              <p:cond delay="3250"/>
                            </p:stCondLst>
                            <p:childTnLst>
                              <p:par>
                                <p:cTn id="44" presetID="53" presetClass="entr" presetSubtype="16"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26" presetClass="emph" presetSubtype="0" fill="hold" nodeType="withEffect">
                                  <p:stCondLst>
                                    <p:cond delay="250"/>
                                  </p:stCondLst>
                                  <p:childTnLst>
                                    <p:animEffect transition="out" filter="fade">
                                      <p:cBhvr>
                                        <p:cTn id="50" dur="500" tmFilter="0, 0; .2, .5; .8, .5; 1, 0"/>
                                        <p:tgtEl>
                                          <p:spTgt spid="18"/>
                                        </p:tgtEl>
                                      </p:cBhvr>
                                    </p:animEffect>
                                    <p:animScale>
                                      <p:cBhvr>
                                        <p:cTn id="51" dur="250" autoRev="1" fill="hold"/>
                                        <p:tgtEl>
                                          <p:spTgt spid="18"/>
                                        </p:tgtEl>
                                      </p:cBhvr>
                                      <p:by x="105000" y="105000"/>
                                    </p:animScale>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26" presetClass="emph" presetSubtype="0" fill="hold" nodeType="withEffect">
                                  <p:stCondLst>
                                    <p:cond delay="25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par>
                          <p:cTn id="61" fill="hold">
                            <p:stCondLst>
                              <p:cond delay="4750"/>
                            </p:stCondLst>
                            <p:childTnLst>
                              <p:par>
                                <p:cTn id="62" presetID="53" presetClass="entr" presetSubtype="16"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26" presetClass="emph" presetSubtype="0" fill="hold" nodeType="withEffect">
                                  <p:stCondLst>
                                    <p:cond delay="25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26" presetClass="emph" presetSubtype="0" fill="hold" nodeType="withEffect">
                                  <p:stCondLst>
                                    <p:cond delay="250"/>
                                  </p:stCondLst>
                                  <p:childTnLst>
                                    <p:animEffect transition="out" filter="fade">
                                      <p:cBhvr>
                                        <p:cTn id="77" dur="500" tmFilter="0, 0; .2, .5; .8, .5; 1, 0"/>
                                        <p:tgtEl>
                                          <p:spTgt spid="21"/>
                                        </p:tgtEl>
                                      </p:cBhvr>
                                    </p:animEffect>
                                    <p:animScale>
                                      <p:cBhvr>
                                        <p:cTn id="78" dur="250" autoRev="1" fill="hold"/>
                                        <p:tgtEl>
                                          <p:spTgt spid="21"/>
                                        </p:tgtEl>
                                      </p:cBhvr>
                                      <p:by x="105000" y="105000"/>
                                    </p:animScale>
                                  </p:childTnLst>
                                </p:cTn>
                              </p:par>
                            </p:childTnLst>
                          </p:cTn>
                        </p:par>
                        <p:par>
                          <p:cTn id="79" fill="hold">
                            <p:stCondLst>
                              <p:cond delay="625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26" presetClass="emph" presetSubtype="0" fill="hold" nodeType="withEffect">
                                  <p:stCondLst>
                                    <p:cond delay="250"/>
                                  </p:stCondLst>
                                  <p:childTnLst>
                                    <p:animEffect transition="out" filter="fade">
                                      <p:cBhvr>
                                        <p:cTn id="86" dur="500" tmFilter="0, 0; .2, .5; .8, .5; 1, 0"/>
                                        <p:tgtEl>
                                          <p:spTgt spid="22"/>
                                        </p:tgtEl>
                                      </p:cBhvr>
                                    </p:animEffect>
                                    <p:animScale>
                                      <p:cBhvr>
                                        <p:cTn id="87" dur="250" autoRev="1" fill="hold"/>
                                        <p:tgtEl>
                                          <p:spTgt spid="22"/>
                                        </p:tgtEl>
                                      </p:cBhvr>
                                      <p:by x="105000" y="105000"/>
                                    </p:animScale>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26" presetClass="emph" presetSubtype="0" fill="hold" nodeType="withEffect">
                                  <p:stCondLst>
                                    <p:cond delay="250"/>
                                  </p:stCondLst>
                                  <p:childTnLst>
                                    <p:animEffect transition="out" filter="fade">
                                      <p:cBhvr>
                                        <p:cTn id="95" dur="500" tmFilter="0, 0; .2, .5; .8, .5; 1, 0"/>
                                        <p:tgtEl>
                                          <p:spTgt spid="23"/>
                                        </p:tgtEl>
                                      </p:cBhvr>
                                    </p:animEffect>
                                    <p:animScale>
                                      <p:cBhvr>
                                        <p:cTn id="96"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14" grpId="0"/>
    </p:bldLst>
  </p:timing>
</p:sld>
</file>

<file path=ppt/theme/theme1.xml><?xml version="1.0" encoding="utf-8"?>
<a:theme xmlns:a="http://schemas.openxmlformats.org/drawingml/2006/main" name="Office Theme">
  <a:themeElements>
    <a:clrScheme name="Custom 1">
      <a:dk1>
        <a:srgbClr val="000000"/>
      </a:dk1>
      <a:lt1>
        <a:srgbClr val="FFFFFF"/>
      </a:lt1>
      <a:dk2>
        <a:srgbClr val="2F2F2F"/>
      </a:dk2>
      <a:lt2>
        <a:srgbClr val="E6E6E6"/>
      </a:lt2>
      <a:accent1>
        <a:srgbClr val="D83B01"/>
      </a:accent1>
      <a:accent2>
        <a:srgbClr val="2F2F2F"/>
      </a:accent2>
      <a:accent3>
        <a:srgbClr val="D2D2D2"/>
      </a:accent3>
      <a:accent4>
        <a:srgbClr val="E6E6E6"/>
      </a:accent4>
      <a:accent5>
        <a:srgbClr val="000000"/>
      </a:accent5>
      <a:accent6>
        <a:srgbClr val="D83B01"/>
      </a:accent6>
      <a:hlink>
        <a:srgbClr val="D83B01"/>
      </a:hlink>
      <a:folHlink>
        <a:srgbClr val="D83B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884_Coffee Shop Business Pitch Deck_RVA_v3.potx" id="{C1322C9F-FF28-439C-83B3-ADD70030630F}" vid="{FE0D3DD2-3091-4F75-9007-330AA7DC691F}"/>
    </a:ext>
  </a:extLst>
</a:theme>
</file>

<file path=ppt/theme/theme2.xml><?xml version="1.0" encoding="utf-8"?>
<a:theme xmlns:a="http://schemas.openxmlformats.org/drawingml/2006/main" name="1_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6488565_Futuristic pitch deck_AAS_v4" id="{81C854B4-8588-4171-B50E-9B042741D072}" vid="{97BC3161-E59E-4E12-8009-4336211748C5}"/>
    </a:ext>
  </a:extLst>
</a:theme>
</file>

<file path=ppt/theme/theme3.xml><?xml version="1.0" encoding="utf-8"?>
<a:theme xmlns:a="http://schemas.openxmlformats.org/drawingml/2006/main" name="2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4.xml><?xml version="1.0" encoding="utf-8"?>
<a:theme xmlns:a="http://schemas.openxmlformats.org/drawingml/2006/main" name="3_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5.xml><?xml version="1.0" encoding="utf-8"?>
<a:theme xmlns:a="http://schemas.openxmlformats.org/drawingml/2006/main" name="4_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652269_Healthcare pitch deck_RVA_v5" id="{131D69DF-5A4C-4D7D-9CA6-F5F98F0CBF64}" vid="{02C95288-9555-411A-9D92-BD9F03F3A2C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10E7F-70F5-4475-850F-7F9C0A821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C98A6E-22EC-4DD4-9EEB-7896057C12A3}">
  <ds:schemaRefs>
    <ds:schemaRef ds:uri="71af3243-3dd4-4a8d-8c0d-dd76da1f02a5"/>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16c05727-aa75-4e4a-9b5f-8a80a1165891"/>
  </ds:schemaRefs>
</ds:datastoreItem>
</file>

<file path=customXml/itemProps3.xml><?xml version="1.0" encoding="utf-8"?>
<ds:datastoreItem xmlns:ds="http://schemas.openxmlformats.org/officeDocument/2006/customXml" ds:itemID="{CBCEF3AB-10D4-49E3-B75C-776D60141D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Coffee Shop Business Pitch Deck</Template>
  <TotalTime>0</TotalTime>
  <Words>1283</Words>
  <Application>Microsoft Office PowerPoint</Application>
  <PresentationFormat>Widescreen</PresentationFormat>
  <Paragraphs>274</Paragraphs>
  <Slides>19</Slides>
  <Notes>12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19</vt:i4>
      </vt:variant>
    </vt:vector>
  </HeadingPairs>
  <TitlesOfParts>
    <vt:vector size="39" baseType="lpstr">
      <vt:lpstr>Arial</vt:lpstr>
      <vt:lpstr>Arial </vt:lpstr>
      <vt:lpstr>Avenir Next LT Pro</vt:lpstr>
      <vt:lpstr>Calibri</vt:lpstr>
      <vt:lpstr>Calibri Light</vt:lpstr>
      <vt:lpstr>Corbel</vt:lpstr>
      <vt:lpstr>Courier New</vt:lpstr>
      <vt:lpstr>Daytona Pro Condensed Light</vt:lpstr>
      <vt:lpstr>Gill Sans MT</vt:lpstr>
      <vt:lpstr>Lato</vt:lpstr>
      <vt:lpstr>Lato Black</vt:lpstr>
      <vt:lpstr>Segoe UI</vt:lpstr>
      <vt:lpstr>Segoe UI Light</vt:lpstr>
      <vt:lpstr>Times New Roman</vt:lpstr>
      <vt:lpstr>Wingdings</vt:lpstr>
      <vt:lpstr>Office Theme</vt:lpstr>
      <vt:lpstr>1_Office Theme</vt:lpstr>
      <vt:lpstr>2_Office Theme</vt:lpstr>
      <vt:lpstr>3_Office Theme</vt:lpstr>
      <vt:lpstr>4_Office Theme</vt:lpstr>
      <vt:lpstr>Slide 1</vt:lpstr>
      <vt:lpstr>Slide 2</vt:lpstr>
      <vt:lpstr>PROBLEM</vt:lpstr>
      <vt:lpstr>SOLUTION</vt:lpstr>
      <vt:lpstr>Slide 12</vt:lpstr>
      <vt:lpstr>Slide 12</vt:lpstr>
      <vt:lpstr>COMPETITION</vt:lpstr>
      <vt:lpstr>Slide 3</vt:lpstr>
      <vt:lpstr>Slide 6</vt:lpstr>
      <vt:lpstr>Timeline</vt:lpstr>
      <vt:lpstr>Business Model</vt:lpstr>
      <vt:lpstr>Slide 10</vt:lpstr>
      <vt:lpstr>THE TEAM</vt:lpstr>
      <vt:lpstr>FINANCIALS</vt:lpstr>
      <vt:lpstr>MILESTONES &amp; METRICS</vt:lpstr>
      <vt:lpstr>Risk Evaluation &amp; Coping Strategies</vt:lpstr>
      <vt:lpstr>Slide 6</vt:lpstr>
      <vt:lpstr>Slide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2020-02-18T11:40:40Z</dcterms:created>
  <dcterms:modified xsi:type="dcterms:W3CDTF">2020-02-25T15:01:51Z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