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7" r:id="rId2"/>
    <p:sldId id="263" r:id="rId3"/>
    <p:sldId id="276" r:id="rId4"/>
    <p:sldId id="277" r:id="rId5"/>
    <p:sldId id="278" r:id="rId6"/>
    <p:sldId id="279" r:id="rId7"/>
    <p:sldId id="280" r:id="rId8"/>
    <p:sldId id="262" r:id="rId9"/>
    <p:sldId id="281" r:id="rId10"/>
    <p:sldId id="273" r:id="rId11"/>
    <p:sldId id="275" r:id="rId12"/>
    <p:sldId id="283" r:id="rId13"/>
    <p:sldId id="284" r:id="rId14"/>
    <p:sldId id="285" r:id="rId15"/>
    <p:sldId id="282" r:id="rId16"/>
    <p:sldId id="269" r:id="rId17"/>
    <p:sldId id="274"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82424" autoAdjust="0"/>
  </p:normalViewPr>
  <p:slideViewPr>
    <p:cSldViewPr snapToGrid="0">
      <p:cViewPr varScale="1">
        <p:scale>
          <a:sx n="91" d="100"/>
          <a:sy n="91" d="100"/>
        </p:scale>
        <p:origin x="370" y="77"/>
      </p:cViewPr>
      <p:guideLst>
        <p:guide orient="horz" pos="2160"/>
        <p:guide pos="3840"/>
      </p:guideLst>
    </p:cSldViewPr>
  </p:slideViewPr>
  <p:outlineViewPr>
    <p:cViewPr>
      <p:scale>
        <a:sx n="33" d="100"/>
        <a:sy n="33" d="100"/>
      </p:scale>
      <p:origin x="0" y="5840"/>
    </p:cViewPr>
  </p:outlineViewPr>
  <p:notesTextViewPr>
    <p:cViewPr>
      <p:scale>
        <a:sx n="1" d="1"/>
        <a:sy n="1" d="1"/>
      </p:scale>
      <p:origin x="0" y="0"/>
    </p:cViewPr>
  </p:notesTextViewPr>
  <p:sorterViewPr>
    <p:cViewPr>
      <p:scale>
        <a:sx n="100" d="100"/>
        <a:sy n="100" d="100"/>
      </p:scale>
      <p:origin x="0" y="-15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2BCAFC7A-71DD-4C2C-B63D-60FDC7DD5449}" type="datetimeFigureOut">
              <a:rPr lang="en-US" smtClean="0"/>
              <a:t>2/25/2020</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DA6FC261-E491-4C42-A663-B95247CC46D9}" type="slidenum">
              <a:rPr lang="en-US" smtClean="0"/>
              <a:t>‹#›</a:t>
            </a:fld>
            <a:endParaRPr lang="en-US"/>
          </a:p>
        </p:txBody>
      </p:sp>
    </p:spTree>
    <p:extLst>
      <p:ext uri="{BB962C8B-B14F-4D97-AF65-F5344CB8AC3E}">
        <p14:creationId xmlns:p14="http://schemas.microsoft.com/office/powerpoint/2010/main" val="1622031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85ECAFD-F005-4163-B10D-85806DC43F93}" type="datetimeFigureOut">
              <a:rPr lang="en-US" smtClean="0"/>
              <a:t>2/25/2020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33E963C-1534-4F8D-B2A7-66D81AA25953}" type="slidenum">
              <a:rPr lang="en-US" smtClean="0"/>
              <a:t>‹#›</a:t>
            </a:fld>
            <a:endParaRPr lang="en-US"/>
          </a:p>
        </p:txBody>
      </p:sp>
    </p:spTree>
    <p:extLst>
      <p:ext uri="{BB962C8B-B14F-4D97-AF65-F5344CB8AC3E}">
        <p14:creationId xmlns:p14="http://schemas.microsoft.com/office/powerpoint/2010/main" val="281185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1</a:t>
            </a:fld>
            <a:endParaRPr lang="en-US"/>
          </a:p>
        </p:txBody>
      </p:sp>
    </p:spTree>
    <p:extLst>
      <p:ext uri="{BB962C8B-B14F-4D97-AF65-F5344CB8AC3E}">
        <p14:creationId xmlns:p14="http://schemas.microsoft.com/office/powerpoint/2010/main" val="98792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2</a:t>
            </a:fld>
            <a:endParaRPr lang="en-US"/>
          </a:p>
        </p:txBody>
      </p:sp>
    </p:spTree>
    <p:extLst>
      <p:ext uri="{BB962C8B-B14F-4D97-AF65-F5344CB8AC3E}">
        <p14:creationId xmlns:p14="http://schemas.microsoft.com/office/powerpoint/2010/main" val="732057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57B995-136A-4A15-87A5-26420C3C1021}" type="slidenum">
              <a:rPr lang="en-US" smtClean="0"/>
              <a:pPr/>
              <a:t>8</a:t>
            </a:fld>
            <a:endParaRPr lang="en-US"/>
          </a:p>
        </p:txBody>
      </p:sp>
    </p:spTree>
    <p:extLst>
      <p:ext uri="{BB962C8B-B14F-4D97-AF65-F5344CB8AC3E}">
        <p14:creationId xmlns:p14="http://schemas.microsoft.com/office/powerpoint/2010/main" val="382289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smtClean="0"/>
              <a:t>2/25/2020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descr="An empty placeholder to add an image. Click on the placeholder and select the image that you wish to add"/>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a:defRPr lang="en-US" sz="1400" cap="small" dirty="0" smtClean="0">
                <a:solidFill>
                  <a:schemeClr val="bg2">
                    <a:lumMod val="40000"/>
                    <a:lumOff val="60000"/>
                  </a:schemeClr>
                </a:solidFill>
                <a:latin typeface="+mj-lt"/>
                <a:ea typeface="+mj-ea"/>
                <a:cs typeface="+mj-cs"/>
              </a:defRPr>
            </a:lvl1pPr>
          </a:lstStyle>
          <a:p>
            <a:pPr marL="0" lvl="0" indent="0">
              <a:buNone/>
            </a:pPr>
            <a:r>
              <a:rPr lang="en-US"/>
              <a:t>Click to edit Master text styles</a:t>
            </a: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32766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574801" y="4953000"/>
            <a:ext cx="7999315" cy="1074057"/>
          </a:xfrm>
        </p:spPr>
        <p:txBody>
          <a:bodyPr anchor="t">
            <a:normAutofit/>
          </a:bodyPr>
          <a:lstStyle>
            <a:lvl1pPr marL="0" indent="0">
              <a:buNone/>
              <a:defRPr lang="en-US" sz="1800" b="0" i="0" kern="1200" dirty="0" smtClean="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4033" y="3316513"/>
            <a:ext cx="801912" cy="1969770"/>
          </a:xfrm>
          <a:prstGeom prst="rect">
            <a:avLst/>
          </a:prstGeom>
          <a:noFill/>
        </p:spPr>
        <p:txBody>
          <a:bodyPr wrap="square" rtlCol="0">
            <a:spAutoFit/>
          </a:bodyPr>
          <a:lstStyle>
            <a:defPPr>
              <a:defRPr lang="en-US"/>
            </a:defPPr>
            <a:lvl1pPr lvl="0" algn="r">
              <a:defRPr sz="12200" b="0" i="0">
                <a:solidFill>
                  <a:schemeClr val="bg2">
                    <a:lumMod val="40000"/>
                    <a:lumOff val="60000"/>
                  </a:schemeClr>
                </a:solidFill>
                <a:latin typeface="Arial"/>
                <a:ea typeface="+mj-ea"/>
                <a:cs typeface="+mj-cs"/>
              </a:defRPr>
            </a:lvl1pPr>
          </a:lstStyle>
          <a:p>
            <a:pPr lvl="0"/>
            <a:r>
              <a:rPr lang="en-US" dirty="0"/>
              <a:t>”</a:t>
            </a:r>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10" name="Text Placeholder 3"/>
          <p:cNvSpPr>
            <a:spLocks noGrp="1"/>
          </p:cNvSpPr>
          <p:nvPr>
            <p:ph type="body" sz="half" idx="2"/>
          </p:nvPr>
        </p:nvSpPr>
        <p:spPr>
          <a:xfrm>
            <a:off x="1154954" y="4350657"/>
            <a:ext cx="8825659" cy="16764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3" name="Text Placeholder 3"/>
          <p:cNvSpPr>
            <a:spLocks noGrp="1"/>
          </p:cNvSpPr>
          <p:nvPr>
            <p:ph type="body" sz="half" idx="13"/>
          </p:nvPr>
        </p:nvSpPr>
        <p:spPr>
          <a:xfrm>
            <a:off x="1154953" y="3848610"/>
            <a:ext cx="8825659" cy="588517"/>
          </a:xfrm>
        </p:spPr>
        <p:txBody>
          <a:bodyPr anchor="b">
            <a:normAutofit/>
          </a:bodyPr>
          <a:lstStyle>
            <a:lvl1pPr marL="0" indent="0" algn="l" defTabSz="457200" rtl="0" eaLnBrk="1" latinLnBrk="0" hangingPunct="1">
              <a:buNone/>
              <a:defRPr lang="en-US" sz="3600" b="0" i="0" kern="1200" cap="none" dirty="0" smtClean="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4"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descr="An empty placeholder to add an image. Click on the placeholder and select the image that you wish to add"/>
          <p:cNvSpPr>
            <a:spLocks noGrp="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descr="An empty placeholder to add an image. Click on the placeholder and select the image that you wish to add"/>
          <p:cNvSpPr>
            <a:spLocks noGrp="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descr="An empty placeholder to add an image. Click on the placeholder and select the image that you wish to add"/>
          <p:cNvSpPr>
            <a:spLocks noGrp="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4"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430213"/>
            <a:ext cx="7423149"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2/25/2020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t>2/25/2020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t>2/25/2020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3"/>
          <p:cNvSpPr>
            <a:spLocks noGrp="1"/>
          </p:cNvSpPr>
          <p:nvPr>
            <p:ph type="ftr" sz="quarter" idx="11"/>
          </p:nvPr>
        </p:nvSpPr>
        <p:spPr/>
        <p:txBody>
          <a:bodyPr/>
          <a:lstStyle/>
          <a:p>
            <a:r>
              <a:rPr lang="en-US" dirty="0"/>
              <a:t>Add a footer</a:t>
            </a:r>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2"/>
          <p:cNvSpPr>
            <a:spLocks noGrp="1"/>
          </p:cNvSpPr>
          <p:nvPr>
            <p:ph type="ftr" sz="quarter" idx="11"/>
          </p:nvPr>
        </p:nvSpPr>
        <p:spPr/>
        <p:txBody>
          <a:bodyPr/>
          <a:lstStyle/>
          <a:p>
            <a:r>
              <a:rPr lang="en-US" dirty="0"/>
              <a:t>Add a footer</a:t>
            </a:r>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5" name="Footer Placeholder 5"/>
          <p:cNvSpPr>
            <a:spLocks noGrp="1"/>
          </p:cNvSpPr>
          <p:nvPr>
            <p:ph type="ftr" sz="quarter" idx="11"/>
          </p:nvPr>
        </p:nvSpPr>
        <p:spPr/>
        <p:txBody>
          <a:bodyPr/>
          <a:lstStyle/>
          <a:p>
            <a:r>
              <a:rPr lang="en-US" dirty="0"/>
              <a:t>Add a footer</a:t>
            </a:r>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2/25/2020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1">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5" name="Picture 14"/>
          <p:cNvPicPr>
            <a:picLocks noChangeAspect="1"/>
          </p:cNvPicPr>
          <p:nvPr userDrawn="1"/>
        </p:nvPicPr>
        <p:blipFill rotWithShape="1">
          <a:blip r:embed="rId22">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7" name="Oval 16"/>
          <p:cNvSpPr/>
          <p:nvPr userDrawn="1"/>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8" name="Picture 17"/>
          <p:cNvPicPr>
            <a:picLocks noChangeAspect="1"/>
          </p:cNvPicPr>
          <p:nvPr userDrawn="1"/>
        </p:nvPicPr>
        <p:blipFill rotWithShape="1">
          <a:blip r:embed="rId23">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9" name="Picture 18"/>
          <p:cNvPicPr>
            <a:picLocks noChangeAspect="1"/>
          </p:cNvPicPr>
          <p:nvPr userDrawn="1"/>
        </p:nvPicPr>
        <p:blipFill rotWithShape="1">
          <a:blip r:embed="rId24">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alpha val="60000"/>
                  </a:schemeClr>
                </a:solidFill>
              </a:defRPr>
            </a:lvl1pPr>
          </a:lstStyle>
          <a:p>
            <a:fld id="{4AAD347D-5ACD-4C99-B74B-A9C85AD731AF}" type="datetimeFigureOut">
              <a:rPr lang="en-US" smtClean="0"/>
              <a:pPr/>
              <a:t>2/25/2020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dirty="0"/>
              <a:t>Add a footer</a:t>
            </a:r>
          </a:p>
        </p:txBody>
      </p:sp>
      <p:sp>
        <p:nvSpPr>
          <p:cNvPr id="14" name="Rectangle 13"/>
          <p:cNvSpPr/>
          <p:nvPr userDrawn="1"/>
        </p:nvSpPr>
        <p:spPr bwMode="blackWhite">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3" r:id="rId14"/>
    <p:sldLayoutId id="2147483665" r:id="rId15"/>
    <p:sldLayoutId id="2147483669" r:id="rId16"/>
    <p:sldLayoutId id="2147483670" r:id="rId17"/>
    <p:sldLayoutId id="2147483658" r:id="rId18"/>
    <p:sldLayoutId id="2147483659" r:id="rId19"/>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6pPr>
      <a:lvl7pPr marL="29718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7pPr>
      <a:lvl8pPr marL="34290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8pPr>
      <a:lvl9pPr marL="3886200" indent="-228600" algn="l" defTabSz="457200" rtl="0" eaLnBrk="1" latinLnBrk="0" hangingPunct="1">
        <a:spcBef>
          <a:spcPct val="20000"/>
        </a:spcBef>
        <a:spcAft>
          <a:spcPts val="600"/>
        </a:spcAft>
        <a:buClr>
          <a:schemeClr val="bg2">
            <a:lumMod val="40000"/>
            <a:lumOff val="60000"/>
          </a:schemeClr>
        </a:buClr>
        <a:buSzPct val="80000"/>
        <a:buFont typeface="Wingdings 3" charset="2"/>
        <a:buChar char=""/>
        <a:defRPr sz="12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154955" y="446314"/>
            <a:ext cx="8825658" cy="1338943"/>
          </a:xfrm>
        </p:spPr>
        <p:txBody>
          <a:bodyPr/>
          <a:lstStyle/>
          <a:p>
            <a:r>
              <a:rPr lang="en-US" dirty="0"/>
              <a:t>MatchBattle</a:t>
            </a:r>
          </a:p>
        </p:txBody>
      </p:sp>
      <p:sp>
        <p:nvSpPr>
          <p:cNvPr id="6" name="Subtitle 5"/>
          <p:cNvSpPr>
            <a:spLocks noGrp="1"/>
          </p:cNvSpPr>
          <p:nvPr>
            <p:ph type="subTitle" idx="1"/>
          </p:nvPr>
        </p:nvSpPr>
        <p:spPr>
          <a:xfrm>
            <a:off x="2940212" y="1707609"/>
            <a:ext cx="8825658" cy="861420"/>
          </a:xfrm>
        </p:spPr>
        <p:txBody>
          <a:bodyPr/>
          <a:lstStyle/>
          <a:p>
            <a:r>
              <a:rPr lang="en-US" dirty="0"/>
              <a:t>WIN BEYOND YOUR FANTASY</a:t>
            </a:r>
          </a:p>
        </p:txBody>
      </p:sp>
      <p:sp>
        <p:nvSpPr>
          <p:cNvPr id="2" name="TextBox 1"/>
          <p:cNvSpPr txBox="1"/>
          <p:nvPr/>
        </p:nvSpPr>
        <p:spPr>
          <a:xfrm>
            <a:off x="334211" y="2780632"/>
            <a:ext cx="184666" cy="369332"/>
          </a:xfrm>
          <a:prstGeom prst="rect">
            <a:avLst/>
          </a:prstGeom>
          <a:noFill/>
        </p:spPr>
        <p:txBody>
          <a:bodyPr wrap="none" rtlCol="0">
            <a:spAutoFit/>
          </a:bodyPr>
          <a:lstStyle/>
          <a:p>
            <a:endParaRPr lang="en-US"/>
          </a:p>
        </p:txBody>
      </p:sp>
      <p:sp>
        <p:nvSpPr>
          <p:cNvPr id="4" name="TextBox 3">
            <a:extLst>
              <a:ext uri="{FF2B5EF4-FFF2-40B4-BE49-F238E27FC236}">
                <a16:creationId xmlns:a16="http://schemas.microsoft.com/office/drawing/2014/main" id="{ECC65838-679D-5941-9852-1015BD3D0BF7}"/>
              </a:ext>
            </a:extLst>
          </p:cNvPr>
          <p:cNvSpPr txBox="1"/>
          <p:nvPr/>
        </p:nvSpPr>
        <p:spPr>
          <a:xfrm>
            <a:off x="1298403" y="4380361"/>
            <a:ext cx="4408714" cy="2031325"/>
          </a:xfrm>
          <a:prstGeom prst="rect">
            <a:avLst/>
          </a:prstGeom>
          <a:noFill/>
        </p:spPr>
        <p:txBody>
          <a:bodyPr wrap="square" rtlCol="0">
            <a:spAutoFit/>
          </a:bodyPr>
          <a:lstStyle/>
          <a:p>
            <a:r>
              <a:rPr lang="en-US" dirty="0"/>
              <a:t>Submitted by :- </a:t>
            </a:r>
            <a:r>
              <a:rPr lang="en-US" b="1" dirty="0"/>
              <a:t>Group 6C</a:t>
            </a:r>
          </a:p>
          <a:p>
            <a:r>
              <a:rPr lang="en-US" dirty="0"/>
              <a:t>19DM128 – Nitya Tailang</a:t>
            </a:r>
          </a:p>
          <a:p>
            <a:r>
              <a:rPr lang="en-US" dirty="0"/>
              <a:t>19DM139 – Prashant Kumar Singh</a:t>
            </a:r>
          </a:p>
          <a:p>
            <a:r>
              <a:rPr lang="en-US" dirty="0"/>
              <a:t>19DM150 – Radhika Gujrati</a:t>
            </a:r>
          </a:p>
          <a:p>
            <a:r>
              <a:rPr lang="en-US" dirty="0"/>
              <a:t>19DM156 – Raspreet Kaur Matreja</a:t>
            </a:r>
          </a:p>
          <a:p>
            <a:r>
              <a:rPr lang="en-US" dirty="0"/>
              <a:t>19DM159 – Rhishabh Jain</a:t>
            </a:r>
          </a:p>
          <a:p>
            <a:r>
              <a:rPr lang="en-US" dirty="0"/>
              <a:t>19DM178 – Sakshi Aggarwal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Plan and Business Model</a:t>
            </a:r>
          </a:p>
        </p:txBody>
      </p:sp>
      <p:sp>
        <p:nvSpPr>
          <p:cNvPr id="3" name="Content Placeholder 2"/>
          <p:cNvSpPr>
            <a:spLocks noGrp="1"/>
          </p:cNvSpPr>
          <p:nvPr>
            <p:ph idx="1"/>
          </p:nvPr>
        </p:nvSpPr>
        <p:spPr/>
        <p:txBody>
          <a:bodyPr>
            <a:normAutofit/>
          </a:bodyPr>
          <a:lstStyle/>
          <a:p>
            <a:pPr algn="just">
              <a:lnSpc>
                <a:spcPct val="150000"/>
              </a:lnSpc>
            </a:pPr>
            <a:r>
              <a:rPr lang="en-US" dirty="0"/>
              <a:t>Initially MatchBattle require funding of 1 million dollar.(7.5 Cr)</a:t>
            </a:r>
          </a:p>
          <a:p>
            <a:pPr algn="just">
              <a:lnSpc>
                <a:spcPct val="150000"/>
              </a:lnSpc>
            </a:pPr>
            <a:r>
              <a:rPr lang="en-US" dirty="0"/>
              <a:t>90 % of the funding will be used in marketing.</a:t>
            </a:r>
          </a:p>
          <a:p>
            <a:pPr algn="just">
              <a:lnSpc>
                <a:spcPct val="150000"/>
              </a:lnSpc>
            </a:pPr>
            <a:r>
              <a:rPr lang="en-US" dirty="0"/>
              <a:t>Marketing will be done through </a:t>
            </a:r>
          </a:p>
          <a:p>
            <a:pPr lvl="1" algn="just">
              <a:lnSpc>
                <a:spcPct val="150000"/>
              </a:lnSpc>
              <a:buFont typeface="Wingdings" charset="2"/>
              <a:buChar char="§"/>
            </a:pPr>
            <a:r>
              <a:rPr lang="en-US" dirty="0"/>
              <a:t>Online sources : SEO , SMO , Youtube , Etc.</a:t>
            </a:r>
          </a:p>
          <a:p>
            <a:pPr lvl="1" algn="just">
              <a:lnSpc>
                <a:spcPct val="150000"/>
              </a:lnSpc>
              <a:buFont typeface="Wingdings" charset="2"/>
              <a:buChar char="§"/>
            </a:pPr>
            <a:r>
              <a:rPr lang="en-US" dirty="0"/>
              <a:t>Offline sources : Advertisement on Television , Hoardings at metro cities, News Papers , Magazines , Etc.</a:t>
            </a:r>
          </a:p>
          <a:p>
            <a:pPr algn="just">
              <a:lnSpc>
                <a:spcPct val="150000"/>
              </a:lnSpc>
            </a:pPr>
            <a:r>
              <a:rPr lang="en-US" dirty="0"/>
              <a:t>Rest 10 % will be spent on App Development, Paying Salary , Miscellaneous expenses.</a:t>
            </a:r>
          </a:p>
        </p:txBody>
      </p:sp>
    </p:spTree>
    <p:extLst>
      <p:ext uri="{BB962C8B-B14F-4D97-AF65-F5344CB8AC3E}">
        <p14:creationId xmlns:p14="http://schemas.microsoft.com/office/powerpoint/2010/main" val="3459880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Financial Plan and Business Model</a:t>
            </a:r>
          </a:p>
        </p:txBody>
      </p:sp>
      <p:sp>
        <p:nvSpPr>
          <p:cNvPr id="3" name="Content Placeholder 2"/>
          <p:cNvSpPr>
            <a:spLocks noGrp="1"/>
          </p:cNvSpPr>
          <p:nvPr>
            <p:ph idx="1"/>
          </p:nvPr>
        </p:nvSpPr>
        <p:spPr/>
        <p:txBody>
          <a:bodyPr/>
          <a:lstStyle/>
          <a:p>
            <a:r>
              <a:rPr lang="en-US" dirty="0"/>
              <a:t>1 Million(Total user)*5/100 = 50,000 active users</a:t>
            </a:r>
          </a:p>
          <a:p>
            <a:r>
              <a:rPr lang="en-US" dirty="0"/>
              <a:t>50000(Active user)*50(League amount)=2500000/-</a:t>
            </a:r>
          </a:p>
          <a:p>
            <a:r>
              <a:rPr lang="en-US" dirty="0"/>
              <a:t>10%(Margin) of 2500000 is 250000 per match</a:t>
            </a:r>
          </a:p>
          <a:p>
            <a:r>
              <a:rPr lang="en-US" dirty="0"/>
              <a:t>There are total 1000 cricket matches around the world, 0ut of 1000 matches 500 are most efficient.</a:t>
            </a:r>
          </a:p>
          <a:p>
            <a:r>
              <a:rPr lang="en-US" dirty="0"/>
              <a:t>In worst scenario : 250000*500 = 12,50,00,000(12.5 Cr)</a:t>
            </a:r>
          </a:p>
          <a:p>
            <a:pPr marL="0" indent="0">
              <a:buNone/>
            </a:pPr>
            <a:endParaRPr lang="en-US" dirty="0"/>
          </a:p>
          <a:p>
            <a:endParaRPr lang="en-US" dirty="0"/>
          </a:p>
        </p:txBody>
      </p:sp>
    </p:spTree>
    <p:extLst>
      <p:ext uri="{BB962C8B-B14F-4D97-AF65-F5344CB8AC3E}">
        <p14:creationId xmlns:p14="http://schemas.microsoft.com/office/powerpoint/2010/main" val="387005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81DC9-879E-3048-A7D4-8194AA5824EE}"/>
              </a:ext>
            </a:extLst>
          </p:cNvPr>
          <p:cNvSpPr>
            <a:spLocks noGrp="1"/>
          </p:cNvSpPr>
          <p:nvPr>
            <p:ph type="title"/>
          </p:nvPr>
        </p:nvSpPr>
        <p:spPr/>
        <p:txBody>
          <a:bodyPr/>
          <a:lstStyle/>
          <a:p>
            <a:r>
              <a:rPr lang="en-US" dirty="0"/>
              <a:t>Team</a:t>
            </a:r>
          </a:p>
        </p:txBody>
      </p:sp>
      <p:sp>
        <p:nvSpPr>
          <p:cNvPr id="3" name="Content Placeholder 2">
            <a:extLst>
              <a:ext uri="{FF2B5EF4-FFF2-40B4-BE49-F238E27FC236}">
                <a16:creationId xmlns:a16="http://schemas.microsoft.com/office/drawing/2014/main" id="{3AC3118B-BC90-294B-A72B-6B12E1B1CE94}"/>
              </a:ext>
            </a:extLst>
          </p:cNvPr>
          <p:cNvSpPr>
            <a:spLocks noGrp="1"/>
          </p:cNvSpPr>
          <p:nvPr>
            <p:ph idx="1"/>
          </p:nvPr>
        </p:nvSpPr>
        <p:spPr/>
        <p:txBody>
          <a:bodyPr/>
          <a:lstStyle/>
          <a:p>
            <a:pPr>
              <a:lnSpc>
                <a:spcPct val="150000"/>
              </a:lnSpc>
            </a:pPr>
            <a:r>
              <a:rPr lang="en-US" dirty="0"/>
              <a:t>Prashant Singh: Co-Founder, Chief Executive Officer</a:t>
            </a:r>
          </a:p>
          <a:p>
            <a:pPr>
              <a:lnSpc>
                <a:spcPct val="150000"/>
              </a:lnSpc>
            </a:pPr>
            <a:r>
              <a:rPr lang="en-US" dirty="0"/>
              <a:t>Nitya </a:t>
            </a:r>
            <a:r>
              <a:rPr lang="en-US" dirty="0" err="1"/>
              <a:t>Tailang</a:t>
            </a:r>
            <a:r>
              <a:rPr lang="en-US" dirty="0"/>
              <a:t>: Executive Director</a:t>
            </a:r>
          </a:p>
          <a:p>
            <a:pPr>
              <a:lnSpc>
                <a:spcPct val="150000"/>
              </a:lnSpc>
            </a:pPr>
            <a:r>
              <a:rPr lang="en-US" dirty="0"/>
              <a:t>Radhika Gujrati: </a:t>
            </a:r>
            <a:r>
              <a:rPr lang="en-US" dirty="0" err="1"/>
              <a:t>Executie</a:t>
            </a:r>
            <a:r>
              <a:rPr lang="en-US" dirty="0"/>
              <a:t> Director</a:t>
            </a:r>
          </a:p>
          <a:p>
            <a:pPr>
              <a:lnSpc>
                <a:spcPct val="150000"/>
              </a:lnSpc>
            </a:pPr>
            <a:r>
              <a:rPr lang="en-US" dirty="0"/>
              <a:t>Raspreet Kaur </a:t>
            </a:r>
            <a:r>
              <a:rPr lang="en-US" dirty="0" err="1"/>
              <a:t>Matreja</a:t>
            </a:r>
            <a:r>
              <a:rPr lang="en-US" dirty="0"/>
              <a:t>: Chief Financial Officer (CFO)</a:t>
            </a:r>
          </a:p>
          <a:p>
            <a:pPr>
              <a:lnSpc>
                <a:spcPct val="150000"/>
              </a:lnSpc>
            </a:pPr>
            <a:r>
              <a:rPr lang="en-US" dirty="0"/>
              <a:t>Rhishabh Jain: Co-Founder</a:t>
            </a:r>
          </a:p>
          <a:p>
            <a:pPr>
              <a:lnSpc>
                <a:spcPct val="150000"/>
              </a:lnSpc>
            </a:pPr>
            <a:r>
              <a:rPr lang="en-US" dirty="0"/>
              <a:t>Sakshi Aggarwal: Chief Marketing Officer (CMO)</a:t>
            </a:r>
          </a:p>
          <a:p>
            <a:endParaRPr lang="en-US" dirty="0"/>
          </a:p>
        </p:txBody>
      </p:sp>
    </p:spTree>
    <p:extLst>
      <p:ext uri="{BB962C8B-B14F-4D97-AF65-F5344CB8AC3E}">
        <p14:creationId xmlns:p14="http://schemas.microsoft.com/office/powerpoint/2010/main" val="1733423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FE2B-BDD8-6640-B032-2C240B770B94}"/>
              </a:ext>
            </a:extLst>
          </p:cNvPr>
          <p:cNvSpPr>
            <a:spLocks noGrp="1"/>
          </p:cNvSpPr>
          <p:nvPr>
            <p:ph type="title"/>
          </p:nvPr>
        </p:nvSpPr>
        <p:spPr/>
        <p:txBody>
          <a:bodyPr/>
          <a:lstStyle/>
          <a:p>
            <a:r>
              <a:rPr lang="en-US" dirty="0"/>
              <a:t>Milestone</a:t>
            </a:r>
          </a:p>
        </p:txBody>
      </p:sp>
      <p:sp>
        <p:nvSpPr>
          <p:cNvPr id="3" name="Content Placeholder 2">
            <a:extLst>
              <a:ext uri="{FF2B5EF4-FFF2-40B4-BE49-F238E27FC236}">
                <a16:creationId xmlns:a16="http://schemas.microsoft.com/office/drawing/2014/main" id="{D03FF5A7-E831-E64B-A117-93F8932E4938}"/>
              </a:ext>
            </a:extLst>
          </p:cNvPr>
          <p:cNvSpPr>
            <a:spLocks noGrp="1"/>
          </p:cNvSpPr>
          <p:nvPr>
            <p:ph idx="1"/>
          </p:nvPr>
        </p:nvSpPr>
        <p:spPr>
          <a:xfrm>
            <a:off x="755804" y="1324032"/>
            <a:ext cx="9185335" cy="2231748"/>
          </a:xfrm>
        </p:spPr>
        <p:txBody>
          <a:bodyPr>
            <a:normAutofit/>
          </a:bodyPr>
          <a:lstStyle/>
          <a:p>
            <a:pPr lvl="1" algn="just">
              <a:lnSpc>
                <a:spcPct val="150000"/>
              </a:lnSpc>
            </a:pPr>
            <a:r>
              <a:rPr lang="en-US" dirty="0"/>
              <a:t>Launch Football and Kabaddi portals.</a:t>
            </a:r>
          </a:p>
          <a:p>
            <a:pPr lvl="1" algn="just">
              <a:lnSpc>
                <a:spcPct val="150000"/>
              </a:lnSpc>
            </a:pPr>
            <a:r>
              <a:rPr lang="en-US" dirty="0"/>
              <a:t>Gather ! Million+ users.</a:t>
            </a:r>
          </a:p>
          <a:p>
            <a:pPr lvl="1" algn="just">
              <a:lnSpc>
                <a:spcPct val="150000"/>
              </a:lnSpc>
            </a:pPr>
            <a:r>
              <a:rPr lang="en-US" dirty="0"/>
              <a:t>Covering all the National and International level matches.</a:t>
            </a:r>
          </a:p>
          <a:p>
            <a:pPr lvl="1" algn="just">
              <a:lnSpc>
                <a:spcPct val="150000"/>
              </a:lnSpc>
            </a:pPr>
            <a:r>
              <a:rPr lang="en-US" dirty="0"/>
              <a:t>Aiming for a turnover of around 20 crore+ in next year.</a:t>
            </a:r>
          </a:p>
          <a:p>
            <a:pPr marL="0" indent="0">
              <a:buNone/>
            </a:pPr>
            <a:endParaRPr lang="en-US" sz="3600" dirty="0"/>
          </a:p>
        </p:txBody>
      </p:sp>
      <p:sp>
        <p:nvSpPr>
          <p:cNvPr id="4" name="TextBox 3">
            <a:extLst>
              <a:ext uri="{FF2B5EF4-FFF2-40B4-BE49-F238E27FC236}">
                <a16:creationId xmlns:a16="http://schemas.microsoft.com/office/drawing/2014/main" id="{12EB31B1-3A24-984A-8BE1-2D83460A0252}"/>
              </a:ext>
            </a:extLst>
          </p:cNvPr>
          <p:cNvSpPr txBox="1"/>
          <p:nvPr/>
        </p:nvSpPr>
        <p:spPr>
          <a:xfrm>
            <a:off x="767255" y="3672823"/>
            <a:ext cx="4330262" cy="738664"/>
          </a:xfrm>
          <a:prstGeom prst="rect">
            <a:avLst/>
          </a:prstGeom>
          <a:noFill/>
        </p:spPr>
        <p:txBody>
          <a:bodyPr wrap="square" rtlCol="0">
            <a:spAutoFit/>
          </a:bodyPr>
          <a:lstStyle/>
          <a:p>
            <a:r>
              <a:rPr lang="en-US" sz="4200" dirty="0"/>
              <a:t>Metrices</a:t>
            </a:r>
          </a:p>
        </p:txBody>
      </p:sp>
      <p:sp>
        <p:nvSpPr>
          <p:cNvPr id="5" name="TextBox 4">
            <a:extLst>
              <a:ext uri="{FF2B5EF4-FFF2-40B4-BE49-F238E27FC236}">
                <a16:creationId xmlns:a16="http://schemas.microsoft.com/office/drawing/2014/main" id="{0041B8A9-C4BD-834A-BF8A-CAC1835D8524}"/>
              </a:ext>
            </a:extLst>
          </p:cNvPr>
          <p:cNvSpPr txBox="1"/>
          <p:nvPr/>
        </p:nvSpPr>
        <p:spPr>
          <a:xfrm>
            <a:off x="755804" y="4667187"/>
            <a:ext cx="10200565" cy="1684115"/>
          </a:xfrm>
          <a:prstGeom prst="rect">
            <a:avLst/>
          </a:prstGeom>
          <a:noFill/>
        </p:spPr>
        <p:txBody>
          <a:bodyPr wrap="square" rtlCol="0">
            <a:spAutoFit/>
          </a:bodyPr>
          <a:lstStyle/>
          <a:p>
            <a:pPr marL="800100" lvl="1" indent="-342900" algn="just">
              <a:lnSpc>
                <a:spcPct val="150000"/>
              </a:lnSpc>
              <a:buFont typeface="Arial" panose="020B0604020202020204" pitchFamily="34" charset="0"/>
              <a:buChar char="•"/>
            </a:pPr>
            <a:r>
              <a:rPr lang="en-US" sz="2400" dirty="0"/>
              <a:t>Early Payouts</a:t>
            </a:r>
          </a:p>
          <a:p>
            <a:pPr marL="800100" lvl="1" indent="-342900" algn="just">
              <a:lnSpc>
                <a:spcPct val="150000"/>
              </a:lnSpc>
              <a:buFont typeface="Arial" panose="020B0604020202020204" pitchFamily="34" charset="0"/>
              <a:buChar char="•"/>
            </a:pPr>
            <a:r>
              <a:rPr lang="en-US" sz="2400" dirty="0"/>
              <a:t>Small capital to withdraw</a:t>
            </a:r>
          </a:p>
          <a:p>
            <a:pPr marL="800100" lvl="1" indent="-342900" algn="just">
              <a:lnSpc>
                <a:spcPct val="150000"/>
              </a:lnSpc>
              <a:buFont typeface="Arial" panose="020B0604020202020204" pitchFamily="34" charset="0"/>
              <a:buChar char="•"/>
            </a:pPr>
            <a:r>
              <a:rPr lang="en-US" sz="2400" dirty="0"/>
              <a:t>More winning prize to fees ratio</a:t>
            </a:r>
          </a:p>
        </p:txBody>
      </p:sp>
    </p:spTree>
    <p:extLst>
      <p:ext uri="{BB962C8B-B14F-4D97-AF65-F5344CB8AC3E}">
        <p14:creationId xmlns:p14="http://schemas.microsoft.com/office/powerpoint/2010/main" val="2195293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E7FE-DC1E-3441-87C8-D7CADD998EB6}"/>
              </a:ext>
            </a:extLst>
          </p:cNvPr>
          <p:cNvSpPr>
            <a:spLocks noGrp="1"/>
          </p:cNvSpPr>
          <p:nvPr>
            <p:ph type="title"/>
          </p:nvPr>
        </p:nvSpPr>
        <p:spPr/>
        <p:txBody>
          <a:bodyPr/>
          <a:lstStyle/>
          <a:p>
            <a:r>
              <a:rPr lang="en-US" sz="3600" dirty="0"/>
              <a:t>Risk Evaluation and Coping Strategies</a:t>
            </a:r>
          </a:p>
        </p:txBody>
      </p:sp>
      <p:sp>
        <p:nvSpPr>
          <p:cNvPr id="3" name="Content Placeholder 2">
            <a:extLst>
              <a:ext uri="{FF2B5EF4-FFF2-40B4-BE49-F238E27FC236}">
                <a16:creationId xmlns:a16="http://schemas.microsoft.com/office/drawing/2014/main" id="{77FB7BB3-A371-B445-B60C-986545A6CE9A}"/>
              </a:ext>
            </a:extLst>
          </p:cNvPr>
          <p:cNvSpPr>
            <a:spLocks noGrp="1"/>
          </p:cNvSpPr>
          <p:nvPr>
            <p:ph idx="1"/>
          </p:nvPr>
        </p:nvSpPr>
        <p:spPr>
          <a:xfrm>
            <a:off x="1103312" y="1660634"/>
            <a:ext cx="9228357" cy="4866290"/>
          </a:xfrm>
        </p:spPr>
        <p:txBody>
          <a:bodyPr/>
          <a:lstStyle/>
          <a:p>
            <a:pPr marL="0" indent="0">
              <a:buNone/>
            </a:pPr>
            <a:r>
              <a:rPr lang="en-IN" dirty="0"/>
              <a:t>Insecure Data Storage</a:t>
            </a:r>
          </a:p>
          <a:p>
            <a:pPr marL="0" indent="0">
              <a:buNone/>
            </a:pPr>
            <a:r>
              <a:rPr lang="en-IN" dirty="0"/>
              <a:t>Lack of Binary Protections</a:t>
            </a:r>
          </a:p>
          <a:p>
            <a:pPr marL="0" indent="0">
              <a:buNone/>
            </a:pPr>
            <a:r>
              <a:rPr lang="en-IN" dirty="0"/>
              <a:t>Weak Server Side Controls</a:t>
            </a:r>
            <a:endParaRPr lang="en-IN" b="1" dirty="0"/>
          </a:p>
          <a:p>
            <a:pPr marL="0" indent="0">
              <a:buNone/>
            </a:pPr>
            <a:r>
              <a:rPr lang="en-IN" dirty="0"/>
              <a:t>Insufficient Transport Layer Protection</a:t>
            </a:r>
            <a:endParaRPr lang="en-IN" b="1" dirty="0"/>
          </a:p>
          <a:p>
            <a:pPr marL="0" indent="0">
              <a:buNone/>
            </a:pPr>
            <a:r>
              <a:rPr lang="en-IN" dirty="0"/>
              <a:t>Improper Session Handling</a:t>
            </a:r>
          </a:p>
          <a:p>
            <a:pPr marL="0" indent="0">
              <a:buNone/>
            </a:pPr>
            <a:endParaRPr lang="en-IN" b="1" dirty="0"/>
          </a:p>
          <a:p>
            <a:pPr marL="0" indent="0" algn="just">
              <a:buNone/>
            </a:pPr>
            <a:r>
              <a:rPr lang="en-IN" dirty="0"/>
              <a:t>We are already keep on working to take the initial prevention against any kind of risk. That’s why we are on testing the pilot phase in between the Staff members to understand the technical glitches and for better understanding the User experience by keeping our self in their shoes.</a:t>
            </a:r>
          </a:p>
          <a:p>
            <a:pPr marL="0" indent="0">
              <a:buNone/>
            </a:pPr>
            <a:endParaRPr lang="en-IN" b="1" dirty="0"/>
          </a:p>
          <a:p>
            <a:pPr marL="0" indent="0">
              <a:buNone/>
            </a:pPr>
            <a:endParaRPr lang="en-IN" b="1" dirty="0"/>
          </a:p>
          <a:p>
            <a:pPr marL="0" indent="0">
              <a:buNone/>
            </a:pPr>
            <a:endParaRPr lang="en-US" dirty="0"/>
          </a:p>
        </p:txBody>
      </p:sp>
    </p:spTree>
    <p:extLst>
      <p:ext uri="{BB962C8B-B14F-4D97-AF65-F5344CB8AC3E}">
        <p14:creationId xmlns:p14="http://schemas.microsoft.com/office/powerpoint/2010/main" val="1565633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95BDF-8D48-B842-B59C-9DC0CA56E427}"/>
              </a:ext>
            </a:extLst>
          </p:cNvPr>
          <p:cNvSpPr>
            <a:spLocks noGrp="1"/>
          </p:cNvSpPr>
          <p:nvPr>
            <p:ph type="title"/>
          </p:nvPr>
        </p:nvSpPr>
        <p:spPr/>
        <p:txBody>
          <a:bodyPr/>
          <a:lstStyle/>
          <a:p>
            <a:r>
              <a:rPr lang="en-US" dirty="0"/>
              <a:t>Legal Environment</a:t>
            </a:r>
          </a:p>
        </p:txBody>
      </p:sp>
      <p:sp>
        <p:nvSpPr>
          <p:cNvPr id="3" name="Content Placeholder 2">
            <a:extLst>
              <a:ext uri="{FF2B5EF4-FFF2-40B4-BE49-F238E27FC236}">
                <a16:creationId xmlns:a16="http://schemas.microsoft.com/office/drawing/2014/main" id="{EAE145C3-5F9A-B642-968E-E465409C3BA7}"/>
              </a:ext>
            </a:extLst>
          </p:cNvPr>
          <p:cNvSpPr>
            <a:spLocks noGrp="1"/>
          </p:cNvSpPr>
          <p:nvPr>
            <p:ph idx="1"/>
          </p:nvPr>
        </p:nvSpPr>
        <p:spPr>
          <a:xfrm>
            <a:off x="1103312" y="1313794"/>
            <a:ext cx="10027143" cy="5544206"/>
          </a:xfrm>
        </p:spPr>
        <p:txBody>
          <a:bodyPr>
            <a:normAutofit fontScale="85000" lnSpcReduction="10000"/>
          </a:bodyPr>
          <a:lstStyle/>
          <a:p>
            <a:pPr lvl="0" algn="just" fontAlgn="base">
              <a:lnSpc>
                <a:spcPct val="120000"/>
              </a:lnSpc>
            </a:pPr>
            <a:r>
              <a:rPr lang="en-IN" dirty="0"/>
              <a:t>Games of skill are legal, as they are excluded from the ambit of Indian gambling legislations including, the Public Gambling Act of 1867.The Indian Supreme Court in the cases of State of Andhra Pradesh v. K Satyanarayana (AIR 1968 SC 825) and KR Lakshmanan v. State of Tamil Nadu (AIR 1996 SC 1153) has held that a game in which success depends predominantly upon the superior knowledge, training, attention, experience and adroitness of the player shall be classified as a game of skill.</a:t>
            </a:r>
          </a:p>
          <a:p>
            <a:pPr lvl="0" algn="just" fontAlgn="base">
              <a:lnSpc>
                <a:spcPct val="120000"/>
              </a:lnSpc>
            </a:pPr>
            <a:r>
              <a:rPr lang="en-IN" dirty="0"/>
              <a:t>The Contest (s) described above (across the Dream11 Services) are games of skill as success of Participants depends primarily on their superior knowledge of the games of cricket and/or football and/or basketball and/or hockey and/or volleyball and/or kabaddi statistics, knowledge of players' relative form, players' performance in a particular territory, conditions and/or format (such as ODIs, test cricket and Twenty20 in the cricket fantasy game), attention and dedication towards the Contest(s) and adroitness in playing the Contest(s). The Contest(s) also requires Participants to field well-balanced sides with limited resources and make substitutions at appropriate times to gain the maximum points.</a:t>
            </a:r>
          </a:p>
          <a:p>
            <a:pPr lvl="0" algn="just" fontAlgn="base">
              <a:lnSpc>
                <a:spcPct val="120000"/>
              </a:lnSpc>
            </a:pPr>
            <a:r>
              <a:rPr lang="en-IN" dirty="0"/>
              <a:t>By participating in this Contest(s), each Participant acknowledges and agrees that he/she is participating in a game of skill.</a:t>
            </a:r>
          </a:p>
          <a:p>
            <a:endParaRPr lang="en-US" dirty="0"/>
          </a:p>
        </p:txBody>
      </p:sp>
    </p:spTree>
    <p:extLst>
      <p:ext uri="{BB962C8B-B14F-4D97-AF65-F5344CB8AC3E}">
        <p14:creationId xmlns:p14="http://schemas.microsoft.com/office/powerpoint/2010/main" val="1452112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just">
              <a:lnSpc>
                <a:spcPct val="150000"/>
              </a:lnSpc>
            </a:pPr>
            <a:r>
              <a:rPr lang="en-US" dirty="0"/>
              <a:t>Our First Mission is to be the No. 1 Fantasy Game Portal in next 5 years in India.</a:t>
            </a:r>
          </a:p>
        </p:txBody>
      </p:sp>
      <p:sp>
        <p:nvSpPr>
          <p:cNvPr id="3" name="Text Placeholder 2"/>
          <p:cNvSpPr>
            <a:spLocks noGrp="1"/>
          </p:cNvSpPr>
          <p:nvPr>
            <p:ph type="body" sz="half" idx="2"/>
          </p:nvPr>
        </p:nvSpPr>
        <p:spPr/>
        <p:txBody>
          <a:bodyPr/>
          <a:lstStyle/>
          <a:p>
            <a:r>
              <a:rPr lang="en-US" dirty="0"/>
              <a:t> </a:t>
            </a:r>
          </a:p>
        </p:txBody>
      </p:sp>
    </p:spTree>
    <p:extLst>
      <p:ext uri="{BB962C8B-B14F-4D97-AF65-F5344CB8AC3E}">
        <p14:creationId xmlns:p14="http://schemas.microsoft.com/office/powerpoint/2010/main" val="3108204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26696" y="1363583"/>
            <a:ext cx="9496926" cy="2215991"/>
          </a:xfrm>
          <a:prstGeom prst="rect">
            <a:avLst/>
          </a:prstGeom>
          <a:noFill/>
        </p:spPr>
        <p:txBody>
          <a:bodyPr wrap="square" rtlCol="0">
            <a:spAutoFit/>
          </a:bodyPr>
          <a:lstStyle/>
          <a:p>
            <a:r>
              <a:rPr lang="en-US" sz="13800" dirty="0">
                <a:latin typeface="Bernard MT Condensed" panose="02050806060905020404" pitchFamily="18" charset="0"/>
              </a:rPr>
              <a:t>THANK YOU</a:t>
            </a:r>
            <a:endParaRPr lang="en-US" dirty="0">
              <a:latin typeface="Bernard MT Condensed" panose="02050806060905020404" pitchFamily="18" charset="0"/>
            </a:endParaRPr>
          </a:p>
        </p:txBody>
      </p:sp>
      <p:sp>
        <p:nvSpPr>
          <p:cNvPr id="5" name="Smiley Face 4"/>
          <p:cNvSpPr/>
          <p:nvPr/>
        </p:nvSpPr>
        <p:spPr>
          <a:xfrm>
            <a:off x="9208169" y="1700463"/>
            <a:ext cx="1491915" cy="1427747"/>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02107" y="4331367"/>
            <a:ext cx="10684042" cy="369332"/>
          </a:xfrm>
          <a:prstGeom prst="rect">
            <a:avLst/>
          </a:prstGeom>
          <a:noFill/>
        </p:spPr>
        <p:txBody>
          <a:bodyPr wrap="square" rtlCol="0">
            <a:spAutoFit/>
          </a:bodyPr>
          <a:lstStyle/>
          <a:p>
            <a:r>
              <a:rPr lang="en-US" b="1" dirty="0">
                <a:solidFill>
                  <a:srgbClr val="00B0F0"/>
                </a:solidFill>
              </a:rPr>
              <a:t> </a:t>
            </a:r>
          </a:p>
        </p:txBody>
      </p:sp>
      <p:sp>
        <p:nvSpPr>
          <p:cNvPr id="7" name="TextBox 6"/>
          <p:cNvSpPr txBox="1"/>
          <p:nvPr/>
        </p:nvSpPr>
        <p:spPr>
          <a:xfrm>
            <a:off x="8325852" y="5627215"/>
            <a:ext cx="4315326" cy="646331"/>
          </a:xfrm>
          <a:prstGeom prst="rect">
            <a:avLst/>
          </a:prstGeom>
          <a:noFill/>
        </p:spPr>
        <p:txBody>
          <a:bodyPr wrap="square" rtlCol="0">
            <a:spAutoFit/>
          </a:bodyPr>
          <a:lstStyle/>
          <a:p>
            <a:r>
              <a:rPr lang="en-US" dirty="0"/>
              <a:t> </a:t>
            </a:r>
          </a:p>
          <a:p>
            <a:endParaRPr lang="en-US" dirty="0"/>
          </a:p>
        </p:txBody>
      </p:sp>
      <p:sp>
        <p:nvSpPr>
          <p:cNvPr id="8" name="TextBox 7"/>
          <p:cNvSpPr txBox="1"/>
          <p:nvPr/>
        </p:nvSpPr>
        <p:spPr>
          <a:xfrm>
            <a:off x="954508" y="5544823"/>
            <a:ext cx="2486525"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87603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MatchBattle</a:t>
            </a:r>
          </a:p>
        </p:txBody>
      </p:sp>
      <p:sp>
        <p:nvSpPr>
          <p:cNvPr id="6" name="Content Placeholder 5"/>
          <p:cNvSpPr>
            <a:spLocks noGrp="1"/>
          </p:cNvSpPr>
          <p:nvPr>
            <p:ph idx="1"/>
          </p:nvPr>
        </p:nvSpPr>
        <p:spPr/>
        <p:txBody>
          <a:bodyPr>
            <a:normAutofit/>
          </a:bodyPr>
          <a:lstStyle/>
          <a:p>
            <a:pPr algn="just">
              <a:lnSpc>
                <a:spcPct val="150000"/>
              </a:lnSpc>
            </a:pPr>
            <a:r>
              <a:rPr lang="en-US" dirty="0"/>
              <a:t>MatchBattle is a fantasy game portal(currently cricket, moving to football and kabaddi), where you create a virtual team of real cricket players by optimizing the allocated budget and score points depending on how your chosen players perform in real life matches. To win a Fantasy Cricket Contest, you must work towards attaining the maximum points and the No. 1 rank in your Fantasy Contest.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B06E-7492-C34F-A622-FAB1B004889B}"/>
              </a:ext>
            </a:extLst>
          </p:cNvPr>
          <p:cNvSpPr>
            <a:spLocks noGrp="1"/>
          </p:cNvSpPr>
          <p:nvPr>
            <p:ph type="title"/>
          </p:nvPr>
        </p:nvSpPr>
        <p:spPr/>
        <p:txBody>
          <a:bodyPr/>
          <a:lstStyle/>
          <a:p>
            <a:r>
              <a:rPr lang="en-US" dirty="0"/>
              <a:t>Company Purpose</a:t>
            </a:r>
          </a:p>
        </p:txBody>
      </p:sp>
      <p:sp>
        <p:nvSpPr>
          <p:cNvPr id="3" name="Content Placeholder 2">
            <a:extLst>
              <a:ext uri="{FF2B5EF4-FFF2-40B4-BE49-F238E27FC236}">
                <a16:creationId xmlns:a16="http://schemas.microsoft.com/office/drawing/2014/main" id="{307B2042-5F78-B045-8D13-7448118519E3}"/>
              </a:ext>
            </a:extLst>
          </p:cNvPr>
          <p:cNvSpPr>
            <a:spLocks noGrp="1"/>
          </p:cNvSpPr>
          <p:nvPr>
            <p:ph idx="1"/>
          </p:nvPr>
        </p:nvSpPr>
        <p:spPr/>
        <p:txBody>
          <a:bodyPr/>
          <a:lstStyle/>
          <a:p>
            <a:pPr algn="just">
              <a:lnSpc>
                <a:spcPct val="150000"/>
              </a:lnSpc>
            </a:pPr>
            <a:r>
              <a:rPr lang="en-IN" dirty="0"/>
              <a:t>To provides a fantasy gaming platform for multiple sports such as cricket, football, basketball, kabaddi and hockey. It is an online game where users create a virtual team of real-life players and earn points based on the performances of these players in real matches.</a:t>
            </a:r>
            <a:endParaRPr lang="en-US" dirty="0"/>
          </a:p>
        </p:txBody>
      </p:sp>
    </p:spTree>
    <p:extLst>
      <p:ext uri="{BB962C8B-B14F-4D97-AF65-F5344CB8AC3E}">
        <p14:creationId xmlns:p14="http://schemas.microsoft.com/office/powerpoint/2010/main" val="3571460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82599-9564-224B-B32E-51407A40DE86}"/>
              </a:ext>
            </a:extLst>
          </p:cNvPr>
          <p:cNvSpPr>
            <a:spLocks noGrp="1"/>
          </p:cNvSpPr>
          <p:nvPr>
            <p:ph type="title"/>
          </p:nvPr>
        </p:nvSpPr>
        <p:spPr/>
        <p:txBody>
          <a:bodyPr/>
          <a:lstStyle/>
          <a:p>
            <a:r>
              <a:rPr lang="en-US" dirty="0"/>
              <a:t>Problem</a:t>
            </a:r>
          </a:p>
        </p:txBody>
      </p:sp>
      <p:sp>
        <p:nvSpPr>
          <p:cNvPr id="3" name="Content Placeholder 2">
            <a:extLst>
              <a:ext uri="{FF2B5EF4-FFF2-40B4-BE49-F238E27FC236}">
                <a16:creationId xmlns:a16="http://schemas.microsoft.com/office/drawing/2014/main" id="{0AA75399-5AF5-E540-B1C1-442B7F420822}"/>
              </a:ext>
            </a:extLst>
          </p:cNvPr>
          <p:cNvSpPr>
            <a:spLocks noGrp="1"/>
          </p:cNvSpPr>
          <p:nvPr>
            <p:ph idx="1"/>
          </p:nvPr>
        </p:nvSpPr>
        <p:spPr/>
        <p:txBody>
          <a:bodyPr/>
          <a:lstStyle/>
          <a:p>
            <a:pPr algn="just">
              <a:lnSpc>
                <a:spcPct val="150000"/>
              </a:lnSpc>
            </a:pPr>
            <a:r>
              <a:rPr lang="en-US" dirty="0"/>
              <a:t>In industry Dream11 has a major drawback of:</a:t>
            </a:r>
          </a:p>
          <a:p>
            <a:pPr lvl="1" algn="just">
              <a:lnSpc>
                <a:spcPct val="150000"/>
              </a:lnSpc>
              <a:buFont typeface="Wingdings" panose="05000000000000000000" pitchFamily="2" charset="2"/>
              <a:buChar char="§"/>
            </a:pPr>
            <a:r>
              <a:rPr lang="en-US" dirty="0"/>
              <a:t>Late payouts</a:t>
            </a:r>
          </a:p>
          <a:p>
            <a:pPr lvl="1" algn="just">
              <a:lnSpc>
                <a:spcPct val="150000"/>
              </a:lnSpc>
              <a:buFont typeface="Wingdings" panose="05000000000000000000" pitchFamily="2" charset="2"/>
              <a:buChar char="§"/>
            </a:pPr>
            <a:r>
              <a:rPr lang="en-US" dirty="0"/>
              <a:t>Large capital to withdraw</a:t>
            </a:r>
          </a:p>
          <a:p>
            <a:pPr lvl="1" algn="just">
              <a:lnSpc>
                <a:spcPct val="150000"/>
              </a:lnSpc>
              <a:buFont typeface="Wingdings" panose="05000000000000000000" pitchFamily="2" charset="2"/>
              <a:buChar char="§"/>
            </a:pPr>
            <a:r>
              <a:rPr lang="en-US" dirty="0"/>
              <a:t>Smaller winning prize to fees ratio</a:t>
            </a:r>
          </a:p>
          <a:p>
            <a:endParaRPr lang="en-US" dirty="0"/>
          </a:p>
        </p:txBody>
      </p:sp>
    </p:spTree>
    <p:extLst>
      <p:ext uri="{BB962C8B-B14F-4D97-AF65-F5344CB8AC3E}">
        <p14:creationId xmlns:p14="http://schemas.microsoft.com/office/powerpoint/2010/main" val="273308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9CE60-127E-2B40-BE56-9715471360C3}"/>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420B3EF1-37A8-D14E-B094-7CCDC5D3BD33}"/>
              </a:ext>
            </a:extLst>
          </p:cNvPr>
          <p:cNvSpPr>
            <a:spLocks noGrp="1"/>
          </p:cNvSpPr>
          <p:nvPr>
            <p:ph idx="1"/>
          </p:nvPr>
        </p:nvSpPr>
        <p:spPr/>
        <p:txBody>
          <a:bodyPr/>
          <a:lstStyle/>
          <a:p>
            <a:r>
              <a:rPr lang="en-US" dirty="0"/>
              <a:t>We come up with the solution with all the above fixes and named it as MatchBattle.</a:t>
            </a:r>
          </a:p>
          <a:p>
            <a:r>
              <a:rPr lang="en-US" dirty="0"/>
              <a:t>Providing better Winning opportunity as per the levels of participants.</a:t>
            </a:r>
          </a:p>
          <a:p>
            <a:r>
              <a:rPr lang="en-US" dirty="0"/>
              <a:t>Business Concept</a:t>
            </a:r>
          </a:p>
          <a:p>
            <a:pPr marL="0" indent="0">
              <a:buNone/>
            </a:pPr>
            <a:r>
              <a:rPr lang="en-US" dirty="0"/>
              <a:t>If a gamer pays Rs.1150 and joins a paid league of 10 members, the total amount of money accumulated would be Rs.11,500. The prize money of Rs.10,000 will be distributed among the top winners in the league. The remaining amount of Rs.1500 is the fee earned by MatchBattle. You can apply similar logic to any other paid league on MatchBattle.</a:t>
            </a:r>
          </a:p>
          <a:p>
            <a:pPr marL="0" indent="0">
              <a:buNone/>
            </a:pPr>
            <a:endParaRPr lang="en-US" dirty="0"/>
          </a:p>
        </p:txBody>
      </p:sp>
    </p:spTree>
    <p:extLst>
      <p:ext uri="{BB962C8B-B14F-4D97-AF65-F5344CB8AC3E}">
        <p14:creationId xmlns:p14="http://schemas.microsoft.com/office/powerpoint/2010/main" val="3276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C723-BBBF-474F-B830-516433D9DE27}"/>
              </a:ext>
            </a:extLst>
          </p:cNvPr>
          <p:cNvSpPr>
            <a:spLocks noGrp="1"/>
          </p:cNvSpPr>
          <p:nvPr>
            <p:ph type="title"/>
          </p:nvPr>
        </p:nvSpPr>
        <p:spPr/>
        <p:txBody>
          <a:bodyPr/>
          <a:lstStyle/>
          <a:p>
            <a:r>
              <a:rPr lang="en-US" dirty="0"/>
              <a:t>Why now </a:t>
            </a:r>
          </a:p>
        </p:txBody>
      </p:sp>
      <p:sp>
        <p:nvSpPr>
          <p:cNvPr id="3" name="Content Placeholder 2">
            <a:extLst>
              <a:ext uri="{FF2B5EF4-FFF2-40B4-BE49-F238E27FC236}">
                <a16:creationId xmlns:a16="http://schemas.microsoft.com/office/drawing/2014/main" id="{8BFC657F-6A4A-944E-A856-0E8B4F88DB4A}"/>
              </a:ext>
            </a:extLst>
          </p:cNvPr>
          <p:cNvSpPr>
            <a:spLocks noGrp="1"/>
          </p:cNvSpPr>
          <p:nvPr>
            <p:ph idx="1"/>
          </p:nvPr>
        </p:nvSpPr>
        <p:spPr/>
        <p:txBody>
          <a:bodyPr>
            <a:normAutofit lnSpcReduction="10000"/>
          </a:bodyPr>
          <a:lstStyle/>
          <a:p>
            <a:pPr algn="just">
              <a:lnSpc>
                <a:spcPct val="150000"/>
              </a:lnSpc>
            </a:pPr>
            <a:r>
              <a:rPr lang="en-US" dirty="0"/>
              <a:t>Fantasy sports have certainly gained a fair share of traction over the last couple of years in India due to the advent in popularity of sports such as football and kabaddi coupled with technological advancements in the country. Presently India have more than 70 million fantasy sports players and it is growing with rapid speed of 30 to 50% per year. </a:t>
            </a:r>
          </a:p>
          <a:p>
            <a:pPr algn="just">
              <a:lnSpc>
                <a:spcPct val="150000"/>
              </a:lnSpc>
            </a:pPr>
            <a:r>
              <a:rPr lang="en-US" dirty="0"/>
              <a:t>Presently there are very few companies available in India those have a good fantasy sports platform. Some of them are Dream11, </a:t>
            </a:r>
            <a:r>
              <a:rPr lang="en-US" dirty="0" err="1"/>
              <a:t>oyecaptain</a:t>
            </a:r>
            <a:r>
              <a:rPr lang="en-US" dirty="0"/>
              <a:t>, </a:t>
            </a:r>
            <a:r>
              <a:rPr lang="en-US" dirty="0" err="1"/>
              <a:t>cricbattle</a:t>
            </a:r>
            <a:r>
              <a:rPr lang="en-US" dirty="0"/>
              <a:t>.</a:t>
            </a:r>
          </a:p>
          <a:p>
            <a:endParaRPr lang="en-US" dirty="0"/>
          </a:p>
        </p:txBody>
      </p:sp>
    </p:spTree>
    <p:extLst>
      <p:ext uri="{BB962C8B-B14F-4D97-AF65-F5344CB8AC3E}">
        <p14:creationId xmlns:p14="http://schemas.microsoft.com/office/powerpoint/2010/main" val="215307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9D7ED-94A7-4C4D-9385-B554DB68B7DA}"/>
              </a:ext>
            </a:extLst>
          </p:cNvPr>
          <p:cNvSpPr>
            <a:spLocks noGrp="1"/>
          </p:cNvSpPr>
          <p:nvPr>
            <p:ph type="title"/>
          </p:nvPr>
        </p:nvSpPr>
        <p:spPr/>
        <p:txBody>
          <a:bodyPr/>
          <a:lstStyle/>
          <a:p>
            <a:r>
              <a:rPr lang="en-US" dirty="0"/>
              <a:t>Market Size</a:t>
            </a:r>
          </a:p>
        </p:txBody>
      </p:sp>
      <p:sp>
        <p:nvSpPr>
          <p:cNvPr id="3" name="Content Placeholder 2">
            <a:extLst>
              <a:ext uri="{FF2B5EF4-FFF2-40B4-BE49-F238E27FC236}">
                <a16:creationId xmlns:a16="http://schemas.microsoft.com/office/drawing/2014/main" id="{EFC65B72-75AE-EC41-9D22-0F90F0C53629}"/>
              </a:ext>
            </a:extLst>
          </p:cNvPr>
          <p:cNvSpPr>
            <a:spLocks noGrp="1"/>
          </p:cNvSpPr>
          <p:nvPr>
            <p:ph idx="1"/>
          </p:nvPr>
        </p:nvSpPr>
        <p:spPr/>
        <p:txBody>
          <a:bodyPr/>
          <a:lstStyle/>
          <a:p>
            <a:r>
              <a:rPr lang="en-US" dirty="0"/>
              <a:t>Cricket is like a religion in India. So, It is the first Sport as our core service to the sports lover.</a:t>
            </a:r>
          </a:p>
          <a:p>
            <a:pPr marL="0" indent="0">
              <a:buNone/>
            </a:pPr>
            <a:r>
              <a:rPr lang="en-US" dirty="0"/>
              <a:t>Total market available: 1 Billion</a:t>
            </a:r>
          </a:p>
          <a:p>
            <a:pPr marL="0" indent="0">
              <a:buNone/>
            </a:pPr>
            <a:r>
              <a:rPr lang="en-US" dirty="0"/>
              <a:t>Serviceable market available: 100 million</a:t>
            </a:r>
          </a:p>
          <a:p>
            <a:pPr marL="0" indent="0">
              <a:buNone/>
            </a:pPr>
            <a:r>
              <a:rPr lang="en-US" dirty="0"/>
              <a:t>Initial target market: 20 million</a:t>
            </a:r>
          </a:p>
        </p:txBody>
      </p:sp>
    </p:spTree>
    <p:extLst>
      <p:ext uri="{BB962C8B-B14F-4D97-AF65-F5344CB8AC3E}">
        <p14:creationId xmlns:p14="http://schemas.microsoft.com/office/powerpoint/2010/main" val="1255657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Opportunities &amp; Competition</a:t>
            </a:r>
          </a:p>
        </p:txBody>
      </p:sp>
      <p:sp>
        <p:nvSpPr>
          <p:cNvPr id="4" name="Content Placeholder 3"/>
          <p:cNvSpPr>
            <a:spLocks noGrp="1"/>
          </p:cNvSpPr>
          <p:nvPr>
            <p:ph idx="1"/>
          </p:nvPr>
        </p:nvSpPr>
        <p:spPr/>
        <p:txBody>
          <a:bodyPr>
            <a:normAutofit fontScale="92500" lnSpcReduction="20000"/>
          </a:bodyPr>
          <a:lstStyle/>
          <a:p>
            <a:pPr algn="just">
              <a:lnSpc>
                <a:spcPct val="150000"/>
              </a:lnSpc>
            </a:pPr>
            <a:r>
              <a:rPr lang="en-US" dirty="0"/>
              <a:t>The main leading gaming platform in India is Dream11, having a huge user base of 7 crore+ users across India.</a:t>
            </a:r>
          </a:p>
          <a:p>
            <a:pPr algn="just">
              <a:lnSpc>
                <a:spcPct val="150000"/>
              </a:lnSpc>
            </a:pPr>
            <a:r>
              <a:rPr lang="en-US" dirty="0"/>
              <a:t>It lies in both opportunity and competition.</a:t>
            </a:r>
          </a:p>
          <a:p>
            <a:pPr algn="just">
              <a:lnSpc>
                <a:spcPct val="150000"/>
              </a:lnSpc>
            </a:pPr>
            <a:r>
              <a:rPr lang="en-US" dirty="0"/>
              <a:t>Dream11 has a major drawback of:</a:t>
            </a:r>
          </a:p>
          <a:p>
            <a:pPr lvl="1" algn="just">
              <a:lnSpc>
                <a:spcPct val="150000"/>
              </a:lnSpc>
              <a:buFont typeface="Wingdings" panose="05000000000000000000" pitchFamily="2" charset="2"/>
              <a:buChar char="§"/>
            </a:pPr>
            <a:r>
              <a:rPr lang="en-US" dirty="0"/>
              <a:t>Late payouts</a:t>
            </a:r>
          </a:p>
          <a:p>
            <a:pPr lvl="1" algn="just">
              <a:lnSpc>
                <a:spcPct val="150000"/>
              </a:lnSpc>
              <a:buFont typeface="Wingdings" panose="05000000000000000000" pitchFamily="2" charset="2"/>
              <a:buChar char="§"/>
            </a:pPr>
            <a:r>
              <a:rPr lang="en-US" dirty="0"/>
              <a:t>Large capital to withdraw</a:t>
            </a:r>
          </a:p>
          <a:p>
            <a:pPr lvl="1" algn="just">
              <a:lnSpc>
                <a:spcPct val="150000"/>
              </a:lnSpc>
              <a:buFont typeface="Wingdings" panose="05000000000000000000" pitchFamily="2" charset="2"/>
              <a:buChar char="§"/>
            </a:pPr>
            <a:r>
              <a:rPr lang="en-US" dirty="0"/>
              <a:t>Smaller winning prize to fees ratio</a:t>
            </a:r>
          </a:p>
          <a:p>
            <a:pPr marL="400050" algn="just">
              <a:lnSpc>
                <a:spcPct val="150000"/>
              </a:lnSpc>
            </a:pPr>
            <a:r>
              <a:rPr lang="en-US" dirty="0"/>
              <a:t>We come up with the solution with all the above fixes and named it as MatchBattle.</a:t>
            </a:r>
          </a:p>
          <a:p>
            <a:pPr marL="57150" indent="0">
              <a:buNone/>
            </a:pP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C803-5573-4E44-9ACA-0A9FD825DC6B}"/>
              </a:ext>
            </a:extLst>
          </p:cNvPr>
          <p:cNvSpPr>
            <a:spLocks noGrp="1"/>
          </p:cNvSpPr>
          <p:nvPr>
            <p:ph type="title"/>
          </p:nvPr>
        </p:nvSpPr>
        <p:spPr/>
        <p:txBody>
          <a:bodyPr/>
          <a:lstStyle/>
          <a:p>
            <a:r>
              <a:rPr lang="en-US" dirty="0"/>
              <a:t>Product</a:t>
            </a:r>
          </a:p>
        </p:txBody>
      </p:sp>
      <p:sp>
        <p:nvSpPr>
          <p:cNvPr id="3" name="Content Placeholder 2">
            <a:extLst>
              <a:ext uri="{FF2B5EF4-FFF2-40B4-BE49-F238E27FC236}">
                <a16:creationId xmlns:a16="http://schemas.microsoft.com/office/drawing/2014/main" id="{5C7C8C07-3456-F14D-9485-0E43A9CEF55B}"/>
              </a:ext>
            </a:extLst>
          </p:cNvPr>
          <p:cNvSpPr>
            <a:spLocks noGrp="1"/>
          </p:cNvSpPr>
          <p:nvPr>
            <p:ph idx="1"/>
          </p:nvPr>
        </p:nvSpPr>
        <p:spPr/>
        <p:txBody>
          <a:bodyPr/>
          <a:lstStyle/>
          <a:p>
            <a:r>
              <a:rPr lang="en-US" dirty="0"/>
              <a:t>We have done with the development of website with domain name www.matchbattle.com</a:t>
            </a:r>
          </a:p>
          <a:p>
            <a:pPr>
              <a:lnSpc>
                <a:spcPct val="300000"/>
              </a:lnSpc>
            </a:pPr>
            <a:r>
              <a:rPr lang="en-US" dirty="0"/>
              <a:t>We are on testing the Pilot phase of our product.</a:t>
            </a:r>
          </a:p>
          <a:p>
            <a:pPr marL="0" indent="0">
              <a:buNone/>
            </a:pPr>
            <a:endParaRPr lang="en-US" dirty="0"/>
          </a:p>
        </p:txBody>
      </p:sp>
    </p:spTree>
    <p:extLst>
      <p:ext uri="{BB962C8B-B14F-4D97-AF65-F5344CB8AC3E}">
        <p14:creationId xmlns:p14="http://schemas.microsoft.com/office/powerpoint/2010/main" val="29416018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usiness Strategy">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Business plan presentation (Ion green design, widescreen).potx" id="{866C028E-10C7-4672-8238-17D4366C073A}" vid="{2A820B7E-5093-43C8-ABD0-FF5B957D5E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plan presentation (Ion green design, widescreen)</Template>
  <TotalTime>702</TotalTime>
  <Words>1118</Words>
  <Application>Microsoft Office PowerPoint</Application>
  <PresentationFormat>Widescreen</PresentationFormat>
  <Paragraphs>92</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Bernard MT Condensed</vt:lpstr>
      <vt:lpstr>Calibri</vt:lpstr>
      <vt:lpstr>Century Gothic</vt:lpstr>
      <vt:lpstr>Wingdings</vt:lpstr>
      <vt:lpstr>Wingdings 3</vt:lpstr>
      <vt:lpstr>Business Strategy</vt:lpstr>
      <vt:lpstr>MatchBattle</vt:lpstr>
      <vt:lpstr>About MatchBattle</vt:lpstr>
      <vt:lpstr>Company Purpose</vt:lpstr>
      <vt:lpstr>Problem</vt:lpstr>
      <vt:lpstr>Solution</vt:lpstr>
      <vt:lpstr>Why now </vt:lpstr>
      <vt:lpstr>Market Size</vt:lpstr>
      <vt:lpstr>Opportunities &amp; Competition</vt:lpstr>
      <vt:lpstr>Product</vt:lpstr>
      <vt:lpstr>Financial Plan and Business Model</vt:lpstr>
      <vt:lpstr> Financial Plan and Business Model</vt:lpstr>
      <vt:lpstr>Team</vt:lpstr>
      <vt:lpstr>Milestone</vt:lpstr>
      <vt:lpstr>Risk Evaluation and Coping Strategies</vt:lpstr>
      <vt:lpstr>Legal Environment</vt:lpstr>
      <vt:lpstr>Our First Mission is to be the No. 1 Fantasy Game Portal in next 5 years in India.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MatchBattle</dc:title>
  <dc:creator>AP</dc:creator>
  <cp:lastModifiedBy>Sakshi Aggarwal</cp:lastModifiedBy>
  <cp:revision>59</cp:revision>
  <cp:lastPrinted>2012-08-15T21:38:02Z</cp:lastPrinted>
  <dcterms:created xsi:type="dcterms:W3CDTF">2017-09-13T22:21:16Z</dcterms:created>
  <dcterms:modified xsi:type="dcterms:W3CDTF">2020-02-25T17:23:44Z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