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sldIdLst>
    <p:sldId id="257" r:id="rId2"/>
    <p:sldId id="273" r:id="rId3"/>
    <p:sldId id="271" r:id="rId4"/>
    <p:sldId id="262" r:id="rId5"/>
    <p:sldId id="274" r:id="rId6"/>
    <p:sldId id="275" r:id="rId7"/>
    <p:sldId id="276" r:id="rId8"/>
    <p:sldId id="284" r:id="rId9"/>
    <p:sldId id="277" r:id="rId10"/>
    <p:sldId id="278" r:id="rId11"/>
    <p:sldId id="279" r:id="rId12"/>
    <p:sldId id="280" r:id="rId13"/>
    <p:sldId id="281" r:id="rId14"/>
    <p:sldId id="282" r:id="rId15"/>
    <p:sldId id="283" r:id="rId16"/>
    <p:sldId id="267" r:id="rId17"/>
    <p:sldId id="268" r:id="rId18"/>
    <p:sldId id="269"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22F"/>
    <a:srgbClr val="98C53A"/>
    <a:srgbClr val="ECF10F"/>
    <a:srgbClr val="F9CC3B"/>
    <a:srgbClr val="FEF642"/>
    <a:srgbClr val="B8D233"/>
    <a:srgbClr val="F03F2B"/>
    <a:srgbClr val="FCF7F1"/>
    <a:srgbClr val="2B3922"/>
    <a:srgbClr val="3445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0B65D7-A490-49AC-88D5-A5B9244DE335}" type="doc">
      <dgm:prSet loTypeId="urn:microsoft.com/office/officeart/2005/8/layout/default" loCatId="list" qsTypeId="urn:microsoft.com/office/officeart/2005/8/quickstyle/3d1" qsCatId="3D" csTypeId="urn:microsoft.com/office/officeart/2005/8/colors/colorful3" csCatId="colorful" phldr="1"/>
      <dgm:spPr/>
      <dgm:t>
        <a:bodyPr/>
        <a:lstStyle/>
        <a:p>
          <a:endParaRPr lang="en-IN"/>
        </a:p>
      </dgm:t>
    </dgm:pt>
    <dgm:pt modelId="{E238C959-C3FD-4E1E-8B50-7C0404E2D233}">
      <dgm:prSet phldrT="[Text]" custT="1"/>
      <dgm:spPr/>
      <dgm:t>
        <a:bodyPr/>
        <a:lstStyle/>
        <a:p>
          <a:r>
            <a:rPr lang="en-IN" sz="2000" dirty="0">
              <a:latin typeface="Calibri" panose="020F0502020204030204" pitchFamily="34" charset="0"/>
              <a:cs typeface="Calibri" panose="020F0502020204030204" pitchFamily="34" charset="0"/>
            </a:rPr>
            <a:t>Sports contest</a:t>
          </a:r>
        </a:p>
      </dgm:t>
    </dgm:pt>
    <dgm:pt modelId="{A96A3051-7544-4346-A894-F337E16B623F}" type="parTrans" cxnId="{E20399EA-FB31-4B7C-8DFD-DF42DC253D16}">
      <dgm:prSet/>
      <dgm:spPr/>
      <dgm:t>
        <a:bodyPr/>
        <a:lstStyle/>
        <a:p>
          <a:endParaRPr lang="en-IN"/>
        </a:p>
      </dgm:t>
    </dgm:pt>
    <dgm:pt modelId="{FB335F18-671D-476C-8807-2822DC6DE7B3}" type="sibTrans" cxnId="{E20399EA-FB31-4B7C-8DFD-DF42DC253D16}">
      <dgm:prSet/>
      <dgm:spPr/>
      <dgm:t>
        <a:bodyPr/>
        <a:lstStyle/>
        <a:p>
          <a:endParaRPr lang="en-IN"/>
        </a:p>
      </dgm:t>
    </dgm:pt>
    <dgm:pt modelId="{5242B14E-DC5B-43CE-B7E3-6558C76E1196}">
      <dgm:prSet phldrT="[Text]" custT="1"/>
      <dgm:spPr/>
      <dgm:t>
        <a:bodyPr/>
        <a:lstStyle/>
        <a:p>
          <a:r>
            <a:rPr lang="en-IN" sz="2000" dirty="0">
              <a:latin typeface="Calibri" panose="020F0502020204030204" pitchFamily="34" charset="0"/>
              <a:cs typeface="Calibri" panose="020F0502020204030204" pitchFamily="34" charset="0"/>
            </a:rPr>
            <a:t>Brand partnership</a:t>
          </a:r>
        </a:p>
      </dgm:t>
    </dgm:pt>
    <dgm:pt modelId="{3F53B69A-CFA4-4D53-B955-2FE093FEBF51}" type="parTrans" cxnId="{AAADC7F1-34B5-4583-A643-15D846CD37D6}">
      <dgm:prSet/>
      <dgm:spPr/>
      <dgm:t>
        <a:bodyPr/>
        <a:lstStyle/>
        <a:p>
          <a:endParaRPr lang="en-IN"/>
        </a:p>
      </dgm:t>
    </dgm:pt>
    <dgm:pt modelId="{7A9E3D8F-678A-4A53-B82D-E053A51C4928}" type="sibTrans" cxnId="{AAADC7F1-34B5-4583-A643-15D846CD37D6}">
      <dgm:prSet/>
      <dgm:spPr/>
      <dgm:t>
        <a:bodyPr/>
        <a:lstStyle/>
        <a:p>
          <a:endParaRPr lang="en-IN"/>
        </a:p>
      </dgm:t>
    </dgm:pt>
    <dgm:pt modelId="{CB3BA1CC-ADAA-45E2-9945-9D9D3DB76EAB}">
      <dgm:prSet phldrT="[Text]" custT="1"/>
      <dgm:spPr/>
      <dgm:t>
        <a:bodyPr/>
        <a:lstStyle/>
        <a:p>
          <a:r>
            <a:rPr lang="en-IN" sz="2000" dirty="0">
              <a:latin typeface="Calibri" panose="020F0502020204030204" pitchFamily="34" charset="0"/>
              <a:cs typeface="Calibri" panose="020F0502020204030204" pitchFamily="34" charset="0"/>
            </a:rPr>
            <a:t>Sharing content and photos</a:t>
          </a:r>
        </a:p>
      </dgm:t>
    </dgm:pt>
    <dgm:pt modelId="{08B72D15-02BD-495F-B01E-8FCA7468F47C}" type="parTrans" cxnId="{2ED699A0-3F70-4F3D-ABC9-1F98F451919F}">
      <dgm:prSet/>
      <dgm:spPr/>
      <dgm:t>
        <a:bodyPr/>
        <a:lstStyle/>
        <a:p>
          <a:endParaRPr lang="en-IN"/>
        </a:p>
      </dgm:t>
    </dgm:pt>
    <dgm:pt modelId="{42170A03-1D3A-4E17-A1E4-239DBEF64C40}" type="sibTrans" cxnId="{2ED699A0-3F70-4F3D-ABC9-1F98F451919F}">
      <dgm:prSet/>
      <dgm:spPr/>
      <dgm:t>
        <a:bodyPr/>
        <a:lstStyle/>
        <a:p>
          <a:endParaRPr lang="en-IN"/>
        </a:p>
      </dgm:t>
    </dgm:pt>
    <dgm:pt modelId="{E29D6F71-D0DA-43CC-929E-7F295F19234B}">
      <dgm:prSet phldrT="[Text]" custT="1"/>
      <dgm:spPr/>
      <dgm:t>
        <a:bodyPr/>
        <a:lstStyle/>
        <a:p>
          <a:r>
            <a:rPr lang="en-IN" sz="2000" dirty="0">
              <a:latin typeface="Calibri" panose="020F0502020204030204" pitchFamily="34" charset="0"/>
              <a:cs typeface="Calibri" panose="020F0502020204030204" pitchFamily="34" charset="0"/>
            </a:rPr>
            <a:t>Sponsorship</a:t>
          </a:r>
        </a:p>
      </dgm:t>
    </dgm:pt>
    <dgm:pt modelId="{4436F938-E9F2-4C96-9114-A1045C723E94}" type="parTrans" cxnId="{2C888F6B-09E1-42C8-8972-384A34DB9FD2}">
      <dgm:prSet/>
      <dgm:spPr/>
      <dgm:t>
        <a:bodyPr/>
        <a:lstStyle/>
        <a:p>
          <a:endParaRPr lang="en-IN"/>
        </a:p>
      </dgm:t>
    </dgm:pt>
    <dgm:pt modelId="{F2665884-166A-4426-9BE4-EDEBE4C16475}" type="sibTrans" cxnId="{2C888F6B-09E1-42C8-8972-384A34DB9FD2}">
      <dgm:prSet/>
      <dgm:spPr/>
      <dgm:t>
        <a:bodyPr/>
        <a:lstStyle/>
        <a:p>
          <a:endParaRPr lang="en-IN"/>
        </a:p>
      </dgm:t>
    </dgm:pt>
    <dgm:pt modelId="{318E443C-8426-4A48-8C86-CAB255474CFD}">
      <dgm:prSet phldrT="[Text]" custT="1"/>
      <dgm:spPr/>
      <dgm:t>
        <a:bodyPr/>
        <a:lstStyle/>
        <a:p>
          <a:r>
            <a:rPr lang="en-IN" sz="2000" dirty="0">
              <a:latin typeface="Calibri" panose="020F0502020204030204" pitchFamily="34" charset="0"/>
              <a:cs typeface="Calibri" panose="020F0502020204030204" pitchFamily="34" charset="0"/>
            </a:rPr>
            <a:t>By creating engaging contests</a:t>
          </a:r>
        </a:p>
      </dgm:t>
    </dgm:pt>
    <dgm:pt modelId="{EE5B4B51-6856-4E95-B0C2-360633313D68}" type="parTrans" cxnId="{C920FC60-4E31-47BF-AC4C-BDA3ACE7E93E}">
      <dgm:prSet/>
      <dgm:spPr/>
      <dgm:t>
        <a:bodyPr/>
        <a:lstStyle/>
        <a:p>
          <a:endParaRPr lang="en-IN"/>
        </a:p>
      </dgm:t>
    </dgm:pt>
    <dgm:pt modelId="{BAB73868-78D2-442F-920A-6C4A15B6BE40}" type="sibTrans" cxnId="{C920FC60-4E31-47BF-AC4C-BDA3ACE7E93E}">
      <dgm:prSet/>
      <dgm:spPr/>
      <dgm:t>
        <a:bodyPr/>
        <a:lstStyle/>
        <a:p>
          <a:endParaRPr lang="en-IN"/>
        </a:p>
      </dgm:t>
    </dgm:pt>
    <dgm:pt modelId="{02A8A28C-92FF-426C-A3ED-65ED66B2EBAB}" type="pres">
      <dgm:prSet presAssocID="{950B65D7-A490-49AC-88D5-A5B9244DE335}" presName="diagram" presStyleCnt="0">
        <dgm:presLayoutVars>
          <dgm:dir/>
          <dgm:resizeHandles val="exact"/>
        </dgm:presLayoutVars>
      </dgm:prSet>
      <dgm:spPr/>
    </dgm:pt>
    <dgm:pt modelId="{1CB39E04-55D6-4D51-A2DE-2A5D690FE271}" type="pres">
      <dgm:prSet presAssocID="{E238C959-C3FD-4E1E-8B50-7C0404E2D233}" presName="node" presStyleLbl="node1" presStyleIdx="0" presStyleCnt="5">
        <dgm:presLayoutVars>
          <dgm:bulletEnabled val="1"/>
        </dgm:presLayoutVars>
      </dgm:prSet>
      <dgm:spPr>
        <a:prstGeom prst="cloud">
          <a:avLst/>
        </a:prstGeom>
      </dgm:spPr>
    </dgm:pt>
    <dgm:pt modelId="{EAB3ECB0-839B-4645-82D0-820C8D13AE74}" type="pres">
      <dgm:prSet presAssocID="{FB335F18-671D-476C-8807-2822DC6DE7B3}" presName="sibTrans" presStyleCnt="0"/>
      <dgm:spPr/>
    </dgm:pt>
    <dgm:pt modelId="{27C89EE9-872C-4660-AE7F-2C713ED6DA98}" type="pres">
      <dgm:prSet presAssocID="{5242B14E-DC5B-43CE-B7E3-6558C76E1196}" presName="node" presStyleLbl="node1" presStyleIdx="1" presStyleCnt="5">
        <dgm:presLayoutVars>
          <dgm:bulletEnabled val="1"/>
        </dgm:presLayoutVars>
      </dgm:prSet>
      <dgm:spPr>
        <a:prstGeom prst="cloud">
          <a:avLst/>
        </a:prstGeom>
      </dgm:spPr>
    </dgm:pt>
    <dgm:pt modelId="{679F9871-C7E8-45DA-AEBA-6CDD1890D271}" type="pres">
      <dgm:prSet presAssocID="{7A9E3D8F-678A-4A53-B82D-E053A51C4928}" presName="sibTrans" presStyleCnt="0"/>
      <dgm:spPr/>
    </dgm:pt>
    <dgm:pt modelId="{15223EBF-FB69-4290-A750-958F7D891EF3}" type="pres">
      <dgm:prSet presAssocID="{CB3BA1CC-ADAA-45E2-9945-9D9D3DB76EAB}" presName="node" presStyleLbl="node1" presStyleIdx="2" presStyleCnt="5">
        <dgm:presLayoutVars>
          <dgm:bulletEnabled val="1"/>
        </dgm:presLayoutVars>
      </dgm:prSet>
      <dgm:spPr>
        <a:prstGeom prst="cloud">
          <a:avLst/>
        </a:prstGeom>
      </dgm:spPr>
    </dgm:pt>
    <dgm:pt modelId="{3B88897C-A7EE-43DB-9E1A-B4576144EB8E}" type="pres">
      <dgm:prSet presAssocID="{42170A03-1D3A-4E17-A1E4-239DBEF64C40}" presName="sibTrans" presStyleCnt="0"/>
      <dgm:spPr/>
    </dgm:pt>
    <dgm:pt modelId="{835A2B39-AB08-424E-8BFB-7C55AC71F1CC}" type="pres">
      <dgm:prSet presAssocID="{E29D6F71-D0DA-43CC-929E-7F295F19234B}" presName="node" presStyleLbl="node1" presStyleIdx="3" presStyleCnt="5">
        <dgm:presLayoutVars>
          <dgm:bulletEnabled val="1"/>
        </dgm:presLayoutVars>
      </dgm:prSet>
      <dgm:spPr>
        <a:prstGeom prst="cloud">
          <a:avLst/>
        </a:prstGeom>
      </dgm:spPr>
    </dgm:pt>
    <dgm:pt modelId="{72A45906-53BC-45D5-AEA6-4FBF4D3FD881}" type="pres">
      <dgm:prSet presAssocID="{F2665884-166A-4426-9BE4-EDEBE4C16475}" presName="sibTrans" presStyleCnt="0"/>
      <dgm:spPr/>
    </dgm:pt>
    <dgm:pt modelId="{DF8DD469-084D-431F-B106-89182BAE15E8}" type="pres">
      <dgm:prSet presAssocID="{318E443C-8426-4A48-8C86-CAB255474CFD}" presName="node" presStyleLbl="node1" presStyleIdx="4" presStyleCnt="5">
        <dgm:presLayoutVars>
          <dgm:bulletEnabled val="1"/>
        </dgm:presLayoutVars>
      </dgm:prSet>
      <dgm:spPr>
        <a:prstGeom prst="cloud">
          <a:avLst/>
        </a:prstGeom>
      </dgm:spPr>
    </dgm:pt>
  </dgm:ptLst>
  <dgm:cxnLst>
    <dgm:cxn modelId="{97C78B18-48E1-4392-8A55-455244E20CA4}" type="presOf" srcId="{318E443C-8426-4A48-8C86-CAB255474CFD}" destId="{DF8DD469-084D-431F-B106-89182BAE15E8}" srcOrd="0" destOrd="0" presId="urn:microsoft.com/office/officeart/2005/8/layout/default"/>
    <dgm:cxn modelId="{3889A12A-4AE2-4DBE-A72C-6F0BEFA5668C}" type="presOf" srcId="{CB3BA1CC-ADAA-45E2-9945-9D9D3DB76EAB}" destId="{15223EBF-FB69-4290-A750-958F7D891EF3}" srcOrd="0" destOrd="0" presId="urn:microsoft.com/office/officeart/2005/8/layout/default"/>
    <dgm:cxn modelId="{73896730-35A8-4109-BFA0-C3D3A259EE76}" type="presOf" srcId="{E29D6F71-D0DA-43CC-929E-7F295F19234B}" destId="{835A2B39-AB08-424E-8BFB-7C55AC71F1CC}" srcOrd="0" destOrd="0" presId="urn:microsoft.com/office/officeart/2005/8/layout/default"/>
    <dgm:cxn modelId="{0A7A5C38-E55D-46EA-B7FD-C2CE3E0B42B7}" type="presOf" srcId="{950B65D7-A490-49AC-88D5-A5B9244DE335}" destId="{02A8A28C-92FF-426C-A3ED-65ED66B2EBAB}" srcOrd="0" destOrd="0" presId="urn:microsoft.com/office/officeart/2005/8/layout/default"/>
    <dgm:cxn modelId="{C920FC60-4E31-47BF-AC4C-BDA3ACE7E93E}" srcId="{950B65D7-A490-49AC-88D5-A5B9244DE335}" destId="{318E443C-8426-4A48-8C86-CAB255474CFD}" srcOrd="4" destOrd="0" parTransId="{EE5B4B51-6856-4E95-B0C2-360633313D68}" sibTransId="{BAB73868-78D2-442F-920A-6C4A15B6BE40}"/>
    <dgm:cxn modelId="{2C888F6B-09E1-42C8-8972-384A34DB9FD2}" srcId="{950B65D7-A490-49AC-88D5-A5B9244DE335}" destId="{E29D6F71-D0DA-43CC-929E-7F295F19234B}" srcOrd="3" destOrd="0" parTransId="{4436F938-E9F2-4C96-9114-A1045C723E94}" sibTransId="{F2665884-166A-4426-9BE4-EDEBE4C16475}"/>
    <dgm:cxn modelId="{665D9890-2697-4F3B-ADCF-3087E1CE7D54}" type="presOf" srcId="{5242B14E-DC5B-43CE-B7E3-6558C76E1196}" destId="{27C89EE9-872C-4660-AE7F-2C713ED6DA98}" srcOrd="0" destOrd="0" presId="urn:microsoft.com/office/officeart/2005/8/layout/default"/>
    <dgm:cxn modelId="{2ED699A0-3F70-4F3D-ABC9-1F98F451919F}" srcId="{950B65D7-A490-49AC-88D5-A5B9244DE335}" destId="{CB3BA1CC-ADAA-45E2-9945-9D9D3DB76EAB}" srcOrd="2" destOrd="0" parTransId="{08B72D15-02BD-495F-B01E-8FCA7468F47C}" sibTransId="{42170A03-1D3A-4E17-A1E4-239DBEF64C40}"/>
    <dgm:cxn modelId="{C6CDE1A7-4609-4B7D-A121-957CACA982E6}" type="presOf" srcId="{E238C959-C3FD-4E1E-8B50-7C0404E2D233}" destId="{1CB39E04-55D6-4D51-A2DE-2A5D690FE271}" srcOrd="0" destOrd="0" presId="urn:microsoft.com/office/officeart/2005/8/layout/default"/>
    <dgm:cxn modelId="{E20399EA-FB31-4B7C-8DFD-DF42DC253D16}" srcId="{950B65D7-A490-49AC-88D5-A5B9244DE335}" destId="{E238C959-C3FD-4E1E-8B50-7C0404E2D233}" srcOrd="0" destOrd="0" parTransId="{A96A3051-7544-4346-A894-F337E16B623F}" sibTransId="{FB335F18-671D-476C-8807-2822DC6DE7B3}"/>
    <dgm:cxn modelId="{AAADC7F1-34B5-4583-A643-15D846CD37D6}" srcId="{950B65D7-A490-49AC-88D5-A5B9244DE335}" destId="{5242B14E-DC5B-43CE-B7E3-6558C76E1196}" srcOrd="1" destOrd="0" parTransId="{3F53B69A-CFA4-4D53-B955-2FE093FEBF51}" sibTransId="{7A9E3D8F-678A-4A53-B82D-E053A51C4928}"/>
    <dgm:cxn modelId="{CE1C65F4-37D8-4A75-93EB-B1EE5DA78FC1}" type="presParOf" srcId="{02A8A28C-92FF-426C-A3ED-65ED66B2EBAB}" destId="{1CB39E04-55D6-4D51-A2DE-2A5D690FE271}" srcOrd="0" destOrd="0" presId="urn:microsoft.com/office/officeart/2005/8/layout/default"/>
    <dgm:cxn modelId="{5A93EA8E-89FF-4EF5-9C1A-1AAF5E6CB23A}" type="presParOf" srcId="{02A8A28C-92FF-426C-A3ED-65ED66B2EBAB}" destId="{EAB3ECB0-839B-4645-82D0-820C8D13AE74}" srcOrd="1" destOrd="0" presId="urn:microsoft.com/office/officeart/2005/8/layout/default"/>
    <dgm:cxn modelId="{B0FDB2A0-751A-4167-B70C-37A70F5C4499}" type="presParOf" srcId="{02A8A28C-92FF-426C-A3ED-65ED66B2EBAB}" destId="{27C89EE9-872C-4660-AE7F-2C713ED6DA98}" srcOrd="2" destOrd="0" presId="urn:microsoft.com/office/officeart/2005/8/layout/default"/>
    <dgm:cxn modelId="{296BF58E-9948-43FE-8A57-14DE1C2B5F3B}" type="presParOf" srcId="{02A8A28C-92FF-426C-A3ED-65ED66B2EBAB}" destId="{679F9871-C7E8-45DA-AEBA-6CDD1890D271}" srcOrd="3" destOrd="0" presId="urn:microsoft.com/office/officeart/2005/8/layout/default"/>
    <dgm:cxn modelId="{89D3CE39-D38A-45B6-9BCB-0678EE9F3A03}" type="presParOf" srcId="{02A8A28C-92FF-426C-A3ED-65ED66B2EBAB}" destId="{15223EBF-FB69-4290-A750-958F7D891EF3}" srcOrd="4" destOrd="0" presId="urn:microsoft.com/office/officeart/2005/8/layout/default"/>
    <dgm:cxn modelId="{D20DC5D0-EFF3-4653-9F9A-68F3104F7628}" type="presParOf" srcId="{02A8A28C-92FF-426C-A3ED-65ED66B2EBAB}" destId="{3B88897C-A7EE-43DB-9E1A-B4576144EB8E}" srcOrd="5" destOrd="0" presId="urn:microsoft.com/office/officeart/2005/8/layout/default"/>
    <dgm:cxn modelId="{A4D0C33B-15B8-4464-997C-74BEC81CE68F}" type="presParOf" srcId="{02A8A28C-92FF-426C-A3ED-65ED66B2EBAB}" destId="{835A2B39-AB08-424E-8BFB-7C55AC71F1CC}" srcOrd="6" destOrd="0" presId="urn:microsoft.com/office/officeart/2005/8/layout/default"/>
    <dgm:cxn modelId="{523D29C4-05B6-4971-977D-81D3741C78B4}" type="presParOf" srcId="{02A8A28C-92FF-426C-A3ED-65ED66B2EBAB}" destId="{72A45906-53BC-45D5-AEA6-4FBF4D3FD881}" srcOrd="7" destOrd="0" presId="urn:microsoft.com/office/officeart/2005/8/layout/default"/>
    <dgm:cxn modelId="{CDA97ECC-EB34-4552-9E2C-E44C6E78A838}" type="presParOf" srcId="{02A8A28C-92FF-426C-A3ED-65ED66B2EBAB}" destId="{DF8DD469-084D-431F-B106-89182BAE15E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8BB57A-E5D3-4601-A6CC-4E7AAA54E8F9}" type="doc">
      <dgm:prSet loTypeId="urn:microsoft.com/office/officeart/2005/8/layout/default" loCatId="list" qsTypeId="urn:microsoft.com/office/officeart/2005/8/quickstyle/simple1" qsCatId="simple" csTypeId="urn:microsoft.com/office/officeart/2005/8/colors/accent3_4" csCatId="accent3" phldr="1"/>
      <dgm:spPr/>
      <dgm:t>
        <a:bodyPr/>
        <a:lstStyle/>
        <a:p>
          <a:endParaRPr lang="en-IN"/>
        </a:p>
      </dgm:t>
    </dgm:pt>
    <dgm:pt modelId="{A1F170B5-7CEA-4C7A-AFBC-063FE9D9D4D0}">
      <dgm:prSet phldrT="[Text]" custT="1"/>
      <dgm:spPr>
        <a:blipFill rotWithShape="0">
          <a:blip xmlns:r="http://schemas.openxmlformats.org/officeDocument/2006/relationships" r:embed="rId1"/>
          <a:srcRect/>
          <a:stretch>
            <a:fillRect l="-17000" r="-17000"/>
          </a:stretch>
        </a:blipFill>
      </dgm:spPr>
      <dgm:t>
        <a:bodyPr/>
        <a:lstStyle/>
        <a:p>
          <a:r>
            <a:rPr lang="en-IN" sz="4400" dirty="0">
              <a:solidFill>
                <a:schemeClr val="tx1">
                  <a:lumMod val="95000"/>
                  <a:lumOff val="5000"/>
                </a:schemeClr>
              </a:solidFill>
              <a:latin typeface="Arial Black" panose="020B0A04020102020204" pitchFamily="34" charset="0"/>
            </a:rPr>
            <a:t>website</a:t>
          </a:r>
        </a:p>
      </dgm:t>
    </dgm:pt>
    <dgm:pt modelId="{C9E42F52-6A7B-4F3D-AA31-C531AC29A0E3}" type="parTrans" cxnId="{D3A0B8BA-9BEF-4015-B318-6A127E3B6C6C}">
      <dgm:prSet/>
      <dgm:spPr/>
      <dgm:t>
        <a:bodyPr/>
        <a:lstStyle/>
        <a:p>
          <a:endParaRPr lang="en-IN"/>
        </a:p>
      </dgm:t>
    </dgm:pt>
    <dgm:pt modelId="{467FBC08-8FF5-4F35-8CD2-FA7B3EEB59C8}" type="sibTrans" cxnId="{D3A0B8BA-9BEF-4015-B318-6A127E3B6C6C}">
      <dgm:prSet/>
      <dgm:spPr/>
      <dgm:t>
        <a:bodyPr/>
        <a:lstStyle/>
        <a:p>
          <a:endParaRPr lang="en-IN"/>
        </a:p>
      </dgm:t>
    </dgm:pt>
    <dgm:pt modelId="{8F0D1FFE-B31B-4144-9DE9-1E75DCC9AE56}">
      <dgm:prSet phldrT="[Text]"/>
      <dgm:spPr>
        <a:blipFill rotWithShape="0">
          <a:blip xmlns:r="http://schemas.openxmlformats.org/officeDocument/2006/relationships" r:embed="rId2"/>
          <a:srcRect/>
          <a:stretch>
            <a:fillRect l="-11000" r="-11000"/>
          </a:stretch>
        </a:blipFill>
      </dgm:spPr>
      <dgm:t>
        <a:bodyPr/>
        <a:lstStyle/>
        <a:p>
          <a:endParaRPr lang="en-IN" dirty="0"/>
        </a:p>
      </dgm:t>
    </dgm:pt>
    <dgm:pt modelId="{228F46EB-9A9E-4AEC-98E9-B5C1572AE4E5}" type="parTrans" cxnId="{2084F43B-42FF-4851-8A4E-5C319E492FA6}">
      <dgm:prSet/>
      <dgm:spPr/>
      <dgm:t>
        <a:bodyPr/>
        <a:lstStyle/>
        <a:p>
          <a:endParaRPr lang="en-IN"/>
        </a:p>
      </dgm:t>
    </dgm:pt>
    <dgm:pt modelId="{6235BE68-57CA-483E-A89D-5AAAD51C68A5}" type="sibTrans" cxnId="{2084F43B-42FF-4851-8A4E-5C319E492FA6}">
      <dgm:prSet/>
      <dgm:spPr/>
      <dgm:t>
        <a:bodyPr/>
        <a:lstStyle/>
        <a:p>
          <a:endParaRPr lang="en-IN"/>
        </a:p>
      </dgm:t>
    </dgm:pt>
    <dgm:pt modelId="{0F374045-648C-4D58-BC22-5AAD98A07F25}">
      <dgm:prSet phldrT="[Text]"/>
      <dgm:spPr>
        <a:blipFill rotWithShape="0">
          <a:blip xmlns:r="http://schemas.openxmlformats.org/officeDocument/2006/relationships" r:embed="rId3"/>
          <a:srcRect/>
          <a:stretch>
            <a:fillRect l="-39000" r="-39000"/>
          </a:stretch>
        </a:blipFill>
      </dgm:spPr>
      <dgm:t>
        <a:bodyPr/>
        <a:lstStyle/>
        <a:p>
          <a:endParaRPr lang="en-IN" dirty="0"/>
        </a:p>
      </dgm:t>
    </dgm:pt>
    <dgm:pt modelId="{2886E2DF-05F2-43DF-874A-EA70FAFE30DD}" type="parTrans" cxnId="{37302FA6-4ABE-46A5-ACCC-80ADD8F4FC2E}">
      <dgm:prSet/>
      <dgm:spPr/>
      <dgm:t>
        <a:bodyPr/>
        <a:lstStyle/>
        <a:p>
          <a:endParaRPr lang="en-IN"/>
        </a:p>
      </dgm:t>
    </dgm:pt>
    <dgm:pt modelId="{7E136941-737F-48C1-8FB8-9F917AE12B17}" type="sibTrans" cxnId="{37302FA6-4ABE-46A5-ACCC-80ADD8F4FC2E}">
      <dgm:prSet/>
      <dgm:spPr/>
      <dgm:t>
        <a:bodyPr/>
        <a:lstStyle/>
        <a:p>
          <a:endParaRPr lang="en-IN"/>
        </a:p>
      </dgm:t>
    </dgm:pt>
    <dgm:pt modelId="{8C2E80F9-25E8-4A04-BBA7-536023C105F3}">
      <dgm:prSet phldrT="[Text]"/>
      <dgm:spPr>
        <a:blipFill rotWithShape="0">
          <a:blip xmlns:r="http://schemas.openxmlformats.org/officeDocument/2006/relationships" r:embed="rId4"/>
          <a:srcRect/>
          <a:stretch>
            <a:fillRect l="-59000" r="-59000"/>
          </a:stretch>
        </a:blipFill>
      </dgm:spPr>
      <dgm:t>
        <a:bodyPr/>
        <a:lstStyle/>
        <a:p>
          <a:endParaRPr lang="en-IN" dirty="0"/>
        </a:p>
      </dgm:t>
    </dgm:pt>
    <dgm:pt modelId="{B6ABF21B-F46B-4B36-B2F3-6C94BB1E9DA8}" type="parTrans" cxnId="{52A3939F-6A69-4824-95D2-15BE6581357E}">
      <dgm:prSet/>
      <dgm:spPr/>
      <dgm:t>
        <a:bodyPr/>
        <a:lstStyle/>
        <a:p>
          <a:endParaRPr lang="en-IN"/>
        </a:p>
      </dgm:t>
    </dgm:pt>
    <dgm:pt modelId="{B6C4320E-7E32-4467-942B-C73F751476BD}" type="sibTrans" cxnId="{52A3939F-6A69-4824-95D2-15BE6581357E}">
      <dgm:prSet/>
      <dgm:spPr/>
      <dgm:t>
        <a:bodyPr/>
        <a:lstStyle/>
        <a:p>
          <a:endParaRPr lang="en-IN"/>
        </a:p>
      </dgm:t>
    </dgm:pt>
    <dgm:pt modelId="{72528E1A-6F84-4ED1-BD9D-EF15FEB64B82}">
      <dgm:prSet phldrT="[Text]"/>
      <dgm:spPr>
        <a:blipFill rotWithShape="0">
          <a:blip xmlns:r="http://schemas.openxmlformats.org/officeDocument/2006/relationships" r:embed="rId5"/>
          <a:srcRect/>
          <a:stretch>
            <a:fillRect l="-25000" r="-25000"/>
          </a:stretch>
        </a:blipFill>
      </dgm:spPr>
      <dgm:t>
        <a:bodyPr/>
        <a:lstStyle/>
        <a:p>
          <a:endParaRPr lang="en-IN" dirty="0"/>
        </a:p>
      </dgm:t>
    </dgm:pt>
    <dgm:pt modelId="{1988D855-8BC9-4E10-9952-93BD2EBEBF5B}" type="parTrans" cxnId="{1ADC56C6-5877-435D-AF0A-A13C7B3BFBB8}">
      <dgm:prSet/>
      <dgm:spPr/>
      <dgm:t>
        <a:bodyPr/>
        <a:lstStyle/>
        <a:p>
          <a:endParaRPr lang="en-IN"/>
        </a:p>
      </dgm:t>
    </dgm:pt>
    <dgm:pt modelId="{313ECBE2-25A8-465E-8C20-D3CEB721B754}" type="sibTrans" cxnId="{1ADC56C6-5877-435D-AF0A-A13C7B3BFBB8}">
      <dgm:prSet/>
      <dgm:spPr/>
      <dgm:t>
        <a:bodyPr/>
        <a:lstStyle/>
        <a:p>
          <a:endParaRPr lang="en-IN"/>
        </a:p>
      </dgm:t>
    </dgm:pt>
    <dgm:pt modelId="{126E0949-C66E-433E-8266-A9FE2536AC3A}" type="pres">
      <dgm:prSet presAssocID="{B08BB57A-E5D3-4601-A6CC-4E7AAA54E8F9}" presName="diagram" presStyleCnt="0">
        <dgm:presLayoutVars>
          <dgm:dir/>
          <dgm:resizeHandles val="exact"/>
        </dgm:presLayoutVars>
      </dgm:prSet>
      <dgm:spPr/>
    </dgm:pt>
    <dgm:pt modelId="{1F84A58B-9B16-4829-9F0E-5740E840512D}" type="pres">
      <dgm:prSet presAssocID="{A1F170B5-7CEA-4C7A-AFBC-063FE9D9D4D0}" presName="node" presStyleLbl="node1" presStyleIdx="0" presStyleCnt="5" custLinFactNeighborX="-5155" custLinFactNeighborY="573">
        <dgm:presLayoutVars>
          <dgm:bulletEnabled val="1"/>
        </dgm:presLayoutVars>
      </dgm:prSet>
      <dgm:spPr/>
    </dgm:pt>
    <dgm:pt modelId="{61DFA569-CAF5-40EB-A5EB-3AA755A8FB8B}" type="pres">
      <dgm:prSet presAssocID="{467FBC08-8FF5-4F35-8CD2-FA7B3EEB59C8}" presName="sibTrans" presStyleCnt="0"/>
      <dgm:spPr/>
    </dgm:pt>
    <dgm:pt modelId="{27202DE8-D188-4681-B4B6-E9AEE6C1FDB9}" type="pres">
      <dgm:prSet presAssocID="{8F0D1FFE-B31B-4144-9DE9-1E75DCC9AE56}" presName="node" presStyleLbl="node1" presStyleIdx="1" presStyleCnt="5">
        <dgm:presLayoutVars>
          <dgm:bulletEnabled val="1"/>
        </dgm:presLayoutVars>
      </dgm:prSet>
      <dgm:spPr/>
    </dgm:pt>
    <dgm:pt modelId="{ED76D932-9EAF-44CE-A09E-E98680986A61}" type="pres">
      <dgm:prSet presAssocID="{6235BE68-57CA-483E-A89D-5AAAD51C68A5}" presName="sibTrans" presStyleCnt="0"/>
      <dgm:spPr/>
    </dgm:pt>
    <dgm:pt modelId="{62E2F8D9-56DC-4BCF-8EEF-0984E1B19617}" type="pres">
      <dgm:prSet presAssocID="{0F374045-648C-4D58-BC22-5AAD98A07F25}" presName="node" presStyleLbl="node1" presStyleIdx="2" presStyleCnt="5">
        <dgm:presLayoutVars>
          <dgm:bulletEnabled val="1"/>
        </dgm:presLayoutVars>
      </dgm:prSet>
      <dgm:spPr/>
    </dgm:pt>
    <dgm:pt modelId="{926F4191-BA69-4B91-A168-EB19C8F4EEBA}" type="pres">
      <dgm:prSet presAssocID="{7E136941-737F-48C1-8FB8-9F917AE12B17}" presName="sibTrans" presStyleCnt="0"/>
      <dgm:spPr/>
    </dgm:pt>
    <dgm:pt modelId="{6F3BCA09-02EA-4716-BD3E-EC1E961610AE}" type="pres">
      <dgm:prSet presAssocID="{8C2E80F9-25E8-4A04-BBA7-536023C105F3}" presName="node" presStyleLbl="node1" presStyleIdx="3" presStyleCnt="5">
        <dgm:presLayoutVars>
          <dgm:bulletEnabled val="1"/>
        </dgm:presLayoutVars>
      </dgm:prSet>
      <dgm:spPr/>
    </dgm:pt>
    <dgm:pt modelId="{76B07994-CB9C-4617-919F-3AFEEF207815}" type="pres">
      <dgm:prSet presAssocID="{B6C4320E-7E32-4467-942B-C73F751476BD}" presName="sibTrans" presStyleCnt="0"/>
      <dgm:spPr/>
    </dgm:pt>
    <dgm:pt modelId="{02CB4133-5B1E-4013-BE88-116E0CA786C4}" type="pres">
      <dgm:prSet presAssocID="{72528E1A-6F84-4ED1-BD9D-EF15FEB64B82}" presName="node" presStyleLbl="node1" presStyleIdx="4" presStyleCnt="5">
        <dgm:presLayoutVars>
          <dgm:bulletEnabled val="1"/>
        </dgm:presLayoutVars>
      </dgm:prSet>
      <dgm:spPr/>
    </dgm:pt>
  </dgm:ptLst>
  <dgm:cxnLst>
    <dgm:cxn modelId="{11148831-B493-44B8-950F-E9DF424290EC}" type="presOf" srcId="{A1F170B5-7CEA-4C7A-AFBC-063FE9D9D4D0}" destId="{1F84A58B-9B16-4829-9F0E-5740E840512D}" srcOrd="0" destOrd="0" presId="urn:microsoft.com/office/officeart/2005/8/layout/default"/>
    <dgm:cxn modelId="{2084F43B-42FF-4851-8A4E-5C319E492FA6}" srcId="{B08BB57A-E5D3-4601-A6CC-4E7AAA54E8F9}" destId="{8F0D1FFE-B31B-4144-9DE9-1E75DCC9AE56}" srcOrd="1" destOrd="0" parTransId="{228F46EB-9A9E-4AEC-98E9-B5C1572AE4E5}" sibTransId="{6235BE68-57CA-483E-A89D-5AAAD51C68A5}"/>
    <dgm:cxn modelId="{52A3939F-6A69-4824-95D2-15BE6581357E}" srcId="{B08BB57A-E5D3-4601-A6CC-4E7AAA54E8F9}" destId="{8C2E80F9-25E8-4A04-BBA7-536023C105F3}" srcOrd="3" destOrd="0" parTransId="{B6ABF21B-F46B-4B36-B2F3-6C94BB1E9DA8}" sibTransId="{B6C4320E-7E32-4467-942B-C73F751476BD}"/>
    <dgm:cxn modelId="{37302FA6-4ABE-46A5-ACCC-80ADD8F4FC2E}" srcId="{B08BB57A-E5D3-4601-A6CC-4E7AAA54E8F9}" destId="{0F374045-648C-4D58-BC22-5AAD98A07F25}" srcOrd="2" destOrd="0" parTransId="{2886E2DF-05F2-43DF-874A-EA70FAFE30DD}" sibTransId="{7E136941-737F-48C1-8FB8-9F917AE12B17}"/>
    <dgm:cxn modelId="{8E9EB9A8-42B0-49B7-8515-D6F9942071BA}" type="presOf" srcId="{8F0D1FFE-B31B-4144-9DE9-1E75DCC9AE56}" destId="{27202DE8-D188-4681-B4B6-E9AEE6C1FDB9}" srcOrd="0" destOrd="0" presId="urn:microsoft.com/office/officeart/2005/8/layout/default"/>
    <dgm:cxn modelId="{EE9B9CB3-E814-4E9D-9249-D0D9EA9FF719}" type="presOf" srcId="{72528E1A-6F84-4ED1-BD9D-EF15FEB64B82}" destId="{02CB4133-5B1E-4013-BE88-116E0CA786C4}" srcOrd="0" destOrd="0" presId="urn:microsoft.com/office/officeart/2005/8/layout/default"/>
    <dgm:cxn modelId="{472E4DB7-DA55-4CF0-85E7-D50BA5F58D56}" type="presOf" srcId="{B08BB57A-E5D3-4601-A6CC-4E7AAA54E8F9}" destId="{126E0949-C66E-433E-8266-A9FE2536AC3A}" srcOrd="0" destOrd="0" presId="urn:microsoft.com/office/officeart/2005/8/layout/default"/>
    <dgm:cxn modelId="{D3A0B8BA-9BEF-4015-B318-6A127E3B6C6C}" srcId="{B08BB57A-E5D3-4601-A6CC-4E7AAA54E8F9}" destId="{A1F170B5-7CEA-4C7A-AFBC-063FE9D9D4D0}" srcOrd="0" destOrd="0" parTransId="{C9E42F52-6A7B-4F3D-AA31-C531AC29A0E3}" sibTransId="{467FBC08-8FF5-4F35-8CD2-FA7B3EEB59C8}"/>
    <dgm:cxn modelId="{223382BC-6B83-404D-8253-7806C92D2FC4}" type="presOf" srcId="{0F374045-648C-4D58-BC22-5AAD98A07F25}" destId="{62E2F8D9-56DC-4BCF-8EEF-0984E1B19617}" srcOrd="0" destOrd="0" presId="urn:microsoft.com/office/officeart/2005/8/layout/default"/>
    <dgm:cxn modelId="{1ADC56C6-5877-435D-AF0A-A13C7B3BFBB8}" srcId="{B08BB57A-E5D3-4601-A6CC-4E7AAA54E8F9}" destId="{72528E1A-6F84-4ED1-BD9D-EF15FEB64B82}" srcOrd="4" destOrd="0" parTransId="{1988D855-8BC9-4E10-9952-93BD2EBEBF5B}" sibTransId="{313ECBE2-25A8-465E-8C20-D3CEB721B754}"/>
    <dgm:cxn modelId="{6A3BF4EC-7880-40E4-BE4D-BA63E46B0693}" type="presOf" srcId="{8C2E80F9-25E8-4A04-BBA7-536023C105F3}" destId="{6F3BCA09-02EA-4716-BD3E-EC1E961610AE}" srcOrd="0" destOrd="0" presId="urn:microsoft.com/office/officeart/2005/8/layout/default"/>
    <dgm:cxn modelId="{0DCA544C-6779-4DDF-8FAC-B43866AD0F0E}" type="presParOf" srcId="{126E0949-C66E-433E-8266-A9FE2536AC3A}" destId="{1F84A58B-9B16-4829-9F0E-5740E840512D}" srcOrd="0" destOrd="0" presId="urn:microsoft.com/office/officeart/2005/8/layout/default"/>
    <dgm:cxn modelId="{D955075C-8A89-4745-B3C5-277046648708}" type="presParOf" srcId="{126E0949-C66E-433E-8266-A9FE2536AC3A}" destId="{61DFA569-CAF5-40EB-A5EB-3AA755A8FB8B}" srcOrd="1" destOrd="0" presId="urn:microsoft.com/office/officeart/2005/8/layout/default"/>
    <dgm:cxn modelId="{E9C5DB6D-42BC-4035-92A6-4B661F979182}" type="presParOf" srcId="{126E0949-C66E-433E-8266-A9FE2536AC3A}" destId="{27202DE8-D188-4681-B4B6-E9AEE6C1FDB9}" srcOrd="2" destOrd="0" presId="urn:microsoft.com/office/officeart/2005/8/layout/default"/>
    <dgm:cxn modelId="{E78297A5-06F0-4564-B393-19C70C3EBAE7}" type="presParOf" srcId="{126E0949-C66E-433E-8266-A9FE2536AC3A}" destId="{ED76D932-9EAF-44CE-A09E-E98680986A61}" srcOrd="3" destOrd="0" presId="urn:microsoft.com/office/officeart/2005/8/layout/default"/>
    <dgm:cxn modelId="{131B6964-4045-444F-8667-1523F93A8FF5}" type="presParOf" srcId="{126E0949-C66E-433E-8266-A9FE2536AC3A}" destId="{62E2F8D9-56DC-4BCF-8EEF-0984E1B19617}" srcOrd="4" destOrd="0" presId="urn:microsoft.com/office/officeart/2005/8/layout/default"/>
    <dgm:cxn modelId="{C6A4A2A6-2877-42D8-AF41-2524B0121CBB}" type="presParOf" srcId="{126E0949-C66E-433E-8266-A9FE2536AC3A}" destId="{926F4191-BA69-4B91-A168-EB19C8F4EEBA}" srcOrd="5" destOrd="0" presId="urn:microsoft.com/office/officeart/2005/8/layout/default"/>
    <dgm:cxn modelId="{ED4FBFF3-9C92-488F-84ED-4A31929D6ECE}" type="presParOf" srcId="{126E0949-C66E-433E-8266-A9FE2536AC3A}" destId="{6F3BCA09-02EA-4716-BD3E-EC1E961610AE}" srcOrd="6" destOrd="0" presId="urn:microsoft.com/office/officeart/2005/8/layout/default"/>
    <dgm:cxn modelId="{E2A9040B-04DF-40B3-8F0A-67025E43E493}" type="presParOf" srcId="{126E0949-C66E-433E-8266-A9FE2536AC3A}" destId="{76B07994-CB9C-4617-919F-3AFEEF207815}" srcOrd="7" destOrd="0" presId="urn:microsoft.com/office/officeart/2005/8/layout/default"/>
    <dgm:cxn modelId="{5B03CF7D-8C32-402A-800E-244BBD225E37}" type="presParOf" srcId="{126E0949-C66E-433E-8266-A9FE2536AC3A}" destId="{02CB4133-5B1E-4013-BE88-116E0CA786C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39E04-55D6-4D51-A2DE-2A5D690FE271}">
      <dsp:nvSpPr>
        <dsp:cNvPr id="0" name=""/>
        <dsp:cNvSpPr/>
      </dsp:nvSpPr>
      <dsp:spPr>
        <a:xfrm>
          <a:off x="919278" y="2349"/>
          <a:ext cx="2405430" cy="1443258"/>
        </a:xfrm>
        <a:prstGeom prst="cloud">
          <a:avLst/>
        </a:prstGeom>
        <a:gradFill rotWithShape="0">
          <a:gsLst>
            <a:gs pos="0">
              <a:schemeClr val="accent3">
                <a:hueOff val="0"/>
                <a:satOff val="0"/>
                <a:lumOff val="0"/>
                <a:alphaOff val="0"/>
                <a:satMod val="100000"/>
                <a:lumMod val="100000"/>
              </a:schemeClr>
            </a:gs>
            <a:gs pos="50000">
              <a:schemeClr val="accent3">
                <a:hueOff val="0"/>
                <a:satOff val="0"/>
                <a:lumOff val="0"/>
                <a:alphaOff val="0"/>
                <a:shade val="99000"/>
                <a:satMod val="105000"/>
                <a:lumMod val="100000"/>
              </a:schemeClr>
            </a:gs>
            <a:gs pos="100000">
              <a:schemeClr val="accent3">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Calibri" panose="020F0502020204030204" pitchFamily="34" charset="0"/>
              <a:cs typeface="Calibri" panose="020F0502020204030204" pitchFamily="34" charset="0"/>
            </a:rPr>
            <a:t>Sports contest</a:t>
          </a:r>
        </a:p>
      </dsp:txBody>
      <dsp:txXfrm>
        <a:off x="1250804" y="220308"/>
        <a:ext cx="1571325" cy="940456"/>
      </dsp:txXfrm>
    </dsp:sp>
    <dsp:sp modelId="{27C89EE9-872C-4660-AE7F-2C713ED6DA98}">
      <dsp:nvSpPr>
        <dsp:cNvPr id="0" name=""/>
        <dsp:cNvSpPr/>
      </dsp:nvSpPr>
      <dsp:spPr>
        <a:xfrm>
          <a:off x="3565251" y="2349"/>
          <a:ext cx="2405430" cy="1443258"/>
        </a:xfrm>
        <a:prstGeom prst="cloud">
          <a:avLst/>
        </a:prstGeom>
        <a:gradFill rotWithShape="0">
          <a:gsLst>
            <a:gs pos="0">
              <a:schemeClr val="accent3">
                <a:hueOff val="-2170153"/>
                <a:satOff val="10636"/>
                <a:lumOff val="4069"/>
                <a:alphaOff val="0"/>
                <a:satMod val="100000"/>
                <a:lumMod val="100000"/>
              </a:schemeClr>
            </a:gs>
            <a:gs pos="50000">
              <a:schemeClr val="accent3">
                <a:hueOff val="-2170153"/>
                <a:satOff val="10636"/>
                <a:lumOff val="4069"/>
                <a:alphaOff val="0"/>
                <a:shade val="99000"/>
                <a:satMod val="105000"/>
                <a:lumMod val="100000"/>
              </a:schemeClr>
            </a:gs>
            <a:gs pos="100000">
              <a:schemeClr val="accent3">
                <a:hueOff val="-2170153"/>
                <a:satOff val="10636"/>
                <a:lumOff val="4069"/>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Calibri" panose="020F0502020204030204" pitchFamily="34" charset="0"/>
              <a:cs typeface="Calibri" panose="020F0502020204030204" pitchFamily="34" charset="0"/>
            </a:rPr>
            <a:t>Brand partnership</a:t>
          </a:r>
        </a:p>
      </dsp:txBody>
      <dsp:txXfrm>
        <a:off x="3896777" y="220308"/>
        <a:ext cx="1571325" cy="940456"/>
      </dsp:txXfrm>
    </dsp:sp>
    <dsp:sp modelId="{15223EBF-FB69-4290-A750-958F7D891EF3}">
      <dsp:nvSpPr>
        <dsp:cNvPr id="0" name=""/>
        <dsp:cNvSpPr/>
      </dsp:nvSpPr>
      <dsp:spPr>
        <a:xfrm>
          <a:off x="919278" y="1686150"/>
          <a:ext cx="2405430" cy="1443258"/>
        </a:xfrm>
        <a:prstGeom prst="cloud">
          <a:avLst/>
        </a:prstGeom>
        <a:gradFill rotWithShape="0">
          <a:gsLst>
            <a:gs pos="0">
              <a:schemeClr val="accent3">
                <a:hueOff val="-4340306"/>
                <a:satOff val="21273"/>
                <a:lumOff val="8138"/>
                <a:alphaOff val="0"/>
                <a:satMod val="100000"/>
                <a:lumMod val="100000"/>
              </a:schemeClr>
            </a:gs>
            <a:gs pos="50000">
              <a:schemeClr val="accent3">
                <a:hueOff val="-4340306"/>
                <a:satOff val="21273"/>
                <a:lumOff val="8138"/>
                <a:alphaOff val="0"/>
                <a:shade val="99000"/>
                <a:satMod val="105000"/>
                <a:lumMod val="100000"/>
              </a:schemeClr>
            </a:gs>
            <a:gs pos="100000">
              <a:schemeClr val="accent3">
                <a:hueOff val="-4340306"/>
                <a:satOff val="21273"/>
                <a:lumOff val="8138"/>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Calibri" panose="020F0502020204030204" pitchFamily="34" charset="0"/>
              <a:cs typeface="Calibri" panose="020F0502020204030204" pitchFamily="34" charset="0"/>
            </a:rPr>
            <a:t>Sharing content and photos</a:t>
          </a:r>
        </a:p>
      </dsp:txBody>
      <dsp:txXfrm>
        <a:off x="1250804" y="1904109"/>
        <a:ext cx="1571325" cy="940456"/>
      </dsp:txXfrm>
    </dsp:sp>
    <dsp:sp modelId="{835A2B39-AB08-424E-8BFB-7C55AC71F1CC}">
      <dsp:nvSpPr>
        <dsp:cNvPr id="0" name=""/>
        <dsp:cNvSpPr/>
      </dsp:nvSpPr>
      <dsp:spPr>
        <a:xfrm>
          <a:off x="3565251" y="1686150"/>
          <a:ext cx="2405430" cy="1443258"/>
        </a:xfrm>
        <a:prstGeom prst="cloud">
          <a:avLst/>
        </a:prstGeom>
        <a:gradFill rotWithShape="0">
          <a:gsLst>
            <a:gs pos="0">
              <a:schemeClr val="accent3">
                <a:hueOff val="-6510460"/>
                <a:satOff val="31909"/>
                <a:lumOff val="12206"/>
                <a:alphaOff val="0"/>
                <a:satMod val="100000"/>
                <a:lumMod val="100000"/>
              </a:schemeClr>
            </a:gs>
            <a:gs pos="50000">
              <a:schemeClr val="accent3">
                <a:hueOff val="-6510460"/>
                <a:satOff val="31909"/>
                <a:lumOff val="12206"/>
                <a:alphaOff val="0"/>
                <a:shade val="99000"/>
                <a:satMod val="105000"/>
                <a:lumMod val="100000"/>
              </a:schemeClr>
            </a:gs>
            <a:gs pos="100000">
              <a:schemeClr val="accent3">
                <a:hueOff val="-6510460"/>
                <a:satOff val="31909"/>
                <a:lumOff val="12206"/>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Calibri" panose="020F0502020204030204" pitchFamily="34" charset="0"/>
              <a:cs typeface="Calibri" panose="020F0502020204030204" pitchFamily="34" charset="0"/>
            </a:rPr>
            <a:t>Sponsorship</a:t>
          </a:r>
        </a:p>
      </dsp:txBody>
      <dsp:txXfrm>
        <a:off x="3896777" y="1904109"/>
        <a:ext cx="1571325" cy="940456"/>
      </dsp:txXfrm>
    </dsp:sp>
    <dsp:sp modelId="{DF8DD469-084D-431F-B106-89182BAE15E8}">
      <dsp:nvSpPr>
        <dsp:cNvPr id="0" name=""/>
        <dsp:cNvSpPr/>
      </dsp:nvSpPr>
      <dsp:spPr>
        <a:xfrm>
          <a:off x="2242264" y="3369951"/>
          <a:ext cx="2405430" cy="1443258"/>
        </a:xfrm>
        <a:prstGeom prst="cloud">
          <a:avLst/>
        </a:prstGeom>
        <a:gradFill rotWithShape="0">
          <a:gsLst>
            <a:gs pos="0">
              <a:schemeClr val="accent3">
                <a:hueOff val="-8680613"/>
                <a:satOff val="42546"/>
                <a:lumOff val="16275"/>
                <a:alphaOff val="0"/>
                <a:satMod val="100000"/>
                <a:lumMod val="100000"/>
              </a:schemeClr>
            </a:gs>
            <a:gs pos="50000">
              <a:schemeClr val="accent3">
                <a:hueOff val="-8680613"/>
                <a:satOff val="42546"/>
                <a:lumOff val="16275"/>
                <a:alphaOff val="0"/>
                <a:shade val="99000"/>
                <a:satMod val="105000"/>
                <a:lumMod val="100000"/>
              </a:schemeClr>
            </a:gs>
            <a:gs pos="100000">
              <a:schemeClr val="accent3">
                <a:hueOff val="-8680613"/>
                <a:satOff val="42546"/>
                <a:lumOff val="16275"/>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kern="1200" dirty="0">
              <a:latin typeface="Calibri" panose="020F0502020204030204" pitchFamily="34" charset="0"/>
              <a:cs typeface="Calibri" panose="020F0502020204030204" pitchFamily="34" charset="0"/>
            </a:rPr>
            <a:t>By creating engaging contests</a:t>
          </a:r>
        </a:p>
      </dsp:txBody>
      <dsp:txXfrm>
        <a:off x="2573790" y="3587910"/>
        <a:ext cx="1571325" cy="940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4A58B-9B16-4829-9F0E-5740E840512D}">
      <dsp:nvSpPr>
        <dsp:cNvPr id="0" name=""/>
        <dsp:cNvSpPr/>
      </dsp:nvSpPr>
      <dsp:spPr>
        <a:xfrm>
          <a:off x="146195" y="13205"/>
          <a:ext cx="2956619" cy="1773971"/>
        </a:xfrm>
        <a:prstGeom prst="rect">
          <a:avLst/>
        </a:prstGeom>
        <a:blipFill rotWithShape="0">
          <a:blip xmlns:r="http://schemas.openxmlformats.org/officeDocument/2006/relationships" r:embed="rId1"/>
          <a:srcRect/>
          <a:stretch>
            <a:fillRect l="-17000" r="-17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IN" sz="4400" kern="1200" dirty="0">
              <a:solidFill>
                <a:schemeClr val="tx1">
                  <a:lumMod val="95000"/>
                  <a:lumOff val="5000"/>
                </a:schemeClr>
              </a:solidFill>
              <a:latin typeface="Arial Black" panose="020B0A04020102020204" pitchFamily="34" charset="0"/>
            </a:rPr>
            <a:t>website</a:t>
          </a:r>
        </a:p>
      </dsp:txBody>
      <dsp:txXfrm>
        <a:off x="146195" y="13205"/>
        <a:ext cx="2956619" cy="1773971"/>
      </dsp:txXfrm>
    </dsp:sp>
    <dsp:sp modelId="{27202DE8-D188-4681-B4B6-E9AEE6C1FDB9}">
      <dsp:nvSpPr>
        <dsp:cNvPr id="0" name=""/>
        <dsp:cNvSpPr/>
      </dsp:nvSpPr>
      <dsp:spPr>
        <a:xfrm>
          <a:off x="3550890" y="3040"/>
          <a:ext cx="2956619" cy="1773971"/>
        </a:xfrm>
        <a:prstGeom prst="rect">
          <a:avLst/>
        </a:prstGeom>
        <a:blipFill rotWithShape="0">
          <a:blip xmlns:r="http://schemas.openxmlformats.org/officeDocument/2006/relationships" r:embed="rId2"/>
          <a:srcRect/>
          <a:stretch>
            <a:fillRect l="-11000" r="-11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IN" sz="6500" kern="1200" dirty="0"/>
        </a:p>
      </dsp:txBody>
      <dsp:txXfrm>
        <a:off x="3550890" y="3040"/>
        <a:ext cx="2956619" cy="1773971"/>
      </dsp:txXfrm>
    </dsp:sp>
    <dsp:sp modelId="{62E2F8D9-56DC-4BCF-8EEF-0984E1B19617}">
      <dsp:nvSpPr>
        <dsp:cNvPr id="0" name=""/>
        <dsp:cNvSpPr/>
      </dsp:nvSpPr>
      <dsp:spPr>
        <a:xfrm>
          <a:off x="6803171" y="3040"/>
          <a:ext cx="2956619" cy="1773971"/>
        </a:xfrm>
        <a:prstGeom prst="rect">
          <a:avLst/>
        </a:prstGeom>
        <a:blipFill rotWithShape="0">
          <a:blip xmlns:r="http://schemas.openxmlformats.org/officeDocument/2006/relationships" r:embed="rId3"/>
          <a:srcRect/>
          <a:stretch>
            <a:fillRect l="-39000" r="-3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IN" sz="6500" kern="1200" dirty="0"/>
        </a:p>
      </dsp:txBody>
      <dsp:txXfrm>
        <a:off x="6803171" y="3040"/>
        <a:ext cx="2956619" cy="1773971"/>
      </dsp:txXfrm>
    </dsp:sp>
    <dsp:sp modelId="{6F3BCA09-02EA-4716-BD3E-EC1E961610AE}">
      <dsp:nvSpPr>
        <dsp:cNvPr id="0" name=""/>
        <dsp:cNvSpPr/>
      </dsp:nvSpPr>
      <dsp:spPr>
        <a:xfrm>
          <a:off x="1924749" y="2072674"/>
          <a:ext cx="2956619" cy="1773971"/>
        </a:xfrm>
        <a:prstGeom prst="rect">
          <a:avLst/>
        </a:prstGeom>
        <a:blipFill rotWithShape="0">
          <a:blip xmlns:r="http://schemas.openxmlformats.org/officeDocument/2006/relationships" r:embed="rId4"/>
          <a:srcRect/>
          <a:stretch>
            <a:fillRect l="-59000" r="-59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IN" sz="6500" kern="1200" dirty="0"/>
        </a:p>
      </dsp:txBody>
      <dsp:txXfrm>
        <a:off x="1924749" y="2072674"/>
        <a:ext cx="2956619" cy="1773971"/>
      </dsp:txXfrm>
    </dsp:sp>
    <dsp:sp modelId="{02CB4133-5B1E-4013-BE88-116E0CA786C4}">
      <dsp:nvSpPr>
        <dsp:cNvPr id="0" name=""/>
        <dsp:cNvSpPr/>
      </dsp:nvSpPr>
      <dsp:spPr>
        <a:xfrm>
          <a:off x="5177030" y="2072674"/>
          <a:ext cx="2956619" cy="1773971"/>
        </a:xfrm>
        <a:prstGeom prst="rect">
          <a:avLst/>
        </a:prstGeom>
        <a:blipFill rotWithShape="0">
          <a:blip xmlns:r="http://schemas.openxmlformats.org/officeDocument/2006/relationships" r:embed="rId5"/>
          <a:srcRect/>
          <a:stretch>
            <a:fillRect l="-25000" r="-25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IN" sz="6500" kern="1200" dirty="0"/>
        </a:p>
      </dsp:txBody>
      <dsp:txXfrm>
        <a:off x="5177030" y="2072674"/>
        <a:ext cx="2956619" cy="17739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2/25/2020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2/25/2020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2/25/2020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2/25/2020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2/25/2020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2/25/2020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2/25/2020</a:t>
            </a:fld>
            <a:endParaRPr lang="en-US" dirty="0"/>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dirty="0"/>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2/25/2020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dirty="0"/>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7F1">
            <a:alpha val="0"/>
          </a:srgb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2/25/2020</a:t>
            </a:fld>
            <a:endParaRPr lang="en-US" dirty="0"/>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952749"/>
            <a:ext cx="4775075" cy="1033615"/>
          </a:xfrm>
        </p:spPr>
        <p:txBody>
          <a:bodyPr>
            <a:noAutofit/>
          </a:bodyPr>
          <a:lstStyle/>
          <a:p>
            <a:r>
              <a:rPr lang="en-US" sz="5400" b="1" dirty="0">
                <a:latin typeface="Bahnschrift Condensed" panose="020B0502040204020203" pitchFamily="34" charset="0"/>
              </a:rPr>
              <a:t>CORPORATE SPORTS LEAGUE (CSL) </a:t>
            </a:r>
            <a:br>
              <a:rPr lang="en-US" sz="5400" b="1" dirty="0">
                <a:latin typeface="Bahnschrift Condensed" panose="020B0502040204020203" pitchFamily="34" charset="0"/>
              </a:rPr>
            </a:br>
            <a:r>
              <a:rPr lang="en-US" sz="1800" b="1" dirty="0">
                <a:latin typeface="Bradley Hand ITC" panose="03070402050302030203" pitchFamily="66" charset="0"/>
              </a:rPr>
              <a:t> </a:t>
            </a:r>
            <a:r>
              <a:rPr lang="en-US" sz="2000" b="1" dirty="0">
                <a:latin typeface="Bradley Hand ITC" panose="03070402050302030203" pitchFamily="66" charset="0"/>
              </a:rPr>
              <a:t>kick away YOUR office blues</a:t>
            </a:r>
            <a:r>
              <a:rPr lang="en-US" sz="6000" b="1" dirty="0">
                <a:latin typeface="Bradley Hand ITC" panose="03070402050302030203" pitchFamily="66" charset="0"/>
              </a:rPr>
              <a:t>….</a:t>
            </a:r>
            <a:endParaRPr lang="en-US" sz="3200" b="1" dirty="0">
              <a:solidFill>
                <a:schemeClr val="tx1"/>
              </a:solidFill>
              <a:latin typeface="Bradley Hand ITC" panose="03070402050302030203" pitchFamily="66" charset="0"/>
            </a:endParaRPr>
          </a:p>
        </p:txBody>
      </p:sp>
      <p:sp>
        <p:nvSpPr>
          <p:cNvPr id="3" name="TextBox 2">
            <a:extLst>
              <a:ext uri="{FF2B5EF4-FFF2-40B4-BE49-F238E27FC236}">
                <a16:creationId xmlns:a16="http://schemas.microsoft.com/office/drawing/2014/main" id="{5165EF64-7D02-4B9E-9A6B-73917EF55CF7}"/>
              </a:ext>
            </a:extLst>
          </p:cNvPr>
          <p:cNvSpPr txBox="1"/>
          <p:nvPr/>
        </p:nvSpPr>
        <p:spPr>
          <a:xfrm>
            <a:off x="544653" y="4456590"/>
            <a:ext cx="3636730" cy="2031325"/>
          </a:xfrm>
          <a:prstGeom prst="rect">
            <a:avLst/>
          </a:prstGeom>
          <a:noFill/>
        </p:spPr>
        <p:txBody>
          <a:bodyPr wrap="square" rtlCol="0">
            <a:spAutoFit/>
          </a:bodyPr>
          <a:lstStyle/>
          <a:p>
            <a:r>
              <a:rPr lang="en-US" b="1" dirty="0">
                <a:solidFill>
                  <a:schemeClr val="bg1"/>
                </a:solidFill>
              </a:rPr>
              <a:t>PRESENTED BY: Group 4</a:t>
            </a:r>
          </a:p>
          <a:p>
            <a:r>
              <a:rPr lang="en-US" dirty="0">
                <a:solidFill>
                  <a:schemeClr val="bg1"/>
                </a:solidFill>
              </a:rPr>
              <a:t>Shivam Nagpal (19DM198)</a:t>
            </a:r>
          </a:p>
          <a:p>
            <a:r>
              <a:rPr lang="en-US" dirty="0">
                <a:solidFill>
                  <a:schemeClr val="bg1"/>
                </a:solidFill>
              </a:rPr>
              <a:t>Shreya Chopra (19DM204)</a:t>
            </a:r>
          </a:p>
          <a:p>
            <a:r>
              <a:rPr lang="en-US" dirty="0">
                <a:solidFill>
                  <a:schemeClr val="bg1"/>
                </a:solidFill>
              </a:rPr>
              <a:t>Shruti Gupta (19DM238)</a:t>
            </a:r>
          </a:p>
          <a:p>
            <a:r>
              <a:rPr lang="en-US" dirty="0">
                <a:solidFill>
                  <a:schemeClr val="bg1"/>
                </a:solidFill>
              </a:rPr>
              <a:t>Sonal Jain (19DM218)</a:t>
            </a:r>
          </a:p>
          <a:p>
            <a:r>
              <a:rPr lang="en-US" dirty="0">
                <a:solidFill>
                  <a:schemeClr val="bg1"/>
                </a:solidFill>
              </a:rPr>
              <a:t>Tanya Bhardwaj (19DM227)</a:t>
            </a:r>
          </a:p>
          <a:p>
            <a:r>
              <a:rPr lang="en-US" dirty="0">
                <a:solidFill>
                  <a:schemeClr val="bg1"/>
                </a:solidFill>
              </a:rPr>
              <a:t>Yash Khurana (19DM236)</a:t>
            </a:r>
          </a:p>
        </p:txBody>
      </p:sp>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AED87-3237-40BF-90BE-C0A6651DA166}"/>
              </a:ext>
            </a:extLst>
          </p:cNvPr>
          <p:cNvSpPr>
            <a:spLocks noGrp="1"/>
          </p:cNvSpPr>
          <p:nvPr>
            <p:ph type="title"/>
          </p:nvPr>
        </p:nvSpPr>
        <p:spPr>
          <a:xfrm>
            <a:off x="4097141" y="3034283"/>
            <a:ext cx="4144392" cy="1371600"/>
          </a:xfrm>
        </p:spPr>
        <p:txBody>
          <a:bodyPr>
            <a:normAutofit/>
          </a:bodyPr>
          <a:lstStyle/>
          <a:p>
            <a:pPr algn="ctr"/>
            <a:r>
              <a:rPr lang="en-US" sz="3600" u="sng" dirty="0">
                <a:latin typeface="Algerian" panose="04020705040A02060702" pitchFamily="82" charset="0"/>
              </a:rPr>
              <a:t>MANAGEMENT TEAM </a:t>
            </a:r>
            <a:endParaRPr lang="en-IN" sz="3600" u="sng" dirty="0">
              <a:latin typeface="Algerian" panose="04020705040A02060702" pitchFamily="82" charset="0"/>
            </a:endParaRPr>
          </a:p>
        </p:txBody>
      </p:sp>
      <p:pic>
        <p:nvPicPr>
          <p:cNvPr id="5" name="Picture 4">
            <a:extLst>
              <a:ext uri="{FF2B5EF4-FFF2-40B4-BE49-F238E27FC236}">
                <a16:creationId xmlns:a16="http://schemas.microsoft.com/office/drawing/2014/main" id="{DCA59513-9C3F-451A-8740-CAE673406F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1786" y="681910"/>
            <a:ext cx="4446233" cy="2403420"/>
          </a:xfrm>
          <a:prstGeom prst="rect">
            <a:avLst/>
          </a:prstGeom>
        </p:spPr>
      </p:pic>
      <p:sp>
        <p:nvSpPr>
          <p:cNvPr id="4" name="Oval 3">
            <a:extLst>
              <a:ext uri="{FF2B5EF4-FFF2-40B4-BE49-F238E27FC236}">
                <a16:creationId xmlns:a16="http://schemas.microsoft.com/office/drawing/2014/main" id="{4BF9099A-E070-47E2-A855-FA1A1E5B46F9}"/>
              </a:ext>
            </a:extLst>
          </p:cNvPr>
          <p:cNvSpPr/>
          <p:nvPr/>
        </p:nvSpPr>
        <p:spPr>
          <a:xfrm>
            <a:off x="9536292" y="681910"/>
            <a:ext cx="1793289" cy="1784412"/>
          </a:xfrm>
          <a:prstGeom prst="ellipse">
            <a:avLst/>
          </a:prstGeom>
          <a:solidFill>
            <a:srgbClr val="7030A0"/>
          </a:solidFill>
          <a:ln>
            <a:noFill/>
          </a:ln>
          <a:effectLst>
            <a:glow rad="63500">
              <a:schemeClr val="accent6">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schemeClr val="tx1"/>
              </a:solidFill>
              <a:latin typeface="Calibri" panose="020F0502020204030204" pitchFamily="34" charset="0"/>
              <a:cs typeface="Calibri" panose="020F0502020204030204" pitchFamily="34" charset="0"/>
            </a:endParaRPr>
          </a:p>
          <a:p>
            <a:pPr algn="ctr"/>
            <a:r>
              <a:rPr lang="en-IN" sz="1600" dirty="0">
                <a:solidFill>
                  <a:schemeClr val="tx1"/>
                </a:solidFill>
                <a:latin typeface="Calibri" panose="020F0502020204030204" pitchFamily="34" charset="0"/>
                <a:cs typeface="Calibri" panose="020F0502020204030204" pitchFamily="34" charset="0"/>
              </a:rPr>
              <a:t>CHIEF FINANCIAL OFFICER -YASH KHURANA</a:t>
            </a:r>
          </a:p>
          <a:p>
            <a:pPr algn="ctr"/>
            <a:endParaRPr lang="en-IN" sz="1600" dirty="0">
              <a:solidFill>
                <a:schemeClr val="tx1"/>
              </a:solidFill>
              <a:latin typeface="Calibri" panose="020F0502020204030204" pitchFamily="34" charset="0"/>
              <a:cs typeface="Calibri" panose="020F0502020204030204" pitchFamily="34" charset="0"/>
            </a:endParaRPr>
          </a:p>
        </p:txBody>
      </p:sp>
      <p:sp>
        <p:nvSpPr>
          <p:cNvPr id="6" name="Oval 5">
            <a:extLst>
              <a:ext uri="{FF2B5EF4-FFF2-40B4-BE49-F238E27FC236}">
                <a16:creationId xmlns:a16="http://schemas.microsoft.com/office/drawing/2014/main" id="{CCD55E7C-2314-4450-9C47-B12E8B827494}"/>
              </a:ext>
            </a:extLst>
          </p:cNvPr>
          <p:cNvSpPr/>
          <p:nvPr/>
        </p:nvSpPr>
        <p:spPr>
          <a:xfrm>
            <a:off x="3690152" y="4589015"/>
            <a:ext cx="1793289" cy="1784412"/>
          </a:xfrm>
          <a:prstGeom prst="ellipse">
            <a:avLst/>
          </a:prstGeom>
          <a:solidFill>
            <a:schemeClr val="accent2"/>
          </a:solidFill>
          <a:ln>
            <a:noFill/>
          </a:ln>
          <a:effectLst>
            <a:glow rad="63500">
              <a:schemeClr val="accent6">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schemeClr val="tx1"/>
              </a:solidFill>
              <a:latin typeface="Calibri" panose="020F0502020204030204" pitchFamily="34" charset="0"/>
              <a:cs typeface="Calibri" panose="020F0502020204030204" pitchFamily="34" charset="0"/>
            </a:endParaRPr>
          </a:p>
          <a:p>
            <a:pPr algn="ctr"/>
            <a:r>
              <a:rPr lang="en-IN" sz="1600" dirty="0">
                <a:solidFill>
                  <a:schemeClr val="tx1"/>
                </a:solidFill>
                <a:latin typeface="Calibri" panose="020F0502020204030204" pitchFamily="34" charset="0"/>
                <a:cs typeface="Calibri" panose="020F0502020204030204" pitchFamily="34" charset="0"/>
              </a:rPr>
              <a:t>SECRETARY- SHREYA CHOPRA</a:t>
            </a:r>
          </a:p>
          <a:p>
            <a:pPr algn="ctr"/>
            <a:endParaRPr lang="en-IN" sz="1600" dirty="0">
              <a:solidFill>
                <a:schemeClr val="tx1"/>
              </a:solidFill>
              <a:latin typeface="Calibri" panose="020F0502020204030204" pitchFamily="34" charset="0"/>
              <a:cs typeface="Calibri" panose="020F0502020204030204" pitchFamily="34" charset="0"/>
            </a:endParaRPr>
          </a:p>
        </p:txBody>
      </p:sp>
      <p:sp>
        <p:nvSpPr>
          <p:cNvPr id="7" name="Oval 6">
            <a:extLst>
              <a:ext uri="{FF2B5EF4-FFF2-40B4-BE49-F238E27FC236}">
                <a16:creationId xmlns:a16="http://schemas.microsoft.com/office/drawing/2014/main" id="{7F09CA68-E2C1-4025-B91B-C56A6E33673B}"/>
              </a:ext>
            </a:extLst>
          </p:cNvPr>
          <p:cNvSpPr/>
          <p:nvPr/>
        </p:nvSpPr>
        <p:spPr>
          <a:xfrm>
            <a:off x="8946278" y="2804603"/>
            <a:ext cx="1793289" cy="1784412"/>
          </a:xfrm>
          <a:prstGeom prst="ellipse">
            <a:avLst/>
          </a:prstGeom>
          <a:solidFill>
            <a:srgbClr val="0070C0"/>
          </a:solidFill>
          <a:ln>
            <a:noFill/>
          </a:ln>
          <a:effectLst>
            <a:glow rad="63500">
              <a:schemeClr val="accent6">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schemeClr val="tx1"/>
              </a:solidFill>
              <a:latin typeface="Calibri" panose="020F0502020204030204" pitchFamily="34" charset="0"/>
              <a:cs typeface="Calibri" panose="020F0502020204030204" pitchFamily="34" charset="0"/>
            </a:endParaRPr>
          </a:p>
          <a:p>
            <a:pPr algn="ctr"/>
            <a:r>
              <a:rPr lang="en-IN" sz="1600" dirty="0">
                <a:solidFill>
                  <a:schemeClr val="tx1"/>
                </a:solidFill>
                <a:latin typeface="Calibri" panose="020F0502020204030204" pitchFamily="34" charset="0"/>
                <a:cs typeface="Calibri" panose="020F0502020204030204" pitchFamily="34" charset="0"/>
              </a:rPr>
              <a:t>TREASURER-SHRUTI GUPTA</a:t>
            </a:r>
          </a:p>
          <a:p>
            <a:pPr algn="ctr"/>
            <a:endParaRPr lang="en-IN" sz="1600" dirty="0">
              <a:solidFill>
                <a:schemeClr val="tx1"/>
              </a:solidFill>
              <a:latin typeface="Calibri" panose="020F0502020204030204" pitchFamily="34" charset="0"/>
              <a:cs typeface="Calibri" panose="020F0502020204030204" pitchFamily="34" charset="0"/>
            </a:endParaRPr>
          </a:p>
        </p:txBody>
      </p:sp>
      <p:sp>
        <p:nvSpPr>
          <p:cNvPr id="8" name="Oval 7">
            <a:extLst>
              <a:ext uri="{FF2B5EF4-FFF2-40B4-BE49-F238E27FC236}">
                <a16:creationId xmlns:a16="http://schemas.microsoft.com/office/drawing/2014/main" id="{9B15BF66-996D-4FC8-AD62-B817CBF0B939}"/>
              </a:ext>
            </a:extLst>
          </p:cNvPr>
          <p:cNvSpPr/>
          <p:nvPr/>
        </p:nvSpPr>
        <p:spPr>
          <a:xfrm>
            <a:off x="1452433" y="3034283"/>
            <a:ext cx="1793289" cy="1784412"/>
          </a:xfrm>
          <a:prstGeom prst="ellipse">
            <a:avLst/>
          </a:prstGeom>
          <a:solidFill>
            <a:srgbClr val="FFC000"/>
          </a:solidFill>
          <a:ln>
            <a:noFill/>
          </a:ln>
          <a:effectLst>
            <a:glow rad="63500">
              <a:schemeClr val="accent6">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schemeClr val="tx1"/>
              </a:solidFill>
              <a:latin typeface="Calibri" panose="020F0502020204030204" pitchFamily="34" charset="0"/>
              <a:cs typeface="Calibri" panose="020F0502020204030204" pitchFamily="34" charset="0"/>
            </a:endParaRPr>
          </a:p>
          <a:p>
            <a:pPr algn="ctr"/>
            <a:r>
              <a:rPr lang="en-IN" sz="1600" dirty="0">
                <a:solidFill>
                  <a:schemeClr val="tx1"/>
                </a:solidFill>
                <a:latin typeface="Calibri" panose="020F0502020204030204" pitchFamily="34" charset="0"/>
                <a:cs typeface="Calibri" panose="020F0502020204030204" pitchFamily="34" charset="0"/>
              </a:rPr>
              <a:t>VICE CHAIRMAN- SONAL JAIN</a:t>
            </a:r>
          </a:p>
          <a:p>
            <a:pPr algn="ctr"/>
            <a:endParaRPr lang="en-IN" sz="1600" dirty="0">
              <a:solidFill>
                <a:schemeClr val="tx1"/>
              </a:solidFill>
              <a:latin typeface="Calibri" panose="020F0502020204030204" pitchFamily="34" charset="0"/>
              <a:cs typeface="Calibri" panose="020F0502020204030204" pitchFamily="34" charset="0"/>
            </a:endParaRPr>
          </a:p>
        </p:txBody>
      </p:sp>
      <p:sp>
        <p:nvSpPr>
          <p:cNvPr id="9" name="Oval 8">
            <a:extLst>
              <a:ext uri="{FF2B5EF4-FFF2-40B4-BE49-F238E27FC236}">
                <a16:creationId xmlns:a16="http://schemas.microsoft.com/office/drawing/2014/main" id="{DCD93534-58EE-42E9-82F1-6B38DDD60ED3}"/>
              </a:ext>
            </a:extLst>
          </p:cNvPr>
          <p:cNvSpPr/>
          <p:nvPr/>
        </p:nvSpPr>
        <p:spPr>
          <a:xfrm>
            <a:off x="6708561" y="4589015"/>
            <a:ext cx="1793289" cy="1784412"/>
          </a:xfrm>
          <a:prstGeom prst="ellipse">
            <a:avLst/>
          </a:prstGeom>
          <a:solidFill>
            <a:schemeClr val="accent6"/>
          </a:solidFill>
          <a:ln>
            <a:noFill/>
          </a:ln>
          <a:effectLst>
            <a:glow rad="63500">
              <a:schemeClr val="accent6">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600" dirty="0">
              <a:solidFill>
                <a:schemeClr val="tx1"/>
              </a:solidFill>
              <a:latin typeface="Calibri" panose="020F0502020204030204" pitchFamily="34" charset="0"/>
              <a:cs typeface="Calibri" panose="020F0502020204030204" pitchFamily="34" charset="0"/>
            </a:endParaRPr>
          </a:p>
          <a:p>
            <a:pPr algn="ctr"/>
            <a:r>
              <a:rPr lang="en-IN" sz="1600" dirty="0">
                <a:solidFill>
                  <a:schemeClr val="tx1"/>
                </a:solidFill>
                <a:latin typeface="Calibri" panose="020F0502020204030204" pitchFamily="34" charset="0"/>
                <a:cs typeface="Calibri" panose="020F0502020204030204" pitchFamily="34" charset="0"/>
              </a:rPr>
              <a:t>CHIEF MARKETING OFFICER- TANYA BHARDWAJ</a:t>
            </a:r>
          </a:p>
          <a:p>
            <a:pPr algn="ctr"/>
            <a:endParaRPr lang="en-IN" sz="1600" dirty="0">
              <a:solidFill>
                <a:schemeClr val="tx1"/>
              </a:solidFill>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1BDC9217-6742-4172-8B9D-F41C03F5A574}"/>
              </a:ext>
            </a:extLst>
          </p:cNvPr>
          <p:cNvSpPr/>
          <p:nvPr/>
        </p:nvSpPr>
        <p:spPr>
          <a:xfrm>
            <a:off x="862419" y="681910"/>
            <a:ext cx="1793289" cy="1784412"/>
          </a:xfrm>
          <a:prstGeom prst="ellipse">
            <a:avLst/>
          </a:prstGeom>
          <a:solidFill>
            <a:srgbClr val="ECF10F"/>
          </a:solidFill>
          <a:ln>
            <a:noFill/>
          </a:ln>
          <a:effectLst>
            <a:glow rad="63500">
              <a:schemeClr val="accent6">
                <a:satMod val="175000"/>
                <a:alpha val="40000"/>
              </a:schemeClr>
            </a:glow>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latin typeface="Calibri" panose="020F0502020204030204" pitchFamily="34" charset="0"/>
                <a:cs typeface="Calibri" panose="020F0502020204030204" pitchFamily="34" charset="0"/>
              </a:rPr>
              <a:t> </a:t>
            </a:r>
          </a:p>
          <a:p>
            <a:pPr algn="ctr"/>
            <a:r>
              <a:rPr lang="en-IN" sz="1600" dirty="0">
                <a:solidFill>
                  <a:schemeClr val="tx1"/>
                </a:solidFill>
                <a:latin typeface="Calibri" panose="020F0502020204030204" pitchFamily="34" charset="0"/>
                <a:cs typeface="Calibri" panose="020F0502020204030204" pitchFamily="34" charset="0"/>
              </a:rPr>
              <a:t>CHAIRMAN-SHIVAM NAGPAL</a:t>
            </a:r>
          </a:p>
          <a:p>
            <a:pPr algn="ctr"/>
            <a:endParaRPr lang="en-IN" sz="16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7141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98347-8F7E-4543-A71E-BD496B803FDC}"/>
              </a:ext>
            </a:extLst>
          </p:cNvPr>
          <p:cNvSpPr>
            <a:spLocks noGrp="1"/>
          </p:cNvSpPr>
          <p:nvPr>
            <p:ph type="title"/>
          </p:nvPr>
        </p:nvSpPr>
        <p:spPr>
          <a:xfrm>
            <a:off x="4090386" y="498724"/>
            <a:ext cx="4011227" cy="828487"/>
          </a:xfrm>
        </p:spPr>
        <p:txBody>
          <a:bodyPr>
            <a:normAutofit fontScale="90000"/>
          </a:bodyPr>
          <a:lstStyle/>
          <a:p>
            <a:r>
              <a:rPr lang="en-US" u="sng" dirty="0">
                <a:latin typeface="Algerian" panose="04020705040A02060702" pitchFamily="82" charset="0"/>
              </a:rPr>
              <a:t>FINANCIAL PLAN</a:t>
            </a:r>
            <a:endParaRPr lang="en-IN" u="sng" dirty="0">
              <a:latin typeface="Algerian" panose="04020705040A02060702" pitchFamily="82" charset="0"/>
            </a:endParaRPr>
          </a:p>
        </p:txBody>
      </p:sp>
      <p:pic>
        <p:nvPicPr>
          <p:cNvPr id="7" name="Picture 6">
            <a:extLst>
              <a:ext uri="{FF2B5EF4-FFF2-40B4-BE49-F238E27FC236}">
                <a16:creationId xmlns:a16="http://schemas.microsoft.com/office/drawing/2014/main" id="{D50B5678-0C3D-4F21-9992-9D552ADE31C9}"/>
              </a:ext>
            </a:extLst>
          </p:cNvPr>
          <p:cNvPicPr>
            <a:picLocks noChangeAspect="1"/>
          </p:cNvPicPr>
          <p:nvPr/>
        </p:nvPicPr>
        <p:blipFill rotWithShape="1">
          <a:blip r:embed="rId2">
            <a:extLst>
              <a:ext uri="{28A0092B-C50C-407E-A947-70E740481C1C}">
                <a14:useLocalDpi xmlns:a14="http://schemas.microsoft.com/office/drawing/2010/main" val="0"/>
              </a:ext>
            </a:extLst>
          </a:blip>
          <a:srcRect b="1189"/>
          <a:stretch/>
        </p:blipFill>
        <p:spPr>
          <a:xfrm>
            <a:off x="532660" y="1331649"/>
            <a:ext cx="11126680" cy="4989251"/>
          </a:xfrm>
          <a:prstGeom prst="rect">
            <a:avLst/>
          </a:prstGeom>
        </p:spPr>
      </p:pic>
    </p:spTree>
    <p:extLst>
      <p:ext uri="{BB962C8B-B14F-4D97-AF65-F5344CB8AC3E}">
        <p14:creationId xmlns:p14="http://schemas.microsoft.com/office/powerpoint/2010/main" val="1217246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4D187-F06D-426E-BD4D-C6E6BE43631E}"/>
              </a:ext>
            </a:extLst>
          </p:cNvPr>
          <p:cNvSpPr>
            <a:spLocks noGrp="1"/>
          </p:cNvSpPr>
          <p:nvPr>
            <p:ph type="title"/>
          </p:nvPr>
        </p:nvSpPr>
        <p:spPr>
          <a:xfrm>
            <a:off x="3705873" y="638623"/>
            <a:ext cx="4635623" cy="1304297"/>
          </a:xfrm>
        </p:spPr>
        <p:txBody>
          <a:bodyPr>
            <a:normAutofit/>
          </a:bodyPr>
          <a:lstStyle/>
          <a:p>
            <a:pPr algn="ctr"/>
            <a:r>
              <a:rPr lang="en-US" sz="4400" u="sng" dirty="0">
                <a:latin typeface="Algerian" panose="04020705040A02060702" pitchFamily="82" charset="0"/>
              </a:rPr>
              <a:t>MILESTONES</a:t>
            </a:r>
            <a:br>
              <a:rPr lang="en-US" sz="4400" u="sng" dirty="0">
                <a:latin typeface="Algerian" panose="04020705040A02060702" pitchFamily="82" charset="0"/>
              </a:rPr>
            </a:br>
            <a:r>
              <a:rPr lang="en-US" sz="4400" u="sng" dirty="0">
                <a:latin typeface="Algerian" panose="04020705040A02060702" pitchFamily="82" charset="0"/>
              </a:rPr>
              <a:t>(Projected)</a:t>
            </a:r>
            <a:endParaRPr lang="en-IN" sz="4400" u="sng" dirty="0">
              <a:latin typeface="Algerian" panose="04020705040A02060702" pitchFamily="82" charset="0"/>
            </a:endParaRPr>
          </a:p>
        </p:txBody>
      </p:sp>
      <p:sp>
        <p:nvSpPr>
          <p:cNvPr id="4" name="Oval 3">
            <a:extLst>
              <a:ext uri="{FF2B5EF4-FFF2-40B4-BE49-F238E27FC236}">
                <a16:creationId xmlns:a16="http://schemas.microsoft.com/office/drawing/2014/main" id="{F5C70C79-C5A6-447B-A5A7-687E1B07F9FF}"/>
              </a:ext>
            </a:extLst>
          </p:cNvPr>
          <p:cNvSpPr/>
          <p:nvPr/>
        </p:nvSpPr>
        <p:spPr>
          <a:xfrm>
            <a:off x="1117106" y="1447782"/>
            <a:ext cx="1581708" cy="1198692"/>
          </a:xfrm>
          <a:prstGeom prst="ellipse">
            <a:avLst/>
          </a:prstGeom>
          <a:solidFill>
            <a:srgbClr val="7030A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Started in 2020</a:t>
            </a:r>
            <a:endParaRPr lang="en-IN" dirty="0"/>
          </a:p>
        </p:txBody>
      </p:sp>
      <p:sp>
        <p:nvSpPr>
          <p:cNvPr id="5" name="Oval 4">
            <a:extLst>
              <a:ext uri="{FF2B5EF4-FFF2-40B4-BE49-F238E27FC236}">
                <a16:creationId xmlns:a16="http://schemas.microsoft.com/office/drawing/2014/main" id="{1A8C74D4-3936-447A-9E4B-392F5C8FBE45}"/>
              </a:ext>
            </a:extLst>
          </p:cNvPr>
          <p:cNvSpPr/>
          <p:nvPr/>
        </p:nvSpPr>
        <p:spPr>
          <a:xfrm>
            <a:off x="1172592" y="3350434"/>
            <a:ext cx="1581708" cy="1121549"/>
          </a:xfrm>
          <a:prstGeom prst="ellipse">
            <a:avLst/>
          </a:prstGeom>
          <a:solidFill>
            <a:srgbClr val="F03F2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 clients by 2022</a:t>
            </a:r>
            <a:endParaRPr lang="en-IN" dirty="0"/>
          </a:p>
        </p:txBody>
      </p:sp>
      <p:sp>
        <p:nvSpPr>
          <p:cNvPr id="6" name="Oval 5">
            <a:extLst>
              <a:ext uri="{FF2B5EF4-FFF2-40B4-BE49-F238E27FC236}">
                <a16:creationId xmlns:a16="http://schemas.microsoft.com/office/drawing/2014/main" id="{96D2FE33-2D01-44C4-AD42-9DA7EA4D81A8}"/>
              </a:ext>
            </a:extLst>
          </p:cNvPr>
          <p:cNvSpPr/>
          <p:nvPr/>
        </p:nvSpPr>
        <p:spPr>
          <a:xfrm>
            <a:off x="6874278" y="3624796"/>
            <a:ext cx="2222379" cy="1766504"/>
          </a:xfrm>
          <a:prstGeom prst="ellipse">
            <a:avLst/>
          </a:prstGeom>
          <a:solidFill>
            <a:srgbClr val="FFC00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Received funding from investors 2024</a:t>
            </a:r>
            <a:endParaRPr lang="en-IN" dirty="0"/>
          </a:p>
        </p:txBody>
      </p:sp>
      <p:sp>
        <p:nvSpPr>
          <p:cNvPr id="7" name="Oval 6">
            <a:extLst>
              <a:ext uri="{FF2B5EF4-FFF2-40B4-BE49-F238E27FC236}">
                <a16:creationId xmlns:a16="http://schemas.microsoft.com/office/drawing/2014/main" id="{34FAB7A1-B42B-410E-89B6-1B7F7EED50B8}"/>
              </a:ext>
            </a:extLst>
          </p:cNvPr>
          <p:cNvSpPr/>
          <p:nvPr/>
        </p:nvSpPr>
        <p:spPr>
          <a:xfrm>
            <a:off x="3027287" y="4547003"/>
            <a:ext cx="2691415" cy="1766504"/>
          </a:xfrm>
          <a:prstGeom prst="ellipse">
            <a:avLst/>
          </a:prstGeom>
          <a:solidFill>
            <a:schemeClr val="accent5">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Achieved bench mark of organizing 100 successful events in 2022</a:t>
            </a:r>
            <a:endParaRPr lang="en-IN" dirty="0"/>
          </a:p>
        </p:txBody>
      </p:sp>
      <p:sp>
        <p:nvSpPr>
          <p:cNvPr id="8" name="Oval 7">
            <a:extLst>
              <a:ext uri="{FF2B5EF4-FFF2-40B4-BE49-F238E27FC236}">
                <a16:creationId xmlns:a16="http://schemas.microsoft.com/office/drawing/2014/main" id="{22C00C3E-BB4B-4B94-BF92-F5A35A481FE9}"/>
              </a:ext>
            </a:extLst>
          </p:cNvPr>
          <p:cNvSpPr/>
          <p:nvPr/>
        </p:nvSpPr>
        <p:spPr>
          <a:xfrm>
            <a:off x="9420870" y="1135305"/>
            <a:ext cx="2191121" cy="1616412"/>
          </a:xfrm>
          <a:prstGeom prst="ellipse">
            <a:avLst/>
          </a:prstGeom>
          <a:solidFill>
            <a:srgbClr val="B8D23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Achieved its first million dollar project in 2025</a:t>
            </a:r>
            <a:endParaRPr lang="en-IN" dirty="0"/>
          </a:p>
        </p:txBody>
      </p:sp>
      <p:cxnSp>
        <p:nvCxnSpPr>
          <p:cNvPr id="12" name="Straight Arrow Connector 11">
            <a:extLst>
              <a:ext uri="{FF2B5EF4-FFF2-40B4-BE49-F238E27FC236}">
                <a16:creationId xmlns:a16="http://schemas.microsoft.com/office/drawing/2014/main" id="{0A41405B-CA00-4BED-BDA0-F40EC196E617}"/>
              </a:ext>
            </a:extLst>
          </p:cNvPr>
          <p:cNvCxnSpPr>
            <a:cxnSpLocks/>
          </p:cNvCxnSpPr>
          <p:nvPr/>
        </p:nvCxnSpPr>
        <p:spPr>
          <a:xfrm>
            <a:off x="1907960" y="2751717"/>
            <a:ext cx="0" cy="479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A81AAC8-2641-46E4-B33F-5582266D732C}"/>
              </a:ext>
            </a:extLst>
          </p:cNvPr>
          <p:cNvCxnSpPr>
            <a:cxnSpLocks/>
          </p:cNvCxnSpPr>
          <p:nvPr/>
        </p:nvCxnSpPr>
        <p:spPr>
          <a:xfrm>
            <a:off x="2291919" y="4508048"/>
            <a:ext cx="639191" cy="591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9F523E8-C330-4616-99A9-1FC3FDCA0EAB}"/>
              </a:ext>
            </a:extLst>
          </p:cNvPr>
          <p:cNvCxnSpPr>
            <a:cxnSpLocks/>
          </p:cNvCxnSpPr>
          <p:nvPr/>
        </p:nvCxnSpPr>
        <p:spPr>
          <a:xfrm flipV="1">
            <a:off x="5879484" y="5007006"/>
            <a:ext cx="991835" cy="4616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734FDE4-4A81-4616-9817-3B4AADD9CB38}"/>
              </a:ext>
            </a:extLst>
          </p:cNvPr>
          <p:cNvCxnSpPr>
            <a:cxnSpLocks/>
          </p:cNvCxnSpPr>
          <p:nvPr/>
        </p:nvCxnSpPr>
        <p:spPr>
          <a:xfrm flipV="1">
            <a:off x="9003619" y="2931080"/>
            <a:ext cx="1087832" cy="971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2" name="Graphic 21" descr="Head with gears">
            <a:extLst>
              <a:ext uri="{FF2B5EF4-FFF2-40B4-BE49-F238E27FC236}">
                <a16:creationId xmlns:a16="http://schemas.microsoft.com/office/drawing/2014/main" id="{479EF9C8-8A84-429A-AF68-3BB31D393CB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71129" y="1606709"/>
            <a:ext cx="934744" cy="880838"/>
          </a:xfrm>
          <a:prstGeom prst="rect">
            <a:avLst/>
          </a:prstGeom>
        </p:spPr>
      </p:pic>
      <p:pic>
        <p:nvPicPr>
          <p:cNvPr id="24" name="Graphic 23" descr="Boardroom">
            <a:extLst>
              <a:ext uri="{FF2B5EF4-FFF2-40B4-BE49-F238E27FC236}">
                <a16:creationId xmlns:a16="http://schemas.microsoft.com/office/drawing/2014/main" id="{367693F4-9F57-4C12-BC37-81D06029CB9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0270" y="4295020"/>
            <a:ext cx="914400" cy="914400"/>
          </a:xfrm>
          <a:prstGeom prst="rect">
            <a:avLst/>
          </a:prstGeom>
        </p:spPr>
      </p:pic>
      <p:pic>
        <p:nvPicPr>
          <p:cNvPr id="26" name="Graphic 25" descr="Upward trend">
            <a:extLst>
              <a:ext uri="{FF2B5EF4-FFF2-40B4-BE49-F238E27FC236}">
                <a16:creationId xmlns:a16="http://schemas.microsoft.com/office/drawing/2014/main" id="{9EE219D8-A68C-4C78-93FC-1F0C70F0FC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30906" y="3735137"/>
            <a:ext cx="736846" cy="736846"/>
          </a:xfrm>
          <a:prstGeom prst="rect">
            <a:avLst/>
          </a:prstGeom>
        </p:spPr>
      </p:pic>
      <p:pic>
        <p:nvPicPr>
          <p:cNvPr id="28" name="Graphic 27" descr="Money">
            <a:extLst>
              <a:ext uri="{FF2B5EF4-FFF2-40B4-BE49-F238E27FC236}">
                <a16:creationId xmlns:a16="http://schemas.microsoft.com/office/drawing/2014/main" id="{BD08A69D-5569-456C-901E-CD25528E79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84201" y="4634399"/>
            <a:ext cx="914400" cy="914400"/>
          </a:xfrm>
          <a:prstGeom prst="rect">
            <a:avLst/>
          </a:prstGeom>
        </p:spPr>
      </p:pic>
      <p:pic>
        <p:nvPicPr>
          <p:cNvPr id="30" name="Graphic 29" descr="Dollar">
            <a:extLst>
              <a:ext uri="{FF2B5EF4-FFF2-40B4-BE49-F238E27FC236}">
                <a16:creationId xmlns:a16="http://schemas.microsoft.com/office/drawing/2014/main" id="{F7063CE2-8AEF-4613-8827-EE981B2FE0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413811" y="1652071"/>
            <a:ext cx="1007059" cy="790113"/>
          </a:xfrm>
          <a:prstGeom prst="rect">
            <a:avLst/>
          </a:prstGeom>
        </p:spPr>
      </p:pic>
    </p:spTree>
    <p:extLst>
      <p:ext uri="{BB962C8B-B14F-4D97-AF65-F5344CB8AC3E}">
        <p14:creationId xmlns:p14="http://schemas.microsoft.com/office/powerpoint/2010/main" val="2431301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3B115-ACDE-4A8E-885B-01EFD5469FD1}"/>
              </a:ext>
            </a:extLst>
          </p:cNvPr>
          <p:cNvSpPr>
            <a:spLocks noGrp="1"/>
          </p:cNvSpPr>
          <p:nvPr>
            <p:ph type="title"/>
          </p:nvPr>
        </p:nvSpPr>
        <p:spPr/>
        <p:txBody>
          <a:bodyPr/>
          <a:lstStyle/>
          <a:p>
            <a:pPr algn="ctr"/>
            <a:r>
              <a:rPr lang="en-US" u="sng" dirty="0">
                <a:latin typeface="Algerian" panose="04020705040A02060702" pitchFamily="82" charset="0"/>
              </a:rPr>
              <a:t>RISK EVALUATION AND COPING STRATEGIES</a:t>
            </a:r>
            <a:endParaRPr lang="en-IN" u="sng" dirty="0">
              <a:latin typeface="Algerian" panose="04020705040A02060702" pitchFamily="82" charset="0"/>
            </a:endParaRPr>
          </a:p>
        </p:txBody>
      </p:sp>
      <p:sp>
        <p:nvSpPr>
          <p:cNvPr id="3" name="Content Placeholder 2">
            <a:extLst>
              <a:ext uri="{FF2B5EF4-FFF2-40B4-BE49-F238E27FC236}">
                <a16:creationId xmlns:a16="http://schemas.microsoft.com/office/drawing/2014/main" id="{AB3B0761-05F2-4C10-95B7-0468698B74C8}"/>
              </a:ext>
            </a:extLst>
          </p:cNvPr>
          <p:cNvSpPr>
            <a:spLocks noGrp="1"/>
          </p:cNvSpPr>
          <p:nvPr>
            <p:ph idx="1"/>
          </p:nvPr>
        </p:nvSpPr>
        <p:spPr>
          <a:xfrm>
            <a:off x="1066800" y="2387206"/>
            <a:ext cx="10058400" cy="3516445"/>
          </a:xfrm>
        </p:spPr>
        <p:txBody>
          <a:bodyPr>
            <a:normAutofit/>
          </a:bodyPr>
          <a:lstStyle/>
          <a:p>
            <a:pPr marL="0" lvl="0" indent="0">
              <a:buNone/>
            </a:pPr>
            <a:r>
              <a:rPr lang="en-US" sz="1800" dirty="0">
                <a:latin typeface="Calibri" panose="020F0502020204030204" pitchFamily="34" charset="0"/>
                <a:cs typeface="Calibri" panose="020F0502020204030204" pitchFamily="34" charset="0"/>
              </a:rPr>
              <a:t>We will use number of risk management strategies to prevent the emergence of adverse events for example -</a:t>
            </a:r>
          </a:p>
          <a:p>
            <a:pPr marL="457200" lvl="0" indent="-342900">
              <a:buSzPts val="1800"/>
            </a:pPr>
            <a:r>
              <a:rPr lang="en-US" sz="1800" dirty="0">
                <a:latin typeface="Calibri" panose="020F0502020204030204" pitchFamily="34" charset="0"/>
                <a:cs typeface="Calibri" panose="020F0502020204030204" pitchFamily="34" charset="0"/>
              </a:rPr>
              <a:t>Unstable and volatile environment where uncertainty dominates as well as related business risk (risk of failure, unforeseen losses)</a:t>
            </a:r>
          </a:p>
          <a:p>
            <a:pPr marL="457200" lvl="0" indent="-342900">
              <a:spcBef>
                <a:spcPts val="0"/>
              </a:spcBef>
              <a:buSzPts val="1800"/>
            </a:pPr>
            <a:r>
              <a:rPr lang="en-US" sz="1800" dirty="0">
                <a:latin typeface="Calibri" panose="020F0502020204030204" pitchFamily="34" charset="0"/>
                <a:cs typeface="Calibri" panose="020F0502020204030204" pitchFamily="34" charset="0"/>
              </a:rPr>
              <a:t>Complexity of economic relations, political influence and different human behavior</a:t>
            </a:r>
          </a:p>
          <a:p>
            <a:pPr marL="457200" lvl="0" indent="-342900">
              <a:spcBef>
                <a:spcPts val="0"/>
              </a:spcBef>
              <a:buSzPts val="1800"/>
            </a:pPr>
            <a:r>
              <a:rPr lang="en-US" sz="1800" dirty="0">
                <a:latin typeface="Calibri" panose="020F0502020204030204" pitchFamily="34" charset="0"/>
                <a:cs typeface="Calibri" panose="020F0502020204030204" pitchFamily="34" charset="0"/>
              </a:rPr>
              <a:t>Unlike uncertainty, risk represent the degree of stability of organization while achieving its goals</a:t>
            </a:r>
          </a:p>
          <a:p>
            <a:pPr marL="457200" lvl="0" indent="-342900">
              <a:spcBef>
                <a:spcPts val="0"/>
              </a:spcBef>
              <a:buSzPts val="1800"/>
            </a:pPr>
            <a:r>
              <a:rPr lang="en-US" sz="1800" dirty="0">
                <a:latin typeface="Calibri" panose="020F0502020204030204" pitchFamily="34" charset="0"/>
                <a:cs typeface="Calibri" panose="020F0502020204030204" pitchFamily="34" charset="0"/>
              </a:rPr>
              <a:t>Unwanted damage, loss or pulling out from achieving the objective related to a specific business venture .</a:t>
            </a:r>
          </a:p>
          <a:p>
            <a:pPr marL="457200" lvl="0" indent="-342900">
              <a:spcBef>
                <a:spcPts val="0"/>
              </a:spcBef>
              <a:buSzPts val="1800"/>
            </a:pPr>
            <a:r>
              <a:rPr lang="en-US" sz="1800" dirty="0">
                <a:latin typeface="Calibri" panose="020F0502020204030204" pitchFamily="34" charset="0"/>
                <a:cs typeface="Calibri" panose="020F0502020204030204" pitchFamily="34" charset="0"/>
              </a:rPr>
              <a:t>Emergency interventions( healthcare, evacuation of the injured, safe exit from the facility)</a:t>
            </a:r>
          </a:p>
          <a:p>
            <a:pPr marL="457200" lvl="0" indent="-342900">
              <a:spcBef>
                <a:spcPts val="0"/>
              </a:spcBef>
              <a:buSzPts val="1800"/>
            </a:pPr>
            <a:r>
              <a:rPr lang="en-US" sz="1800" dirty="0">
                <a:latin typeface="Calibri" panose="020F0502020204030204" pitchFamily="34" charset="0"/>
                <a:cs typeface="Calibri" panose="020F0502020204030204" pitchFamily="34" charset="0"/>
              </a:rPr>
              <a:t>Planning the security guard system and attendants at the sports facility .</a:t>
            </a:r>
          </a:p>
          <a:p>
            <a:pPr marL="0" indent="0">
              <a:buNone/>
            </a:pPr>
            <a:endParaRPr lang="en-IN"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186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163486F-3AB1-4261-9244-D80FA1C84DC8}"/>
              </a:ext>
            </a:extLst>
          </p:cNvPr>
          <p:cNvSpPr/>
          <p:nvPr/>
        </p:nvSpPr>
        <p:spPr>
          <a:xfrm>
            <a:off x="937333" y="3674561"/>
            <a:ext cx="5370990" cy="266614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IN"/>
          </a:p>
        </p:txBody>
      </p:sp>
      <p:sp>
        <p:nvSpPr>
          <p:cNvPr id="7" name="Rectangle: Rounded Corners 6">
            <a:extLst>
              <a:ext uri="{FF2B5EF4-FFF2-40B4-BE49-F238E27FC236}">
                <a16:creationId xmlns:a16="http://schemas.microsoft.com/office/drawing/2014/main" id="{D89A484C-087D-4351-8AFE-C0E93C26DFFC}"/>
              </a:ext>
            </a:extLst>
          </p:cNvPr>
          <p:cNvSpPr/>
          <p:nvPr/>
        </p:nvSpPr>
        <p:spPr>
          <a:xfrm>
            <a:off x="937333" y="3069640"/>
            <a:ext cx="2897820" cy="408373"/>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IN"/>
          </a:p>
        </p:txBody>
      </p:sp>
      <p:sp>
        <p:nvSpPr>
          <p:cNvPr id="4" name="Rectangle: Rounded Corners 3">
            <a:extLst>
              <a:ext uri="{FF2B5EF4-FFF2-40B4-BE49-F238E27FC236}">
                <a16:creationId xmlns:a16="http://schemas.microsoft.com/office/drawing/2014/main" id="{2C5A48EB-6E8D-4B79-9586-79E13CED94C2}"/>
              </a:ext>
            </a:extLst>
          </p:cNvPr>
          <p:cNvSpPr/>
          <p:nvPr/>
        </p:nvSpPr>
        <p:spPr>
          <a:xfrm>
            <a:off x="937333" y="1487157"/>
            <a:ext cx="5370990" cy="1464816"/>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IN"/>
          </a:p>
        </p:txBody>
      </p:sp>
      <p:sp>
        <p:nvSpPr>
          <p:cNvPr id="2" name="Title 1">
            <a:extLst>
              <a:ext uri="{FF2B5EF4-FFF2-40B4-BE49-F238E27FC236}">
                <a16:creationId xmlns:a16="http://schemas.microsoft.com/office/drawing/2014/main" id="{54739030-AB0E-4BF7-A1ED-FEF64F117707}"/>
              </a:ext>
            </a:extLst>
          </p:cNvPr>
          <p:cNvSpPr>
            <a:spLocks noGrp="1"/>
          </p:cNvSpPr>
          <p:nvPr>
            <p:ph type="title"/>
          </p:nvPr>
        </p:nvSpPr>
        <p:spPr>
          <a:xfrm>
            <a:off x="884807" y="517289"/>
            <a:ext cx="5911049" cy="1008653"/>
          </a:xfrm>
        </p:spPr>
        <p:txBody>
          <a:bodyPr/>
          <a:lstStyle/>
          <a:p>
            <a:r>
              <a:rPr lang="en-US" u="sng" dirty="0">
                <a:latin typeface="Algerian" panose="04020705040A02060702" pitchFamily="82" charset="0"/>
                <a:cs typeface="Calibri" panose="020F0502020204030204" pitchFamily="34" charset="0"/>
              </a:rPr>
              <a:t>LEGAL ENVIRONMENT</a:t>
            </a:r>
            <a:endParaRPr lang="en-IN" u="sng" dirty="0">
              <a:latin typeface="Algerian" panose="04020705040A02060702" pitchFamily="82" charset="0"/>
              <a:cs typeface="Calibri" panose="020F0502020204030204" pitchFamily="34" charset="0"/>
            </a:endParaRPr>
          </a:p>
        </p:txBody>
      </p:sp>
      <p:sp>
        <p:nvSpPr>
          <p:cNvPr id="3" name="Content Placeholder 2">
            <a:extLst>
              <a:ext uri="{FF2B5EF4-FFF2-40B4-BE49-F238E27FC236}">
                <a16:creationId xmlns:a16="http://schemas.microsoft.com/office/drawing/2014/main" id="{04C633FD-F441-49C5-83FE-710AF96F4D7B}"/>
              </a:ext>
            </a:extLst>
          </p:cNvPr>
          <p:cNvSpPr>
            <a:spLocks noGrp="1"/>
          </p:cNvSpPr>
          <p:nvPr>
            <p:ph idx="1"/>
          </p:nvPr>
        </p:nvSpPr>
        <p:spPr>
          <a:xfrm>
            <a:off x="1031335" y="3778841"/>
            <a:ext cx="5547064" cy="2561869"/>
          </a:xfrm>
        </p:spPr>
        <p:txBody>
          <a:bodyPr>
            <a:normAutofit/>
          </a:bodyPr>
          <a:lstStyle/>
          <a:p>
            <a:pPr marL="0" indent="0">
              <a:buNone/>
            </a:pPr>
            <a:r>
              <a:rPr lang="en-US" sz="1600" b="1" dirty="0"/>
              <a:t>Licenses and Compliance:</a:t>
            </a:r>
            <a:endParaRPr lang="en-IN" sz="1600" b="1" dirty="0"/>
          </a:p>
          <a:p>
            <a:pPr lvl="0">
              <a:lnSpc>
                <a:spcPct val="100000"/>
              </a:lnSpc>
            </a:pPr>
            <a:r>
              <a:rPr lang="en-US" sz="1600" dirty="0"/>
              <a:t>Approval from signing authority to conduct the event</a:t>
            </a:r>
            <a:endParaRPr lang="en-IN" sz="1600" dirty="0"/>
          </a:p>
          <a:p>
            <a:pPr lvl="0">
              <a:lnSpc>
                <a:spcPct val="100000"/>
              </a:lnSpc>
            </a:pPr>
            <a:r>
              <a:rPr lang="en-US" sz="1600" dirty="0"/>
              <a:t>Budget approval from relevant departments</a:t>
            </a:r>
            <a:endParaRPr lang="en-IN" sz="1600" dirty="0"/>
          </a:p>
          <a:p>
            <a:pPr lvl="0">
              <a:lnSpc>
                <a:spcPct val="100000"/>
              </a:lnSpc>
            </a:pPr>
            <a:r>
              <a:rPr lang="en-US" sz="1600" dirty="0"/>
              <a:t>Approval from the ground authority </a:t>
            </a:r>
            <a:endParaRPr lang="en-IN" sz="1600" dirty="0"/>
          </a:p>
          <a:p>
            <a:pPr lvl="0">
              <a:lnSpc>
                <a:spcPct val="100000"/>
              </a:lnSpc>
            </a:pPr>
            <a:r>
              <a:rPr lang="en-US" sz="1600" dirty="0"/>
              <a:t>No objection certificate.</a:t>
            </a:r>
            <a:endParaRPr lang="en-IN" sz="1600" dirty="0"/>
          </a:p>
          <a:p>
            <a:pPr lvl="0">
              <a:lnSpc>
                <a:spcPct val="100000"/>
              </a:lnSpc>
            </a:pPr>
            <a:r>
              <a:rPr lang="en-US" sz="1600" dirty="0"/>
              <a:t>Public works department license</a:t>
            </a:r>
            <a:endParaRPr lang="en-IN" sz="1600" dirty="0"/>
          </a:p>
          <a:p>
            <a:endParaRPr lang="en-IN" dirty="0"/>
          </a:p>
        </p:txBody>
      </p:sp>
      <p:pic>
        <p:nvPicPr>
          <p:cNvPr id="5" name="Picture 4">
            <a:extLst>
              <a:ext uri="{FF2B5EF4-FFF2-40B4-BE49-F238E27FC236}">
                <a16:creationId xmlns:a16="http://schemas.microsoft.com/office/drawing/2014/main" id="{2A91393C-9AFA-4E31-BC05-2632752FF1B6}"/>
              </a:ext>
            </a:extLst>
          </p:cNvPr>
          <p:cNvPicPr>
            <a:picLocks noChangeAspect="1"/>
          </p:cNvPicPr>
          <p:nvPr/>
        </p:nvPicPr>
        <p:blipFill rotWithShape="1">
          <a:blip r:embed="rId2">
            <a:extLst>
              <a:ext uri="{28A0092B-C50C-407E-A947-70E740481C1C}">
                <a14:useLocalDpi xmlns:a14="http://schemas.microsoft.com/office/drawing/2010/main" val="0"/>
              </a:ext>
            </a:extLst>
          </a:blip>
          <a:srcRect b="10893"/>
          <a:stretch/>
        </p:blipFill>
        <p:spPr>
          <a:xfrm>
            <a:off x="7040367" y="1647215"/>
            <a:ext cx="4214300" cy="4054691"/>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72A3379F-8BAA-43EF-800E-589C1B4D0CD4}"/>
              </a:ext>
            </a:extLst>
          </p:cNvPr>
          <p:cNvSpPr txBox="1"/>
          <p:nvPr/>
        </p:nvSpPr>
        <p:spPr>
          <a:xfrm>
            <a:off x="1066800" y="1608891"/>
            <a:ext cx="5029200" cy="1354217"/>
          </a:xfrm>
          <a:prstGeom prst="rect">
            <a:avLst/>
          </a:prstGeom>
          <a:noFill/>
        </p:spPr>
        <p:txBody>
          <a:bodyPr wrap="square" rtlCol="0">
            <a:spAutoFit/>
          </a:bodyPr>
          <a:lstStyle/>
          <a:p>
            <a:pPr lvl="0"/>
            <a:r>
              <a:rPr lang="en-US" sz="1600" b="1" dirty="0"/>
              <a:t>Company Structure:</a:t>
            </a:r>
          </a:p>
          <a:p>
            <a:pPr marL="285750" lvl="0" indent="-285750">
              <a:buFont typeface="Arial" panose="020B0604020202020204" pitchFamily="34" charset="0"/>
              <a:buChar char="•"/>
            </a:pPr>
            <a:r>
              <a:rPr lang="en-US" sz="1600" dirty="0"/>
              <a:t>Partnership firm registered under ‘Indian Partnership Act’.</a:t>
            </a:r>
            <a:endParaRPr lang="en-IN" sz="1600" dirty="0"/>
          </a:p>
          <a:p>
            <a:pPr marL="285750" lvl="0" indent="-285750">
              <a:buFont typeface="Arial" panose="020B0604020202020204" pitchFamily="34" charset="0"/>
              <a:buChar char="•"/>
            </a:pPr>
            <a:r>
              <a:rPr lang="en-US" sz="1600" dirty="0"/>
              <a:t>Registration under ‘Shops and Establishment Act’.</a:t>
            </a:r>
            <a:endParaRPr lang="en-IN" sz="1600" dirty="0"/>
          </a:p>
        </p:txBody>
      </p:sp>
      <p:sp>
        <p:nvSpPr>
          <p:cNvPr id="8" name="TextBox 7">
            <a:extLst>
              <a:ext uri="{FF2B5EF4-FFF2-40B4-BE49-F238E27FC236}">
                <a16:creationId xmlns:a16="http://schemas.microsoft.com/office/drawing/2014/main" id="{F435FE27-3547-450A-8019-62732374B5CB}"/>
              </a:ext>
            </a:extLst>
          </p:cNvPr>
          <p:cNvSpPr txBox="1"/>
          <p:nvPr/>
        </p:nvSpPr>
        <p:spPr>
          <a:xfrm>
            <a:off x="1031335" y="3128572"/>
            <a:ext cx="2803817" cy="615553"/>
          </a:xfrm>
          <a:prstGeom prst="rect">
            <a:avLst/>
          </a:prstGeom>
          <a:noFill/>
        </p:spPr>
        <p:txBody>
          <a:bodyPr wrap="square" rtlCol="0">
            <a:spAutoFit/>
          </a:bodyPr>
          <a:lstStyle/>
          <a:p>
            <a:r>
              <a:rPr lang="en-US" sz="1600" b="1" dirty="0"/>
              <a:t>Number of members: </a:t>
            </a:r>
            <a:r>
              <a:rPr lang="en-US" sz="1600" dirty="0"/>
              <a:t>6</a:t>
            </a:r>
            <a:endParaRPr lang="en-IN" sz="1600" dirty="0"/>
          </a:p>
          <a:p>
            <a:endParaRPr lang="en-IN" dirty="0"/>
          </a:p>
        </p:txBody>
      </p:sp>
    </p:spTree>
    <p:extLst>
      <p:ext uri="{BB962C8B-B14F-4D97-AF65-F5344CB8AC3E}">
        <p14:creationId xmlns:p14="http://schemas.microsoft.com/office/powerpoint/2010/main" val="3612708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5">
            <a:extLst>
              <a:ext uri="{FF2B5EF4-FFF2-40B4-BE49-F238E27FC236}">
                <a16:creationId xmlns:a16="http://schemas.microsoft.com/office/drawing/2014/main" id="{D5A333CD-C827-4FDF-ACBF-7371BCB23DAB}"/>
              </a:ext>
            </a:extLst>
          </p:cNvPr>
          <p:cNvSpPr/>
          <p:nvPr/>
        </p:nvSpPr>
        <p:spPr>
          <a:xfrm rot="5400000">
            <a:off x="6490608" y="1182641"/>
            <a:ext cx="5272254" cy="4599251"/>
          </a:xfrm>
          <a:prstGeom prst="wedgeRound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3" name="Content Placeholder 2">
            <a:extLst>
              <a:ext uri="{FF2B5EF4-FFF2-40B4-BE49-F238E27FC236}">
                <a16:creationId xmlns:a16="http://schemas.microsoft.com/office/drawing/2014/main" id="{954E2143-67B1-43EA-8E2E-441BB121AA54}"/>
              </a:ext>
            </a:extLst>
          </p:cNvPr>
          <p:cNvSpPr>
            <a:spLocks noGrp="1"/>
          </p:cNvSpPr>
          <p:nvPr>
            <p:ph idx="1"/>
          </p:nvPr>
        </p:nvSpPr>
        <p:spPr>
          <a:xfrm>
            <a:off x="7090052" y="980087"/>
            <a:ext cx="4336309" cy="5272255"/>
          </a:xfrm>
        </p:spPr>
        <p:txBody>
          <a:bodyPr>
            <a:normAutofit lnSpcReduction="10000"/>
          </a:bodyPr>
          <a:lstStyle/>
          <a:p>
            <a:pPr marL="0" indent="0">
              <a:buNone/>
            </a:pPr>
            <a:r>
              <a:rPr lang="en-US" sz="2400" dirty="0">
                <a:solidFill>
                  <a:schemeClr val="bg1"/>
                </a:solidFill>
                <a:latin typeface="Gabriola" panose="04040605051002020D02" pitchFamily="82" charset="0"/>
              </a:rPr>
              <a:t>“To be one of the fastest growing events management company specializing in sports, public events, inaugurations and corporate parties by giving an opportunity to build strong businesses, thus promoting healthy lives, balanced and active communities. </a:t>
            </a:r>
            <a:endParaRPr lang="en-IN" sz="2400" dirty="0">
              <a:solidFill>
                <a:schemeClr val="bg1"/>
              </a:solidFill>
              <a:latin typeface="Gabriola" panose="04040605051002020D02" pitchFamily="82" charset="0"/>
            </a:endParaRPr>
          </a:p>
          <a:p>
            <a:pPr marL="0" indent="0">
              <a:buNone/>
            </a:pPr>
            <a:r>
              <a:rPr lang="en-US" sz="2400" dirty="0">
                <a:solidFill>
                  <a:schemeClr val="bg1"/>
                </a:solidFill>
                <a:latin typeface="Gabriola" panose="04040605051002020D02" pitchFamily="82" charset="0"/>
              </a:rPr>
              <a:t>Our primary motive is setting and achieving targets and moving beyond our limits in life, business and technology, enabling people to maintain a healthy work life balance through expertise, exclusivity and engagement.”</a:t>
            </a:r>
            <a:endParaRPr lang="en-IN" sz="2400" dirty="0">
              <a:solidFill>
                <a:schemeClr val="bg1"/>
              </a:solidFill>
              <a:latin typeface="Gabriola" panose="04040605051002020D02" pitchFamily="82" charset="0"/>
            </a:endParaRPr>
          </a:p>
          <a:p>
            <a:endParaRPr lang="en-IN" dirty="0">
              <a:solidFill>
                <a:schemeClr val="bg1"/>
              </a:solidFill>
            </a:endParaRPr>
          </a:p>
        </p:txBody>
      </p:sp>
      <p:pic>
        <p:nvPicPr>
          <p:cNvPr id="5" name="Picture 4">
            <a:extLst>
              <a:ext uri="{FF2B5EF4-FFF2-40B4-BE49-F238E27FC236}">
                <a16:creationId xmlns:a16="http://schemas.microsoft.com/office/drawing/2014/main" id="{967A5AC9-10E7-4C0A-9CDF-42F6F4A87D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109" y="1104375"/>
            <a:ext cx="5198891" cy="47557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33744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3F3DCF-235E-41E8-B305-C6588DF53B98}"/>
              </a:ext>
            </a:extLst>
          </p:cNvPr>
          <p:cNvPicPr>
            <a:picLocks noChangeAspect="1"/>
          </p:cNvPicPr>
          <p:nvPr/>
        </p:nvPicPr>
        <p:blipFill>
          <a:blip r:embed="rId2"/>
          <a:stretch>
            <a:fillRect/>
          </a:stretch>
        </p:blipFill>
        <p:spPr>
          <a:xfrm>
            <a:off x="731511" y="1021220"/>
            <a:ext cx="5036913" cy="4815558"/>
          </a:xfrm>
          <a:prstGeom prst="rect">
            <a:avLst/>
          </a:prstGeom>
          <a:ln>
            <a:noFill/>
          </a:ln>
          <a:effectLst>
            <a:outerShdw blurRad="190500" algn="tl" rotWithShape="0">
              <a:srgbClr val="000000">
                <a:alpha val="70000"/>
              </a:srgbClr>
            </a:outerShdw>
          </a:effectLst>
        </p:spPr>
      </p:pic>
      <p:sp>
        <p:nvSpPr>
          <p:cNvPr id="3" name="Content Placeholder 2">
            <a:extLst>
              <a:ext uri="{FF2B5EF4-FFF2-40B4-BE49-F238E27FC236}">
                <a16:creationId xmlns:a16="http://schemas.microsoft.com/office/drawing/2014/main" id="{B25F0A8B-29C1-46A5-B9CA-7CDAFAA4786F}"/>
              </a:ext>
            </a:extLst>
          </p:cNvPr>
          <p:cNvSpPr>
            <a:spLocks noGrp="1"/>
          </p:cNvSpPr>
          <p:nvPr>
            <p:ph idx="1"/>
          </p:nvPr>
        </p:nvSpPr>
        <p:spPr/>
        <p:txBody>
          <a:bodyPr>
            <a:normAutofit/>
          </a:bodyPr>
          <a:lstStyle/>
          <a:p>
            <a:pPr marL="0" indent="0">
              <a:buNone/>
            </a:pPr>
            <a:endParaRPr lang="en-IN" dirty="0"/>
          </a:p>
          <a:p>
            <a:endParaRPr lang="en-IN" sz="1600" dirty="0">
              <a:latin typeface="Arial Narrow" panose="020B0606020202030204" pitchFamily="34" charset="0"/>
            </a:endParaRPr>
          </a:p>
        </p:txBody>
      </p:sp>
      <p:graphicFrame>
        <p:nvGraphicFramePr>
          <p:cNvPr id="5" name="Diagram 4">
            <a:extLst>
              <a:ext uri="{FF2B5EF4-FFF2-40B4-BE49-F238E27FC236}">
                <a16:creationId xmlns:a16="http://schemas.microsoft.com/office/drawing/2014/main" id="{5B6F0E83-1EFC-4196-9199-EDAC1AA1D8D5}"/>
              </a:ext>
            </a:extLst>
          </p:cNvPr>
          <p:cNvGraphicFramePr/>
          <p:nvPr>
            <p:extLst>
              <p:ext uri="{D42A27DB-BD31-4B8C-83A1-F6EECF244321}">
                <p14:modId xmlns:p14="http://schemas.microsoft.com/office/powerpoint/2010/main" val="3363880849"/>
              </p:ext>
            </p:extLst>
          </p:nvPr>
        </p:nvGraphicFramePr>
        <p:xfrm>
          <a:off x="5433134" y="1021219"/>
          <a:ext cx="6889960" cy="4815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9367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D2D2AF-AC06-4B81-A74C-E738B9EAD066}"/>
              </a:ext>
            </a:extLst>
          </p:cNvPr>
          <p:cNvSpPr>
            <a:spLocks noGrp="1"/>
          </p:cNvSpPr>
          <p:nvPr>
            <p:ph type="title"/>
          </p:nvPr>
        </p:nvSpPr>
        <p:spPr>
          <a:xfrm>
            <a:off x="1066800" y="740248"/>
            <a:ext cx="10058400" cy="982020"/>
          </a:xfrm>
        </p:spPr>
        <p:txBody>
          <a:bodyPr>
            <a:normAutofit/>
          </a:bodyPr>
          <a:lstStyle/>
          <a:p>
            <a:pPr algn="ctr"/>
            <a:r>
              <a:rPr lang="en-IN" sz="4400" u="sng" dirty="0">
                <a:latin typeface="Algerian" panose="04020705040A02060702" pitchFamily="82" charset="0"/>
              </a:rPr>
              <a:t>Marketing channels</a:t>
            </a:r>
          </a:p>
        </p:txBody>
      </p:sp>
      <p:graphicFrame>
        <p:nvGraphicFramePr>
          <p:cNvPr id="10" name="Content Placeholder 9">
            <a:extLst>
              <a:ext uri="{FF2B5EF4-FFF2-40B4-BE49-F238E27FC236}">
                <a16:creationId xmlns:a16="http://schemas.microsoft.com/office/drawing/2014/main" id="{8D8AD44B-392F-4D93-9E6B-C7824DF5676C}"/>
              </a:ext>
            </a:extLst>
          </p:cNvPr>
          <p:cNvGraphicFramePr>
            <a:graphicFrameLocks noGrp="1"/>
          </p:cNvGraphicFramePr>
          <p:nvPr>
            <p:ph idx="1"/>
            <p:extLst>
              <p:ext uri="{D42A27DB-BD31-4B8C-83A1-F6EECF244321}">
                <p14:modId xmlns:p14="http://schemas.microsoft.com/office/powerpoint/2010/main" val="656552172"/>
              </p:ext>
            </p:extLst>
          </p:nvPr>
        </p:nvGraphicFramePr>
        <p:xfrm>
          <a:off x="1066800" y="2103438"/>
          <a:ext cx="10058400" cy="3849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235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F261D-91E8-4CE7-A4A6-640688FA6666}"/>
              </a:ext>
            </a:extLst>
          </p:cNvPr>
          <p:cNvSpPr>
            <a:spLocks noGrp="1"/>
          </p:cNvSpPr>
          <p:nvPr>
            <p:ph type="title"/>
          </p:nvPr>
        </p:nvSpPr>
        <p:spPr>
          <a:xfrm>
            <a:off x="1095374" y="731520"/>
            <a:ext cx="10029825" cy="1026259"/>
          </a:xfrm>
        </p:spPr>
        <p:txBody>
          <a:bodyPr>
            <a:normAutofit/>
          </a:bodyPr>
          <a:lstStyle/>
          <a:p>
            <a:r>
              <a:rPr lang="en-IN" sz="4400" u="sng" dirty="0">
                <a:latin typeface="Algerian" panose="04020705040A02060702" pitchFamily="82" charset="0"/>
              </a:rPr>
              <a:t>Advertising channels</a:t>
            </a:r>
          </a:p>
        </p:txBody>
      </p:sp>
      <p:sp>
        <p:nvSpPr>
          <p:cNvPr id="3" name="Content Placeholder 2">
            <a:extLst>
              <a:ext uri="{FF2B5EF4-FFF2-40B4-BE49-F238E27FC236}">
                <a16:creationId xmlns:a16="http://schemas.microsoft.com/office/drawing/2014/main" id="{6F5B4999-6458-46F6-83AD-E1B549BC6A8A}"/>
              </a:ext>
            </a:extLst>
          </p:cNvPr>
          <p:cNvSpPr>
            <a:spLocks noGrp="1"/>
          </p:cNvSpPr>
          <p:nvPr>
            <p:ph idx="1"/>
          </p:nvPr>
        </p:nvSpPr>
        <p:spPr/>
        <p:txBody>
          <a:bodyPr>
            <a:normAutofit/>
          </a:bodyPr>
          <a:lstStyle/>
          <a:p>
            <a:pPr marL="342900" indent="-342900">
              <a:buAutoNum type="arabicPeriod"/>
            </a:pPr>
            <a:r>
              <a:rPr lang="en-US" sz="2400" dirty="0">
                <a:latin typeface="Calibri" panose="020F0502020204030204" pitchFamily="34" charset="0"/>
                <a:cs typeface="Calibri" panose="020F0502020204030204" pitchFamily="34" charset="0"/>
              </a:rPr>
              <a:t>Powerful Invitations </a:t>
            </a:r>
          </a:p>
          <a:p>
            <a:pPr marL="342900" indent="-342900">
              <a:buAutoNum type="arabicPeriod"/>
            </a:pPr>
            <a:r>
              <a:rPr lang="en-US" sz="2400" dirty="0">
                <a:latin typeface="Calibri" panose="020F0502020204030204" pitchFamily="34" charset="0"/>
                <a:cs typeface="Calibri" panose="020F0502020204030204" pitchFamily="34" charset="0"/>
              </a:rPr>
              <a:t>Attractive Website</a:t>
            </a:r>
          </a:p>
          <a:p>
            <a:pPr marL="342900" indent="-342900">
              <a:buAutoNum type="arabicPeriod"/>
            </a:pPr>
            <a:r>
              <a:rPr lang="en-US" sz="2400" dirty="0">
                <a:latin typeface="Calibri" panose="020F0502020204030204" pitchFamily="34" charset="0"/>
                <a:cs typeface="Calibri" panose="020F0502020204030204" pitchFamily="34" charset="0"/>
              </a:rPr>
              <a:t>Pay-per click advertising</a:t>
            </a:r>
          </a:p>
          <a:p>
            <a:pPr marL="342900" indent="-342900">
              <a:buAutoNum type="arabicPeriod"/>
            </a:pPr>
            <a:r>
              <a:rPr lang="en-US" sz="2400" dirty="0">
                <a:latin typeface="Calibri" panose="020F0502020204030204" pitchFamily="34" charset="0"/>
                <a:cs typeface="Calibri" panose="020F0502020204030204" pitchFamily="34" charset="0"/>
              </a:rPr>
              <a:t>Handouts</a:t>
            </a:r>
          </a:p>
          <a:p>
            <a:pPr marL="342900" indent="-342900">
              <a:buAutoNum type="arabicPeriod"/>
            </a:pPr>
            <a:r>
              <a:rPr lang="en-US" sz="2400" dirty="0">
                <a:latin typeface="Calibri" panose="020F0502020204030204" pitchFamily="34" charset="0"/>
                <a:cs typeface="Calibri" panose="020F0502020204030204" pitchFamily="34" charset="0"/>
              </a:rPr>
              <a:t>Online-offline amalgamation</a:t>
            </a:r>
          </a:p>
          <a:p>
            <a:pPr marL="342900" indent="-342900">
              <a:buAutoNum type="arabicPeriod"/>
            </a:pPr>
            <a:r>
              <a:rPr lang="en-US" sz="2400" dirty="0">
                <a:latin typeface="Calibri" panose="020F0502020204030204" pitchFamily="34" charset="0"/>
                <a:cs typeface="Calibri" panose="020F0502020204030204" pitchFamily="34" charset="0"/>
              </a:rPr>
              <a:t>Word of mouth</a:t>
            </a:r>
          </a:p>
        </p:txBody>
      </p:sp>
      <p:pic>
        <p:nvPicPr>
          <p:cNvPr id="5" name="Picture 4">
            <a:extLst>
              <a:ext uri="{FF2B5EF4-FFF2-40B4-BE49-F238E27FC236}">
                <a16:creationId xmlns:a16="http://schemas.microsoft.com/office/drawing/2014/main" id="{A4E489B7-CA09-4E9A-BA85-4E38CDC11A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9413" y="1209675"/>
            <a:ext cx="2057400" cy="2219325"/>
          </a:xfrm>
          <a:prstGeom prst="rect">
            <a:avLst/>
          </a:prstGeom>
        </p:spPr>
      </p:pic>
      <p:pic>
        <p:nvPicPr>
          <p:cNvPr id="7" name="Picture 6">
            <a:extLst>
              <a:ext uri="{FF2B5EF4-FFF2-40B4-BE49-F238E27FC236}">
                <a16:creationId xmlns:a16="http://schemas.microsoft.com/office/drawing/2014/main" id="{D2F262E3-7D5D-4883-BD1F-88C19AD55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0286" y="3184778"/>
            <a:ext cx="2957514" cy="2767966"/>
          </a:xfrm>
          <a:prstGeom prst="rect">
            <a:avLst/>
          </a:prstGeom>
        </p:spPr>
      </p:pic>
    </p:spTree>
    <p:extLst>
      <p:ext uri="{BB962C8B-B14F-4D97-AF65-F5344CB8AC3E}">
        <p14:creationId xmlns:p14="http://schemas.microsoft.com/office/powerpoint/2010/main" val="1600461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156900-D410-4AE7-B522-0098E631C5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639" y="453007"/>
            <a:ext cx="11283518" cy="5956671"/>
          </a:xfrm>
          <a:prstGeom prst="rect">
            <a:avLst/>
          </a:prstGeom>
        </p:spPr>
      </p:pic>
    </p:spTree>
    <p:extLst>
      <p:ext uri="{BB962C8B-B14F-4D97-AF65-F5344CB8AC3E}">
        <p14:creationId xmlns:p14="http://schemas.microsoft.com/office/powerpoint/2010/main" val="1218143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5736920-6150-4F14-AF7C-425D2A19864A}"/>
              </a:ext>
            </a:extLst>
          </p:cNvPr>
          <p:cNvSpPr/>
          <p:nvPr/>
        </p:nvSpPr>
        <p:spPr>
          <a:xfrm>
            <a:off x="5400582" y="4039340"/>
            <a:ext cx="6159058" cy="221442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IN"/>
          </a:p>
        </p:txBody>
      </p:sp>
      <p:sp>
        <p:nvSpPr>
          <p:cNvPr id="9" name="Rectangle 8">
            <a:extLst>
              <a:ext uri="{FF2B5EF4-FFF2-40B4-BE49-F238E27FC236}">
                <a16:creationId xmlns:a16="http://schemas.microsoft.com/office/drawing/2014/main" id="{6C3F5EB3-9A62-48A2-A0D1-E4CC55BB756D}"/>
              </a:ext>
            </a:extLst>
          </p:cNvPr>
          <p:cNvSpPr/>
          <p:nvPr/>
        </p:nvSpPr>
        <p:spPr>
          <a:xfrm>
            <a:off x="630315" y="555267"/>
            <a:ext cx="6417074" cy="32976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p>
        </p:txBody>
      </p:sp>
      <p:sp>
        <p:nvSpPr>
          <p:cNvPr id="2" name="Title 1">
            <a:extLst>
              <a:ext uri="{FF2B5EF4-FFF2-40B4-BE49-F238E27FC236}">
                <a16:creationId xmlns:a16="http://schemas.microsoft.com/office/drawing/2014/main" id="{C539AA41-1857-4099-9E9F-B842D03B5CD1}"/>
              </a:ext>
            </a:extLst>
          </p:cNvPr>
          <p:cNvSpPr>
            <a:spLocks noGrp="1"/>
          </p:cNvSpPr>
          <p:nvPr>
            <p:ph type="title"/>
          </p:nvPr>
        </p:nvSpPr>
        <p:spPr>
          <a:xfrm>
            <a:off x="630315" y="521789"/>
            <a:ext cx="5307367" cy="902121"/>
          </a:xfrm>
        </p:spPr>
        <p:txBody>
          <a:bodyPr/>
          <a:lstStyle/>
          <a:p>
            <a:pPr algn="ctr"/>
            <a:r>
              <a:rPr lang="en-US" u="sng" dirty="0">
                <a:latin typeface="Algerian" panose="04020705040A02060702" pitchFamily="82" charset="0"/>
              </a:rPr>
              <a:t>COMPANY’s PURPOSE</a:t>
            </a:r>
            <a:endParaRPr lang="en-IN" u="sng" dirty="0">
              <a:latin typeface="Algerian" panose="04020705040A02060702" pitchFamily="82" charset="0"/>
            </a:endParaRPr>
          </a:p>
        </p:txBody>
      </p:sp>
      <p:sp>
        <p:nvSpPr>
          <p:cNvPr id="4" name="Rectangle 3">
            <a:extLst>
              <a:ext uri="{FF2B5EF4-FFF2-40B4-BE49-F238E27FC236}">
                <a16:creationId xmlns:a16="http://schemas.microsoft.com/office/drawing/2014/main" id="{357A18AC-4244-46AC-8D42-3B313199B9D6}"/>
              </a:ext>
            </a:extLst>
          </p:cNvPr>
          <p:cNvSpPr/>
          <p:nvPr/>
        </p:nvSpPr>
        <p:spPr>
          <a:xfrm>
            <a:off x="5400582" y="4677568"/>
            <a:ext cx="6096000" cy="1384995"/>
          </a:xfrm>
          <a:prstGeom prst="rect">
            <a:avLst/>
          </a:prstGeom>
        </p:spPr>
        <p:txBody>
          <a:bodyPr>
            <a:spAutoFit/>
          </a:bodyPr>
          <a:lstStyle/>
          <a:p>
            <a:r>
              <a:rPr lang="en-US" sz="2100" dirty="0">
                <a:latin typeface="Gabriola" panose="04040605051002020D02" pitchFamily="82" charset="0"/>
              </a:rPr>
              <a:t>‘For the corporates, who would want to kick away their office blues, CSL is the perfect fun and healthy gateway to lower </a:t>
            </a:r>
            <a:r>
              <a:rPr lang="en-US" sz="2100">
                <a:latin typeface="Gabriola" panose="04040605051002020D02" pitchFamily="82" charset="0"/>
              </a:rPr>
              <a:t>your stress </a:t>
            </a:r>
            <a:r>
              <a:rPr lang="en-US" sz="2100" dirty="0">
                <a:latin typeface="Gabriola" panose="04040605051002020D02" pitchFamily="82" charset="0"/>
              </a:rPr>
              <a:t>rates at an affordable price to increase your employee’s productivity and job satisfaction, creating a sustainable work-friendly environment’</a:t>
            </a:r>
            <a:endParaRPr lang="en-IN" sz="2100" dirty="0">
              <a:latin typeface="Gabriola" panose="04040605051002020D02" pitchFamily="82" charset="0"/>
            </a:endParaRPr>
          </a:p>
        </p:txBody>
      </p:sp>
      <p:sp>
        <p:nvSpPr>
          <p:cNvPr id="5" name="Rectangle 4">
            <a:extLst>
              <a:ext uri="{FF2B5EF4-FFF2-40B4-BE49-F238E27FC236}">
                <a16:creationId xmlns:a16="http://schemas.microsoft.com/office/drawing/2014/main" id="{CC6F9314-C987-4D85-9029-10DFE9047E13}"/>
              </a:ext>
            </a:extLst>
          </p:cNvPr>
          <p:cNvSpPr/>
          <p:nvPr/>
        </p:nvSpPr>
        <p:spPr>
          <a:xfrm>
            <a:off x="630315" y="1296630"/>
            <a:ext cx="6480699" cy="2462213"/>
          </a:xfrm>
          <a:prstGeom prst="rect">
            <a:avLst/>
          </a:prstGeom>
        </p:spPr>
        <p:txBody>
          <a:bodyPr wrap="square">
            <a:spAutoFit/>
          </a:bodyPr>
          <a:lstStyle/>
          <a:p>
            <a:r>
              <a:rPr lang="en-US" sz="2200" dirty="0">
                <a:latin typeface="Gabriola" panose="04040605051002020D02" pitchFamily="82" charset="0"/>
              </a:rPr>
              <a:t>We not only help organizations in keeping their employees motivated, refreshed and healthy but also help them in passing on important messages on effective communication and team work through fun and light hearted games and sports. We have come up with this idea, looking at the current problem of high stress rates that a lot of MNCs are facing as they are not able to keep their talent engaged, connected and happy at their work places.</a:t>
            </a:r>
            <a:endParaRPr lang="en-IN" sz="2200" dirty="0">
              <a:latin typeface="Gabriola" panose="04040605051002020D02" pitchFamily="82" charset="0"/>
            </a:endParaRPr>
          </a:p>
        </p:txBody>
      </p:sp>
      <p:sp>
        <p:nvSpPr>
          <p:cNvPr id="6" name="Rectangle 5">
            <a:extLst>
              <a:ext uri="{FF2B5EF4-FFF2-40B4-BE49-F238E27FC236}">
                <a16:creationId xmlns:a16="http://schemas.microsoft.com/office/drawing/2014/main" id="{C8F111EE-C912-46F6-AABA-5B57B46219C6}"/>
              </a:ext>
            </a:extLst>
          </p:cNvPr>
          <p:cNvSpPr/>
          <p:nvPr/>
        </p:nvSpPr>
        <p:spPr>
          <a:xfrm>
            <a:off x="5337524" y="4053787"/>
            <a:ext cx="6159058" cy="707886"/>
          </a:xfrm>
          <a:prstGeom prst="rect">
            <a:avLst/>
          </a:prstGeom>
        </p:spPr>
        <p:txBody>
          <a:bodyPr wrap="none">
            <a:spAutoFit/>
          </a:bodyPr>
          <a:lstStyle/>
          <a:p>
            <a:pPr algn="ctr"/>
            <a:r>
              <a:rPr lang="en-IN" sz="4000" u="sng" dirty="0">
                <a:latin typeface="Algerian" panose="04020705040A02060702" pitchFamily="82" charset="0"/>
              </a:rPr>
              <a:t>Positioning Statement</a:t>
            </a:r>
            <a:endParaRPr lang="en-IN" sz="4000" u="sng" dirty="0"/>
          </a:p>
        </p:txBody>
      </p:sp>
      <p:pic>
        <p:nvPicPr>
          <p:cNvPr id="8" name="Picture 7">
            <a:extLst>
              <a:ext uri="{FF2B5EF4-FFF2-40B4-BE49-F238E27FC236}">
                <a16:creationId xmlns:a16="http://schemas.microsoft.com/office/drawing/2014/main" id="{D10AFE9E-E69A-450B-971E-C520CCD2EF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6220" y="604239"/>
            <a:ext cx="4173419" cy="3243902"/>
          </a:xfrm>
          <a:prstGeom prst="rect">
            <a:avLst/>
          </a:prstGeom>
        </p:spPr>
      </p:pic>
      <p:pic>
        <p:nvPicPr>
          <p:cNvPr id="12" name="Picture 11">
            <a:extLst>
              <a:ext uri="{FF2B5EF4-FFF2-40B4-BE49-F238E27FC236}">
                <a16:creationId xmlns:a16="http://schemas.microsoft.com/office/drawing/2014/main" id="{DA3B81AF-1EE3-4945-9873-E4542600D196}"/>
              </a:ext>
            </a:extLst>
          </p:cNvPr>
          <p:cNvPicPr>
            <a:picLocks noChangeAspect="1"/>
          </p:cNvPicPr>
          <p:nvPr/>
        </p:nvPicPr>
        <p:blipFill rotWithShape="1">
          <a:blip r:embed="rId3">
            <a:extLst>
              <a:ext uri="{28A0092B-C50C-407E-A947-70E740481C1C}">
                <a14:useLocalDpi xmlns:a14="http://schemas.microsoft.com/office/drawing/2010/main" val="0"/>
              </a:ext>
            </a:extLst>
          </a:blip>
          <a:srcRect t="11598" b="11598"/>
          <a:stretch/>
        </p:blipFill>
        <p:spPr>
          <a:xfrm>
            <a:off x="630315" y="4053787"/>
            <a:ext cx="4456590" cy="2199973"/>
          </a:xfrm>
          <a:prstGeom prst="rect">
            <a:avLst/>
          </a:prstGeom>
        </p:spPr>
      </p:pic>
    </p:spTree>
    <p:extLst>
      <p:ext uri="{BB962C8B-B14F-4D97-AF65-F5344CB8AC3E}">
        <p14:creationId xmlns:p14="http://schemas.microsoft.com/office/powerpoint/2010/main" val="999813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55A2F-36B6-4566-AF3F-FFEC299CE381}"/>
              </a:ext>
            </a:extLst>
          </p:cNvPr>
          <p:cNvSpPr>
            <a:spLocks noGrp="1"/>
          </p:cNvSpPr>
          <p:nvPr>
            <p:ph type="title"/>
          </p:nvPr>
        </p:nvSpPr>
        <p:spPr>
          <a:xfrm>
            <a:off x="1066800" y="642594"/>
            <a:ext cx="10058400" cy="1559068"/>
          </a:xfrm>
        </p:spPr>
        <p:txBody>
          <a:bodyPr>
            <a:normAutofit/>
          </a:bodyPr>
          <a:lstStyle/>
          <a:p>
            <a:pPr algn="ctr"/>
            <a:r>
              <a:rPr lang="en-US" sz="4400" u="sng" dirty="0">
                <a:latin typeface="Algerian" panose="04020705040A02060702" pitchFamily="82" charset="0"/>
              </a:rPr>
              <a:t>PROBLEM STATEMENT</a:t>
            </a:r>
            <a:endParaRPr lang="en-IN" sz="4400" u="sng" dirty="0">
              <a:latin typeface="Algerian" panose="04020705040A02060702" pitchFamily="82" charset="0"/>
            </a:endParaRPr>
          </a:p>
        </p:txBody>
      </p:sp>
      <p:sp>
        <p:nvSpPr>
          <p:cNvPr id="3" name="Content Placeholder 2">
            <a:extLst>
              <a:ext uri="{FF2B5EF4-FFF2-40B4-BE49-F238E27FC236}">
                <a16:creationId xmlns:a16="http://schemas.microsoft.com/office/drawing/2014/main" id="{5251E1C3-5FFF-4F04-8C87-9F46FB8E5C1A}"/>
              </a:ext>
            </a:extLst>
          </p:cNvPr>
          <p:cNvSpPr>
            <a:spLocks noGrp="1"/>
          </p:cNvSpPr>
          <p:nvPr>
            <p:ph idx="1"/>
          </p:nvPr>
        </p:nvSpPr>
        <p:spPr>
          <a:xfrm>
            <a:off x="1066800" y="2592280"/>
            <a:ext cx="10058400" cy="2881070"/>
          </a:xfrm>
        </p:spPr>
        <p:txBody>
          <a:bodyPr>
            <a:normAutofit/>
          </a:bodyPr>
          <a:lstStyle/>
          <a:p>
            <a:pPr marL="0" indent="0" algn="ctr">
              <a:buNone/>
            </a:pPr>
            <a:r>
              <a:rPr lang="en-US" sz="2000" dirty="0">
                <a:latin typeface="Calibri" panose="020F0502020204030204" pitchFamily="34" charset="0"/>
                <a:cs typeface="Calibri" panose="020F0502020204030204" pitchFamily="34" charset="0"/>
              </a:rPr>
              <a:t>About two third of the employees today are tired and have a persistent feeling of fatigue, contributing to inefficiency and a downfall in the employee’s productivity.</a:t>
            </a:r>
          </a:p>
          <a:p>
            <a:pPr marL="0" indent="0" algn="ctr">
              <a:buNone/>
            </a:pPr>
            <a:r>
              <a:rPr lang="en-US" sz="2000" dirty="0">
                <a:latin typeface="Calibri" panose="020F0502020204030204" pitchFamily="34" charset="0"/>
                <a:cs typeface="Calibri" panose="020F0502020204030204" pitchFamily="34" charset="0"/>
              </a:rPr>
              <a:t>Due to hectic schedule and unrealistic deadlines to be met, corporations aren’t able to organize powerful events in order to boost their employee’s morale. </a:t>
            </a:r>
          </a:p>
          <a:p>
            <a:pPr marL="0" indent="0" algn="ctr">
              <a:buNone/>
            </a:pPr>
            <a:r>
              <a:rPr lang="en-US" sz="2000" dirty="0">
                <a:latin typeface="Calibri" panose="020F0502020204030204" pitchFamily="34" charset="0"/>
                <a:cs typeface="Calibri" panose="020F0502020204030204" pitchFamily="34" charset="0"/>
              </a:rPr>
              <a:t>It is imperative to organize few fun and healthy events while simultaneously making sure that the employees are fit and healthy to contribute towards the organizational goals.</a:t>
            </a:r>
          </a:p>
        </p:txBody>
      </p:sp>
    </p:spTree>
    <p:extLst>
      <p:ext uri="{BB962C8B-B14F-4D97-AF65-F5344CB8AC3E}">
        <p14:creationId xmlns:p14="http://schemas.microsoft.com/office/powerpoint/2010/main" val="3664966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EBE4F5-C891-4F92-AD23-2777545BF2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 y="0"/>
            <a:ext cx="12182474" cy="6858000"/>
          </a:xfrm>
          <a:prstGeom prst="rect">
            <a:avLst/>
          </a:prstGeom>
        </p:spPr>
      </p:pic>
      <p:sp>
        <p:nvSpPr>
          <p:cNvPr id="3" name="Text Placeholder 2">
            <a:extLst>
              <a:ext uri="{FF2B5EF4-FFF2-40B4-BE49-F238E27FC236}">
                <a16:creationId xmlns:a16="http://schemas.microsoft.com/office/drawing/2014/main" id="{52253180-5B04-483A-A913-A91226D19D78}"/>
              </a:ext>
            </a:extLst>
          </p:cNvPr>
          <p:cNvSpPr>
            <a:spLocks noGrp="1"/>
          </p:cNvSpPr>
          <p:nvPr>
            <p:ph type="body" idx="1"/>
          </p:nvPr>
        </p:nvSpPr>
        <p:spPr>
          <a:xfrm>
            <a:off x="7240478" y="2995026"/>
            <a:ext cx="3631692" cy="706962"/>
          </a:xfrm>
        </p:spPr>
        <p:txBody>
          <a:bodyPr>
            <a:normAutofit fontScale="92500" lnSpcReduction="20000"/>
          </a:bodyPr>
          <a:lstStyle/>
          <a:p>
            <a:r>
              <a:rPr lang="en-IN" sz="4400" u="sng" dirty="0">
                <a:latin typeface="Algerian" panose="04020705040A02060702" pitchFamily="82" charset="0"/>
              </a:rPr>
              <a:t>TAGLINE</a:t>
            </a:r>
          </a:p>
        </p:txBody>
      </p:sp>
      <p:sp>
        <p:nvSpPr>
          <p:cNvPr id="8" name="Rectangle 7">
            <a:extLst>
              <a:ext uri="{FF2B5EF4-FFF2-40B4-BE49-F238E27FC236}">
                <a16:creationId xmlns:a16="http://schemas.microsoft.com/office/drawing/2014/main" id="{EE747885-F5E1-4357-9EA4-79F699D57BA8}"/>
              </a:ext>
            </a:extLst>
          </p:cNvPr>
          <p:cNvSpPr/>
          <p:nvPr/>
        </p:nvSpPr>
        <p:spPr>
          <a:xfrm>
            <a:off x="6096000" y="3788127"/>
            <a:ext cx="5920650" cy="238185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srgbClr val="2B3922"/>
                </a:solidFill>
                <a:latin typeface="Copperplate Gothic Bold" panose="020E0705020206020404" pitchFamily="34" charset="0"/>
              </a:rPr>
              <a:t>WE PLAN, YOU PLAY!!!</a:t>
            </a:r>
          </a:p>
          <a:p>
            <a:pPr algn="ctr"/>
            <a:br>
              <a:rPr lang="en-US" dirty="0">
                <a:solidFill>
                  <a:srgbClr val="2B3922"/>
                </a:solidFill>
              </a:rPr>
            </a:br>
            <a:r>
              <a:rPr lang="en-US" dirty="0">
                <a:solidFill>
                  <a:srgbClr val="2B3922"/>
                </a:solidFill>
              </a:rPr>
              <a:t> Kick away your regular office blues, leave your hectic schedule behind and enjoy your day to the fullest.</a:t>
            </a:r>
            <a:endParaRPr lang="en-IN" dirty="0"/>
          </a:p>
        </p:txBody>
      </p:sp>
      <p:pic>
        <p:nvPicPr>
          <p:cNvPr id="4" name="Picture 3">
            <a:extLst>
              <a:ext uri="{FF2B5EF4-FFF2-40B4-BE49-F238E27FC236}">
                <a16:creationId xmlns:a16="http://schemas.microsoft.com/office/drawing/2014/main" id="{3047B850-F958-429C-8E0F-230D7CA386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66" y="199075"/>
            <a:ext cx="5589217" cy="6450300"/>
          </a:xfrm>
          <a:prstGeom prst="rect">
            <a:avLst/>
          </a:prstGeom>
        </p:spPr>
      </p:pic>
      <p:sp>
        <p:nvSpPr>
          <p:cNvPr id="5" name="TextBox 4">
            <a:extLst>
              <a:ext uri="{FF2B5EF4-FFF2-40B4-BE49-F238E27FC236}">
                <a16:creationId xmlns:a16="http://schemas.microsoft.com/office/drawing/2014/main" id="{28FD3337-C709-4BDF-A217-801A8AF9364E}"/>
              </a:ext>
            </a:extLst>
          </p:cNvPr>
          <p:cNvSpPr txBox="1"/>
          <p:nvPr/>
        </p:nvSpPr>
        <p:spPr>
          <a:xfrm>
            <a:off x="7054410" y="222456"/>
            <a:ext cx="4003829" cy="646331"/>
          </a:xfrm>
          <a:prstGeom prst="rect">
            <a:avLst/>
          </a:prstGeom>
          <a:noFill/>
        </p:spPr>
        <p:txBody>
          <a:bodyPr wrap="square" rtlCol="0">
            <a:spAutoFit/>
          </a:bodyPr>
          <a:lstStyle/>
          <a:p>
            <a:pPr algn="ctr"/>
            <a:r>
              <a:rPr lang="en-US" sz="3600" u="sng" dirty="0">
                <a:latin typeface="Algerian" panose="04020705040A02060702" pitchFamily="82" charset="0"/>
              </a:rPr>
              <a:t>SOLUTION</a:t>
            </a:r>
            <a:endParaRPr lang="en-IN" sz="3600" u="sng" dirty="0">
              <a:latin typeface="Algerian" panose="04020705040A02060702" pitchFamily="82" charset="0"/>
            </a:endParaRPr>
          </a:p>
        </p:txBody>
      </p:sp>
      <p:sp>
        <p:nvSpPr>
          <p:cNvPr id="10" name="Oval 9">
            <a:extLst>
              <a:ext uri="{FF2B5EF4-FFF2-40B4-BE49-F238E27FC236}">
                <a16:creationId xmlns:a16="http://schemas.microsoft.com/office/drawing/2014/main" id="{00804128-0B93-4D23-AF16-9990B0CC3FEA}"/>
              </a:ext>
            </a:extLst>
          </p:cNvPr>
          <p:cNvSpPr/>
          <p:nvPr/>
        </p:nvSpPr>
        <p:spPr>
          <a:xfrm>
            <a:off x="6968972" y="941033"/>
            <a:ext cx="4500978" cy="1819922"/>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N"/>
          </a:p>
        </p:txBody>
      </p:sp>
      <p:sp>
        <p:nvSpPr>
          <p:cNvPr id="6" name="TextBox 5">
            <a:extLst>
              <a:ext uri="{FF2B5EF4-FFF2-40B4-BE49-F238E27FC236}">
                <a16:creationId xmlns:a16="http://schemas.microsoft.com/office/drawing/2014/main" id="{21FEC913-6732-43FD-A825-B179032C3EB2}"/>
              </a:ext>
            </a:extLst>
          </p:cNvPr>
          <p:cNvSpPr txBox="1"/>
          <p:nvPr/>
        </p:nvSpPr>
        <p:spPr>
          <a:xfrm>
            <a:off x="7656227" y="1117543"/>
            <a:ext cx="3105721" cy="1477328"/>
          </a:xfrm>
          <a:prstGeom prst="rect">
            <a:avLst/>
          </a:prstGeom>
          <a:noFill/>
        </p:spPr>
        <p:txBody>
          <a:bodyPr wrap="square" rtlCol="0">
            <a:spAutoFit/>
          </a:bodyPr>
          <a:lstStyle/>
          <a:p>
            <a:pPr algn="ctr"/>
            <a:r>
              <a:rPr lang="en-US" b="1" dirty="0"/>
              <a:t>Third party vendor and service provider who organizes corporate sports events for various targeted companies</a:t>
            </a:r>
            <a:endParaRPr lang="en-IN" b="1" dirty="0"/>
          </a:p>
        </p:txBody>
      </p:sp>
    </p:spTree>
    <p:extLst>
      <p:ext uri="{BB962C8B-B14F-4D97-AF65-F5344CB8AC3E}">
        <p14:creationId xmlns:p14="http://schemas.microsoft.com/office/powerpoint/2010/main" val="1681429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oogle Shape;253;p28">
            <a:extLst>
              <a:ext uri="{FF2B5EF4-FFF2-40B4-BE49-F238E27FC236}">
                <a16:creationId xmlns:a16="http://schemas.microsoft.com/office/drawing/2014/main" id="{D911BEC2-67D7-4694-B08E-B19E50BC6E6E}"/>
              </a:ext>
            </a:extLst>
          </p:cNvPr>
          <p:cNvPicPr preferRelativeResize="0"/>
          <p:nvPr/>
        </p:nvPicPr>
        <p:blipFill>
          <a:blip r:embed="rId2">
            <a:alphaModFix/>
          </a:blip>
          <a:stretch>
            <a:fillRect/>
          </a:stretch>
        </p:blipFill>
        <p:spPr>
          <a:xfrm>
            <a:off x="596282" y="602571"/>
            <a:ext cx="10962443" cy="5673942"/>
          </a:xfrm>
          <a:prstGeom prst="rect">
            <a:avLst/>
          </a:prstGeom>
          <a:noFill/>
          <a:ln>
            <a:noFill/>
          </a:ln>
        </p:spPr>
      </p:pic>
      <p:sp>
        <p:nvSpPr>
          <p:cNvPr id="2" name="Rectangle 1">
            <a:extLst>
              <a:ext uri="{FF2B5EF4-FFF2-40B4-BE49-F238E27FC236}">
                <a16:creationId xmlns:a16="http://schemas.microsoft.com/office/drawing/2014/main" id="{5A6C6297-AEE4-42A2-BAC1-27EA31C0FE23}"/>
              </a:ext>
            </a:extLst>
          </p:cNvPr>
          <p:cNvSpPr/>
          <p:nvPr/>
        </p:nvSpPr>
        <p:spPr>
          <a:xfrm>
            <a:off x="1233995" y="1012053"/>
            <a:ext cx="3266983" cy="985422"/>
          </a:xfrm>
          <a:prstGeom prst="rect">
            <a:avLst/>
          </a:prstGeom>
          <a:solidFill>
            <a:srgbClr val="98C53A"/>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000" u="sng" dirty="0">
                <a:solidFill>
                  <a:schemeClr val="tx1"/>
                </a:solidFill>
                <a:latin typeface="Algerian" panose="04020705040A02060702" pitchFamily="82" charset="0"/>
              </a:rPr>
              <a:t>WHY NOW?</a:t>
            </a:r>
            <a:endParaRPr lang="en-IN" sz="4000" u="sng" dirty="0">
              <a:solidFill>
                <a:schemeClr val="tx1"/>
              </a:solidFill>
              <a:latin typeface="Algerian" panose="04020705040A02060702" pitchFamily="82" charset="0"/>
            </a:endParaRPr>
          </a:p>
        </p:txBody>
      </p:sp>
    </p:spTree>
    <p:extLst>
      <p:ext uri="{BB962C8B-B14F-4D97-AF65-F5344CB8AC3E}">
        <p14:creationId xmlns:p14="http://schemas.microsoft.com/office/powerpoint/2010/main" val="3223177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oogle Shape;164;p19">
            <a:extLst>
              <a:ext uri="{FF2B5EF4-FFF2-40B4-BE49-F238E27FC236}">
                <a16:creationId xmlns:a16="http://schemas.microsoft.com/office/drawing/2014/main" id="{A39AC33C-ED79-4473-AE81-0D6E87D5B9BF}"/>
              </a:ext>
            </a:extLst>
          </p:cNvPr>
          <p:cNvPicPr preferRelativeResize="0"/>
          <p:nvPr/>
        </p:nvPicPr>
        <p:blipFill>
          <a:blip r:embed="rId2">
            <a:alphaModFix/>
          </a:blip>
          <a:stretch>
            <a:fillRect/>
          </a:stretch>
        </p:blipFill>
        <p:spPr>
          <a:xfrm>
            <a:off x="532660" y="532660"/>
            <a:ext cx="11141476" cy="5761608"/>
          </a:xfrm>
          <a:prstGeom prst="rect">
            <a:avLst/>
          </a:prstGeom>
          <a:noFill/>
          <a:ln>
            <a:noFill/>
          </a:ln>
        </p:spPr>
      </p:pic>
      <p:sp>
        <p:nvSpPr>
          <p:cNvPr id="2" name="Rectangle 1">
            <a:extLst>
              <a:ext uri="{FF2B5EF4-FFF2-40B4-BE49-F238E27FC236}">
                <a16:creationId xmlns:a16="http://schemas.microsoft.com/office/drawing/2014/main" id="{12A60CB5-8BA4-4FB2-85B5-4DEE1DE43B6D}"/>
              </a:ext>
            </a:extLst>
          </p:cNvPr>
          <p:cNvSpPr/>
          <p:nvPr/>
        </p:nvSpPr>
        <p:spPr>
          <a:xfrm>
            <a:off x="1038686" y="861134"/>
            <a:ext cx="3693111" cy="1020932"/>
          </a:xfrm>
          <a:prstGeom prst="rect">
            <a:avLst/>
          </a:prstGeom>
          <a:solidFill>
            <a:srgbClr val="F8D22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u="sng" dirty="0">
                <a:solidFill>
                  <a:schemeClr val="tx1"/>
                </a:solidFill>
                <a:latin typeface="Algerian" panose="04020705040A02060702" pitchFamily="82" charset="0"/>
              </a:rPr>
              <a:t>MARKET SIZE</a:t>
            </a:r>
            <a:endParaRPr lang="en-IN" sz="4000" u="sng" dirty="0">
              <a:solidFill>
                <a:schemeClr val="tx1"/>
              </a:solidFill>
              <a:latin typeface="Algerian" panose="04020705040A02060702" pitchFamily="82" charset="0"/>
            </a:endParaRPr>
          </a:p>
        </p:txBody>
      </p:sp>
    </p:spTree>
    <p:extLst>
      <p:ext uri="{BB962C8B-B14F-4D97-AF65-F5344CB8AC3E}">
        <p14:creationId xmlns:p14="http://schemas.microsoft.com/office/powerpoint/2010/main" val="53142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A7E3CD1-7E98-456E-93AE-B470FF568119}"/>
              </a:ext>
            </a:extLst>
          </p:cNvPr>
          <p:cNvSpPr/>
          <p:nvPr/>
        </p:nvSpPr>
        <p:spPr>
          <a:xfrm>
            <a:off x="6988205" y="3855864"/>
            <a:ext cx="4554538" cy="198859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p>
        </p:txBody>
      </p:sp>
      <p:sp>
        <p:nvSpPr>
          <p:cNvPr id="2" name="Rectangle 1">
            <a:extLst>
              <a:ext uri="{FF2B5EF4-FFF2-40B4-BE49-F238E27FC236}">
                <a16:creationId xmlns:a16="http://schemas.microsoft.com/office/drawing/2014/main" id="{FD522FE2-34B5-4470-85C9-11CC10295C6D}"/>
              </a:ext>
            </a:extLst>
          </p:cNvPr>
          <p:cNvSpPr/>
          <p:nvPr/>
        </p:nvSpPr>
        <p:spPr>
          <a:xfrm>
            <a:off x="889643" y="3852909"/>
            <a:ext cx="4385208" cy="198859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IN"/>
          </a:p>
        </p:txBody>
      </p:sp>
      <p:pic>
        <p:nvPicPr>
          <p:cNvPr id="1026" name="Picture 2" descr="Image result for ping pong moments gurgaon">
            <a:extLst>
              <a:ext uri="{FF2B5EF4-FFF2-40B4-BE49-F238E27FC236}">
                <a16:creationId xmlns:a16="http://schemas.microsoft.com/office/drawing/2014/main" id="{767A9E64-7CD5-410D-B6AB-01F8CF5EB0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9643" y="1875238"/>
            <a:ext cx="4385208" cy="15537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Image result for pro corporate league organisers">
            <a:extLst>
              <a:ext uri="{FF2B5EF4-FFF2-40B4-BE49-F238E27FC236}">
                <a16:creationId xmlns:a16="http://schemas.microsoft.com/office/drawing/2014/main" id="{FCEE31E0-683A-42D9-9B1A-83D121A00F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205" y="1875238"/>
            <a:ext cx="4554539" cy="15537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78B36FB-85AE-42DA-B56B-43C48A2C0623}"/>
              </a:ext>
            </a:extLst>
          </p:cNvPr>
          <p:cNvSpPr txBox="1"/>
          <p:nvPr/>
        </p:nvSpPr>
        <p:spPr>
          <a:xfrm>
            <a:off x="6988205" y="4024539"/>
            <a:ext cx="4554539" cy="1754326"/>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Started by </a:t>
            </a:r>
            <a:r>
              <a:rPr lang="en-US" b="1" dirty="0" err="1">
                <a:latin typeface="Calibri" panose="020F0502020204030204" pitchFamily="34" charset="0"/>
                <a:cs typeface="Calibri" panose="020F0502020204030204" pitchFamily="34" charset="0"/>
              </a:rPr>
              <a:t>Sachin</a:t>
            </a:r>
            <a:r>
              <a:rPr lang="en-US" b="1" dirty="0">
                <a:latin typeface="Calibri" panose="020F0502020204030204" pitchFamily="34" charset="0"/>
                <a:cs typeface="Calibri" panose="020F0502020204030204" pitchFamily="34" charset="0"/>
              </a:rPr>
              <a:t> Gupta, </a:t>
            </a:r>
            <a:r>
              <a:rPr lang="en-US" dirty="0">
                <a:latin typeface="Calibri" panose="020F0502020204030204" pitchFamily="34" charset="0"/>
                <a:cs typeface="Calibri" panose="020F0502020204030204" pitchFamily="34" charset="0"/>
              </a:rPr>
              <a:t>A cricket enthusiast &amp; a visionary entrepreneur in 2010  with 16 teams</a:t>
            </a:r>
          </a:p>
          <a:p>
            <a:pPr marL="28575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With objective of </a:t>
            </a:r>
            <a:r>
              <a:rPr lang="en-US" b="1" dirty="0">
                <a:latin typeface="Calibri" panose="020F0502020204030204" pitchFamily="34" charset="0"/>
                <a:cs typeface="Calibri" panose="020F0502020204030204" pitchFamily="34" charset="0"/>
              </a:rPr>
              <a:t>"Live your Cricket Dream like a Super Star"</a:t>
            </a:r>
            <a:r>
              <a:rPr lang="en-US" dirty="0">
                <a:latin typeface="Calibri" panose="020F0502020204030204" pitchFamily="34" charset="0"/>
                <a:cs typeface="Calibri" panose="020F0502020204030204" pitchFamily="34" charset="0"/>
              </a:rPr>
              <a:t> it recently finished its 8</a:t>
            </a:r>
            <a:r>
              <a:rPr lang="en-US" baseline="30000" dirty="0">
                <a:latin typeface="Calibri" panose="020F0502020204030204" pitchFamily="34" charset="0"/>
                <a:cs typeface="Calibri" panose="020F0502020204030204" pitchFamily="34" charset="0"/>
              </a:rPr>
              <a:t>th</a:t>
            </a:r>
            <a:r>
              <a:rPr lang="en-US" dirty="0">
                <a:latin typeface="Calibri" panose="020F0502020204030204" pitchFamily="34" charset="0"/>
                <a:cs typeface="Calibri" panose="020F0502020204030204" pitchFamily="34" charset="0"/>
              </a:rPr>
              <a:t> season with 102 teams</a:t>
            </a:r>
          </a:p>
        </p:txBody>
      </p:sp>
      <p:sp>
        <p:nvSpPr>
          <p:cNvPr id="6" name="TextBox 5">
            <a:extLst>
              <a:ext uri="{FF2B5EF4-FFF2-40B4-BE49-F238E27FC236}">
                <a16:creationId xmlns:a16="http://schemas.microsoft.com/office/drawing/2014/main" id="{8176C873-C05B-4F3C-A99C-A1D91C15D39F}"/>
              </a:ext>
            </a:extLst>
          </p:cNvPr>
          <p:cNvSpPr txBox="1"/>
          <p:nvPr/>
        </p:nvSpPr>
        <p:spPr>
          <a:xfrm>
            <a:off x="889643" y="4024539"/>
            <a:ext cx="4385208" cy="1754326"/>
          </a:xfrm>
          <a:prstGeom prst="rect">
            <a:avLst/>
          </a:prstGeom>
          <a:noFill/>
        </p:spPr>
        <p:txBody>
          <a:bodyPr wrap="square" rtlCol="0">
            <a:spAutoFit/>
          </a:bodyPr>
          <a:lstStyle/>
          <a:p>
            <a:pPr marL="28575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One of the fastest growing event management company</a:t>
            </a:r>
          </a:p>
          <a:p>
            <a:pPr marL="28575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specializes in </a:t>
            </a:r>
            <a:r>
              <a:rPr lang="en-US" b="1" dirty="0">
                <a:latin typeface="Calibri" panose="020F0502020204030204" pitchFamily="34" charset="0"/>
                <a:cs typeface="Calibri" panose="020F0502020204030204" pitchFamily="34" charset="0"/>
              </a:rPr>
              <a:t>sports and corporate parties</a:t>
            </a:r>
            <a:r>
              <a:rPr lang="en-US" dirty="0">
                <a:latin typeface="Calibri" panose="020F0502020204030204" pitchFamily="34" charset="0"/>
                <a:cs typeface="Calibri" panose="020F0502020204030204" pitchFamily="34" charset="0"/>
              </a:rPr>
              <a:t>.</a:t>
            </a:r>
          </a:p>
          <a:p>
            <a:pPr marL="285750" indent="-285750">
              <a:buFont typeface="Wingdings" panose="05000000000000000000" pitchFamily="2" charset="2"/>
              <a:buChar char="Ø"/>
            </a:pPr>
            <a:r>
              <a:rPr lang="en-US" dirty="0">
                <a:latin typeface="Calibri" panose="020F0502020204030204" pitchFamily="34" charset="0"/>
                <a:cs typeface="Calibri" panose="020F0502020204030204" pitchFamily="34" charset="0"/>
              </a:rPr>
              <a:t>promote healthy lives, balanced and active communities</a:t>
            </a:r>
            <a:endParaRPr lang="en-IN"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C320D7B4-26A4-4C21-8D34-CD5BCC37A520}"/>
              </a:ext>
            </a:extLst>
          </p:cNvPr>
          <p:cNvSpPr txBox="1"/>
          <p:nvPr/>
        </p:nvSpPr>
        <p:spPr>
          <a:xfrm>
            <a:off x="3122646" y="678933"/>
            <a:ext cx="5946707" cy="769441"/>
          </a:xfrm>
          <a:prstGeom prst="rect">
            <a:avLst/>
          </a:prstGeom>
          <a:noFill/>
        </p:spPr>
        <p:txBody>
          <a:bodyPr wrap="square" rtlCol="0">
            <a:spAutoFit/>
          </a:bodyPr>
          <a:lstStyle/>
          <a:p>
            <a:pPr algn="ctr"/>
            <a:r>
              <a:rPr lang="en-US" sz="4400" u="sng" dirty="0">
                <a:latin typeface="Algerian" panose="04020705040A02060702" pitchFamily="82" charset="0"/>
              </a:rPr>
              <a:t>OUR Competitors</a:t>
            </a:r>
            <a:endParaRPr lang="en-IN" sz="4400" u="sng" dirty="0">
              <a:latin typeface="Algerian" panose="04020705040A02060702" pitchFamily="82" charset="0"/>
            </a:endParaRPr>
          </a:p>
        </p:txBody>
      </p:sp>
    </p:spTree>
    <p:extLst>
      <p:ext uri="{BB962C8B-B14F-4D97-AF65-F5344CB8AC3E}">
        <p14:creationId xmlns:p14="http://schemas.microsoft.com/office/powerpoint/2010/main" val="1722720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96567-CA41-435F-BBE3-49263CC94A3E}"/>
              </a:ext>
            </a:extLst>
          </p:cNvPr>
          <p:cNvSpPr>
            <a:spLocks noGrp="1"/>
          </p:cNvSpPr>
          <p:nvPr>
            <p:ph type="title"/>
          </p:nvPr>
        </p:nvSpPr>
        <p:spPr>
          <a:xfrm>
            <a:off x="1835458" y="528223"/>
            <a:ext cx="8521083" cy="928754"/>
          </a:xfrm>
        </p:spPr>
        <p:txBody>
          <a:bodyPr>
            <a:normAutofit/>
          </a:bodyPr>
          <a:lstStyle/>
          <a:p>
            <a:pPr algn="ctr"/>
            <a:r>
              <a:rPr lang="en-US" sz="4400" u="sng" dirty="0">
                <a:solidFill>
                  <a:schemeClr val="tx1"/>
                </a:solidFill>
                <a:latin typeface="Algerian" panose="04020705040A02060702" pitchFamily="82" charset="0"/>
              </a:rPr>
              <a:t>Competitor Analysis</a:t>
            </a:r>
            <a:endParaRPr lang="en-IN" sz="4400" u="sng" dirty="0">
              <a:solidFill>
                <a:schemeClr val="tx1"/>
              </a:solidFill>
              <a:latin typeface="Algerian" panose="04020705040A02060702" pitchFamily="82" charset="0"/>
            </a:endParaRPr>
          </a:p>
        </p:txBody>
      </p:sp>
      <p:graphicFrame>
        <p:nvGraphicFramePr>
          <p:cNvPr id="4" name="Table 4">
            <a:extLst>
              <a:ext uri="{FF2B5EF4-FFF2-40B4-BE49-F238E27FC236}">
                <a16:creationId xmlns:a16="http://schemas.microsoft.com/office/drawing/2014/main" id="{8E74590D-0CFA-46E1-AB75-ADEDF6007B05}"/>
              </a:ext>
            </a:extLst>
          </p:cNvPr>
          <p:cNvGraphicFramePr>
            <a:graphicFrameLocks noGrp="1"/>
          </p:cNvGraphicFramePr>
          <p:nvPr>
            <p:ph idx="1"/>
            <p:extLst>
              <p:ext uri="{D42A27DB-BD31-4B8C-83A1-F6EECF244321}">
                <p14:modId xmlns:p14="http://schemas.microsoft.com/office/powerpoint/2010/main" val="1939554972"/>
              </p:ext>
            </p:extLst>
          </p:nvPr>
        </p:nvGraphicFramePr>
        <p:xfrm>
          <a:off x="559294" y="1456977"/>
          <a:ext cx="11017189" cy="4836140"/>
        </p:xfrm>
        <a:graphic>
          <a:graphicData uri="http://schemas.openxmlformats.org/drawingml/2006/table">
            <a:tbl>
              <a:tblPr firstRow="1" bandRow="1">
                <a:tableStyleId>{7DF18680-E054-41AD-8BC1-D1AEF772440D}</a:tableStyleId>
              </a:tblPr>
              <a:tblGrid>
                <a:gridCol w="1929306">
                  <a:extLst>
                    <a:ext uri="{9D8B030D-6E8A-4147-A177-3AD203B41FA5}">
                      <a16:colId xmlns:a16="http://schemas.microsoft.com/office/drawing/2014/main" val="2771958509"/>
                    </a:ext>
                  </a:extLst>
                </a:gridCol>
                <a:gridCol w="1669851">
                  <a:extLst>
                    <a:ext uri="{9D8B030D-6E8A-4147-A177-3AD203B41FA5}">
                      <a16:colId xmlns:a16="http://schemas.microsoft.com/office/drawing/2014/main" val="2571205384"/>
                    </a:ext>
                  </a:extLst>
                </a:gridCol>
                <a:gridCol w="1647600">
                  <a:extLst>
                    <a:ext uri="{9D8B030D-6E8A-4147-A177-3AD203B41FA5}">
                      <a16:colId xmlns:a16="http://schemas.microsoft.com/office/drawing/2014/main" val="2285197628"/>
                    </a:ext>
                  </a:extLst>
                </a:gridCol>
                <a:gridCol w="1968829">
                  <a:extLst>
                    <a:ext uri="{9D8B030D-6E8A-4147-A177-3AD203B41FA5}">
                      <a16:colId xmlns:a16="http://schemas.microsoft.com/office/drawing/2014/main" val="1389017337"/>
                    </a:ext>
                  </a:extLst>
                </a:gridCol>
                <a:gridCol w="1783978">
                  <a:extLst>
                    <a:ext uri="{9D8B030D-6E8A-4147-A177-3AD203B41FA5}">
                      <a16:colId xmlns:a16="http://schemas.microsoft.com/office/drawing/2014/main" val="3971550308"/>
                    </a:ext>
                  </a:extLst>
                </a:gridCol>
                <a:gridCol w="2017625">
                  <a:extLst>
                    <a:ext uri="{9D8B030D-6E8A-4147-A177-3AD203B41FA5}">
                      <a16:colId xmlns:a16="http://schemas.microsoft.com/office/drawing/2014/main" val="4031531991"/>
                    </a:ext>
                  </a:extLst>
                </a:gridCol>
              </a:tblGrid>
              <a:tr h="875161">
                <a:tc>
                  <a:txBody>
                    <a:bodyPr/>
                    <a:lstStyle/>
                    <a:p>
                      <a:r>
                        <a:rPr lang="en-US" dirty="0"/>
                        <a:t>Company</a:t>
                      </a:r>
                      <a:endParaRPr lang="en-IN" dirty="0"/>
                    </a:p>
                  </a:txBody>
                  <a:tcPr/>
                </a:tc>
                <a:tc>
                  <a:txBody>
                    <a:bodyPr/>
                    <a:lstStyle/>
                    <a:p>
                      <a:r>
                        <a:rPr lang="en-US" dirty="0"/>
                        <a:t>Core Business</a:t>
                      </a:r>
                      <a:endParaRPr lang="en-IN" dirty="0"/>
                    </a:p>
                  </a:txBody>
                  <a:tcPr/>
                </a:tc>
                <a:tc>
                  <a:txBody>
                    <a:bodyPr/>
                    <a:lstStyle/>
                    <a:p>
                      <a:r>
                        <a:rPr lang="en-US" dirty="0"/>
                        <a:t>Target Market</a:t>
                      </a:r>
                      <a:endParaRPr lang="en-IN" dirty="0"/>
                    </a:p>
                  </a:txBody>
                  <a:tcPr/>
                </a:tc>
                <a:tc>
                  <a:txBody>
                    <a:bodyPr/>
                    <a:lstStyle/>
                    <a:p>
                      <a:r>
                        <a:rPr lang="en-US" dirty="0"/>
                        <a:t>Taglines</a:t>
                      </a:r>
                      <a:endParaRPr lang="en-IN" dirty="0"/>
                    </a:p>
                  </a:txBody>
                  <a:tcPr/>
                </a:tc>
                <a:tc>
                  <a:txBody>
                    <a:bodyPr/>
                    <a:lstStyle/>
                    <a:p>
                      <a:r>
                        <a:rPr lang="en-US" dirty="0"/>
                        <a:t>Strengths</a:t>
                      </a:r>
                      <a:endParaRPr lang="en-IN" dirty="0"/>
                    </a:p>
                  </a:txBody>
                  <a:tcPr/>
                </a:tc>
                <a:tc>
                  <a:txBody>
                    <a:bodyPr/>
                    <a:lstStyle/>
                    <a:p>
                      <a:r>
                        <a:rPr lang="en-US" dirty="0"/>
                        <a:t>Limitations</a:t>
                      </a:r>
                      <a:endParaRPr lang="en-IN" dirty="0"/>
                    </a:p>
                  </a:txBody>
                  <a:tcPr/>
                </a:tc>
                <a:extLst>
                  <a:ext uri="{0D108BD9-81ED-4DB2-BD59-A6C34878D82A}">
                    <a16:rowId xmlns:a16="http://schemas.microsoft.com/office/drawing/2014/main" val="1912932806"/>
                  </a:ext>
                </a:extLst>
              </a:tr>
              <a:tr h="1668847">
                <a:tc>
                  <a:txBody>
                    <a:bodyPr/>
                    <a:lstStyle/>
                    <a:p>
                      <a:r>
                        <a:rPr lang="en-US" sz="1400" dirty="0"/>
                        <a:t>PINGPONG</a:t>
                      </a:r>
                    </a:p>
                    <a:p>
                      <a:r>
                        <a:rPr lang="en-US" sz="1400" dirty="0"/>
                        <a:t>MOMENTS</a:t>
                      </a:r>
                      <a:endParaRPr lang="en-IN" sz="1400" dirty="0">
                        <a:solidFill>
                          <a:schemeClr val="accent2">
                            <a:lumMod val="60000"/>
                            <a:lumOff val="40000"/>
                          </a:schemeClr>
                        </a:solidFill>
                      </a:endParaRPr>
                    </a:p>
                  </a:txBody>
                  <a:tcPr/>
                </a:tc>
                <a:tc>
                  <a:txBody>
                    <a:bodyPr/>
                    <a:lstStyle/>
                    <a:p>
                      <a:r>
                        <a:rPr lang="en-US" sz="1400" dirty="0"/>
                        <a:t>Sports and corporate parties</a:t>
                      </a:r>
                      <a:endParaRPr lang="en-I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Working professionals,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Schools, clubs</a:t>
                      </a:r>
                      <a:endParaRPr lang="en-IN" sz="1400" dirty="0"/>
                    </a:p>
                    <a:p>
                      <a:endParaRPr lang="en-IN" sz="1400" dirty="0"/>
                    </a:p>
                  </a:txBody>
                  <a:tcPr/>
                </a:tc>
                <a:tc>
                  <a:txBody>
                    <a:bodyPr/>
                    <a:lstStyle/>
                    <a:p>
                      <a:r>
                        <a:rPr lang="en-US" sz="1400" kern="1200" dirty="0">
                          <a:effectLst/>
                        </a:rPr>
                        <a:t>There are few moments in life that remain unforgettable. We call them magical moments.</a:t>
                      </a:r>
                      <a:endParaRPr lang="en-IN" sz="1400" b="0" i="0" dirty="0"/>
                    </a:p>
                  </a:txBody>
                  <a:tcPr/>
                </a:tc>
                <a:tc>
                  <a:txBody>
                    <a:bodyPr/>
                    <a:lstStyle/>
                    <a:p>
                      <a:r>
                        <a:rPr lang="en-US" sz="1400" dirty="0"/>
                        <a:t>Wide customer base</a:t>
                      </a:r>
                      <a:endParaRPr lang="en-IN" sz="1400" dirty="0"/>
                    </a:p>
                  </a:txBody>
                  <a:tcPr/>
                </a:tc>
                <a:tc>
                  <a:txBody>
                    <a:bodyPr/>
                    <a:lstStyle/>
                    <a:p>
                      <a:r>
                        <a:rPr lang="en-US" sz="1400" dirty="0"/>
                        <a:t>Large number of players in the market</a:t>
                      </a:r>
                      <a:endParaRPr lang="en-IN" sz="1400" dirty="0"/>
                    </a:p>
                  </a:txBody>
                  <a:tcPr/>
                </a:tc>
                <a:extLst>
                  <a:ext uri="{0D108BD9-81ED-4DB2-BD59-A6C34878D82A}">
                    <a16:rowId xmlns:a16="http://schemas.microsoft.com/office/drawing/2014/main" val="2203766854"/>
                  </a:ext>
                </a:extLst>
              </a:tr>
              <a:tr h="890052">
                <a:tc>
                  <a:txBody>
                    <a:bodyPr/>
                    <a:lstStyle/>
                    <a:p>
                      <a:r>
                        <a:rPr lang="en-US" sz="1400" dirty="0"/>
                        <a:t>PRO CORPORATE</a:t>
                      </a:r>
                    </a:p>
                    <a:p>
                      <a:r>
                        <a:rPr lang="en-US" sz="1400" dirty="0"/>
                        <a:t>LEAGUE</a:t>
                      </a:r>
                      <a:endParaRPr lang="en-IN" sz="1400" dirty="0">
                        <a:solidFill>
                          <a:srgbClr val="0070C0"/>
                        </a:solidFill>
                      </a:endParaRPr>
                    </a:p>
                  </a:txBody>
                  <a:tcPr/>
                </a:tc>
                <a:tc>
                  <a:txBody>
                    <a:bodyPr/>
                    <a:lstStyle/>
                    <a:p>
                      <a:r>
                        <a:rPr lang="en-US" sz="1400" dirty="0"/>
                        <a:t>Corporate cricket league</a:t>
                      </a:r>
                      <a:endParaRPr lang="en-IN" sz="1400" dirty="0"/>
                    </a:p>
                  </a:txBody>
                  <a:tcPr/>
                </a:tc>
                <a:tc>
                  <a:txBody>
                    <a:bodyPr/>
                    <a:lstStyle/>
                    <a:p>
                      <a:r>
                        <a:rPr lang="en-US" sz="1400" dirty="0"/>
                        <a:t>Working professionals</a:t>
                      </a:r>
                      <a:endParaRPr lang="en-IN" sz="1400" dirty="0"/>
                    </a:p>
                  </a:txBody>
                  <a:tcPr/>
                </a:tc>
                <a:tc>
                  <a:txBody>
                    <a:bodyPr/>
                    <a:lstStyle/>
                    <a:p>
                      <a:r>
                        <a:rPr lang="en-US" sz="1400" dirty="0">
                          <a:latin typeface="+mj-lt"/>
                        </a:rPr>
                        <a:t>"Live your Cricket Dream like a Super Star" </a:t>
                      </a:r>
                      <a:endParaRPr lang="en-IN" sz="1400" b="0" dirty="0">
                        <a:latin typeface="+mj-lt"/>
                      </a:endParaRPr>
                    </a:p>
                  </a:txBody>
                  <a:tcPr/>
                </a:tc>
                <a:tc>
                  <a:txBody>
                    <a:bodyPr/>
                    <a:lstStyle/>
                    <a:p>
                      <a:r>
                        <a:rPr lang="en-US" sz="1400" dirty="0"/>
                        <a:t>Fast growth rate</a:t>
                      </a:r>
                      <a:endParaRPr lang="en-IN" sz="1400" dirty="0"/>
                    </a:p>
                  </a:txBody>
                  <a:tcPr/>
                </a:tc>
                <a:tc>
                  <a:txBody>
                    <a:bodyPr/>
                    <a:lstStyle/>
                    <a:p>
                      <a:r>
                        <a:rPr lang="en-US" sz="1400" dirty="0"/>
                        <a:t>Niche market</a:t>
                      </a:r>
                      <a:endParaRPr lang="en-IN" sz="1400" dirty="0"/>
                    </a:p>
                  </a:txBody>
                  <a:tcPr/>
                </a:tc>
                <a:extLst>
                  <a:ext uri="{0D108BD9-81ED-4DB2-BD59-A6C34878D82A}">
                    <a16:rowId xmlns:a16="http://schemas.microsoft.com/office/drawing/2014/main" val="3720807474"/>
                  </a:ext>
                </a:extLst>
              </a:tr>
              <a:tr h="1349965">
                <a:tc>
                  <a:txBody>
                    <a:bodyPr/>
                    <a:lstStyle/>
                    <a:p>
                      <a:r>
                        <a:rPr lang="en-US" sz="1400" dirty="0"/>
                        <a:t>CORPORATE SPORTS LEAGUE (Our Company)</a:t>
                      </a:r>
                      <a:endParaRPr lang="en-IN" sz="1400" dirty="0">
                        <a:solidFill>
                          <a:srgbClr val="FFFF00"/>
                        </a:solidFill>
                      </a:endParaRPr>
                    </a:p>
                  </a:txBody>
                  <a:tcPr/>
                </a:tc>
                <a:tc>
                  <a:txBody>
                    <a:bodyPr/>
                    <a:lstStyle/>
                    <a:p>
                      <a:r>
                        <a:rPr lang="en-US" sz="1400" dirty="0"/>
                        <a:t>Sports league for corporates</a:t>
                      </a:r>
                      <a:endParaRPr lang="en-IN"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Working professionals</a:t>
                      </a:r>
                      <a:endParaRPr lang="en-IN" sz="1400" dirty="0"/>
                    </a:p>
                    <a:p>
                      <a:endParaRPr lang="en-IN" dirty="0"/>
                    </a:p>
                  </a:txBody>
                  <a:tcPr/>
                </a:tc>
                <a:tc>
                  <a:txBody>
                    <a:bodyPr/>
                    <a:lstStyle/>
                    <a:p>
                      <a:pPr algn="l"/>
                      <a:r>
                        <a:rPr lang="en-US" sz="1200" b="0" dirty="0">
                          <a:solidFill>
                            <a:srgbClr val="2B3922"/>
                          </a:solidFill>
                          <a:latin typeface="+mj-lt"/>
                        </a:rPr>
                        <a:t>WE PLAN, YOU PLAY: </a:t>
                      </a:r>
                      <a:br>
                        <a:rPr lang="en-US" sz="1200" dirty="0">
                          <a:solidFill>
                            <a:srgbClr val="2B3922"/>
                          </a:solidFill>
                          <a:latin typeface="+mj-lt"/>
                        </a:rPr>
                      </a:br>
                      <a:r>
                        <a:rPr lang="en-US" sz="1200" dirty="0">
                          <a:solidFill>
                            <a:srgbClr val="2B3922"/>
                          </a:solidFill>
                          <a:latin typeface="+mj-lt"/>
                        </a:rPr>
                        <a:t> Kick away your regular office blues, leave your hectic schedule behind and enjoy your day to the fullest.</a:t>
                      </a:r>
                      <a:endParaRPr lang="en-IN" sz="1200" dirty="0">
                        <a:latin typeface="+mj-lt"/>
                      </a:endParaRPr>
                    </a:p>
                    <a:p>
                      <a:endParaRPr lang="en-IN" sz="1400" dirty="0">
                        <a:latin typeface="+mj-lt"/>
                      </a:endParaRPr>
                    </a:p>
                  </a:txBody>
                  <a:tcPr/>
                </a:tc>
                <a:tc>
                  <a:txBody>
                    <a:bodyPr/>
                    <a:lstStyle/>
                    <a:p>
                      <a:r>
                        <a:rPr lang="en-US" sz="1400" dirty="0"/>
                        <a:t>Fresh concept</a:t>
                      </a:r>
                      <a:endParaRPr lang="en-IN" sz="1400" dirty="0"/>
                    </a:p>
                  </a:txBody>
                  <a:tcPr/>
                </a:tc>
                <a:tc>
                  <a:txBody>
                    <a:bodyPr/>
                    <a:lstStyle/>
                    <a:p>
                      <a:r>
                        <a:rPr lang="en-US" sz="1400" dirty="0"/>
                        <a:t>Niche market</a:t>
                      </a:r>
                      <a:endParaRPr lang="en-IN" sz="1400" dirty="0"/>
                    </a:p>
                  </a:txBody>
                  <a:tcPr/>
                </a:tc>
                <a:extLst>
                  <a:ext uri="{0D108BD9-81ED-4DB2-BD59-A6C34878D82A}">
                    <a16:rowId xmlns:a16="http://schemas.microsoft.com/office/drawing/2014/main" val="2153566868"/>
                  </a:ext>
                </a:extLst>
              </a:tr>
            </a:tbl>
          </a:graphicData>
        </a:graphic>
      </p:graphicFrame>
    </p:spTree>
    <p:extLst>
      <p:ext uri="{BB962C8B-B14F-4D97-AF65-F5344CB8AC3E}">
        <p14:creationId xmlns:p14="http://schemas.microsoft.com/office/powerpoint/2010/main" val="3754028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C1E78C-2CE1-4C75-960D-09F8C31A4197}"/>
              </a:ext>
            </a:extLst>
          </p:cNvPr>
          <p:cNvPicPr>
            <a:picLocks noChangeAspect="1"/>
          </p:cNvPicPr>
          <p:nvPr/>
        </p:nvPicPr>
        <p:blipFill rotWithShape="1">
          <a:blip r:embed="rId2">
            <a:extLst>
              <a:ext uri="{28A0092B-C50C-407E-A947-70E740481C1C}">
                <a14:useLocalDpi xmlns:a14="http://schemas.microsoft.com/office/drawing/2010/main" val="0"/>
              </a:ext>
            </a:extLst>
          </a:blip>
          <a:srcRect l="15001" t="16957" r="16261" b="6020"/>
          <a:stretch/>
        </p:blipFill>
        <p:spPr>
          <a:xfrm>
            <a:off x="498629" y="454980"/>
            <a:ext cx="11194741" cy="5948039"/>
          </a:xfrm>
          <a:prstGeom prst="rect">
            <a:avLst/>
          </a:prstGeom>
        </p:spPr>
      </p:pic>
      <p:sp>
        <p:nvSpPr>
          <p:cNvPr id="9" name="TextBox 8">
            <a:extLst>
              <a:ext uri="{FF2B5EF4-FFF2-40B4-BE49-F238E27FC236}">
                <a16:creationId xmlns:a16="http://schemas.microsoft.com/office/drawing/2014/main" id="{584592CE-D0CF-42A4-8C8D-1477F79570EB}"/>
              </a:ext>
            </a:extLst>
          </p:cNvPr>
          <p:cNvSpPr txBox="1"/>
          <p:nvPr/>
        </p:nvSpPr>
        <p:spPr>
          <a:xfrm>
            <a:off x="9463596" y="1331650"/>
            <a:ext cx="1669002" cy="738664"/>
          </a:xfrm>
          <a:prstGeom prst="rect">
            <a:avLst/>
          </a:prstGeom>
          <a:noFill/>
        </p:spPr>
        <p:txBody>
          <a:bodyPr wrap="square" rtlCol="0">
            <a:spAutoFit/>
          </a:bodyPr>
          <a:lstStyle/>
          <a:p>
            <a:r>
              <a:rPr lang="en-US" sz="1400" dirty="0"/>
              <a:t>Corporates in Delhi-NCR Region</a:t>
            </a:r>
            <a:endParaRPr lang="en-IN" sz="1400" dirty="0"/>
          </a:p>
        </p:txBody>
      </p:sp>
      <p:sp>
        <p:nvSpPr>
          <p:cNvPr id="10" name="TextBox 9">
            <a:extLst>
              <a:ext uri="{FF2B5EF4-FFF2-40B4-BE49-F238E27FC236}">
                <a16:creationId xmlns:a16="http://schemas.microsoft.com/office/drawing/2014/main" id="{B2AFD653-7A94-4CDC-9DE1-03AE06B6DCAC}"/>
              </a:ext>
            </a:extLst>
          </p:cNvPr>
          <p:cNvSpPr txBox="1"/>
          <p:nvPr/>
        </p:nvSpPr>
        <p:spPr>
          <a:xfrm>
            <a:off x="5013662" y="1331650"/>
            <a:ext cx="2164673" cy="3231654"/>
          </a:xfrm>
          <a:prstGeom prst="rect">
            <a:avLst/>
          </a:prstGeom>
          <a:noFill/>
        </p:spPr>
        <p:txBody>
          <a:bodyPr wrap="square" rtlCol="0">
            <a:spAutoFit/>
          </a:bodyPr>
          <a:lstStyle/>
          <a:p>
            <a:pPr marL="171450" indent="-171450">
              <a:buFont typeface="Arial" panose="020B0604020202020204" pitchFamily="34" charset="0"/>
              <a:buChar char="•"/>
            </a:pPr>
            <a:r>
              <a:rPr lang="en-US" sz="1200" dirty="0"/>
              <a:t>Organize extra-curricular and sports activities for corporates</a:t>
            </a:r>
            <a:endParaRPr lang="en-IN" sz="1200" dirty="0"/>
          </a:p>
          <a:p>
            <a:pPr marL="171450" indent="-171450">
              <a:buFont typeface="Arial" panose="020B0604020202020204" pitchFamily="34" charset="0"/>
              <a:buChar char="•"/>
            </a:pPr>
            <a:r>
              <a:rPr lang="en-US" sz="1200" dirty="0"/>
              <a:t>Destress employees by holding refreshing events</a:t>
            </a:r>
            <a:endParaRPr lang="en-IN" sz="1200" dirty="0"/>
          </a:p>
          <a:p>
            <a:pPr marL="171450" indent="-171450">
              <a:buFont typeface="Arial" panose="020B0604020202020204" pitchFamily="34" charset="0"/>
              <a:buChar char="•"/>
            </a:pPr>
            <a:r>
              <a:rPr lang="en-US" sz="1200" dirty="0"/>
              <a:t>Training employees on team work, effective communication etc. through management games.</a:t>
            </a:r>
          </a:p>
          <a:p>
            <a:pPr marL="171450" indent="-171450">
              <a:buFont typeface="Arial" panose="020B0604020202020204" pitchFamily="34" charset="0"/>
              <a:buChar char="•"/>
            </a:pPr>
            <a:r>
              <a:rPr lang="en-US" sz="1200" dirty="0"/>
              <a:t>Increased productivity of individuals</a:t>
            </a:r>
          </a:p>
          <a:p>
            <a:pPr marL="171450" indent="-171450">
              <a:buFont typeface="Arial" panose="020B0604020202020204" pitchFamily="34" charset="0"/>
              <a:buChar char="•"/>
            </a:pPr>
            <a:r>
              <a:rPr lang="en-US" sz="1200" dirty="0"/>
              <a:t>Lower turnover rates, as the employees have greater work satisfaction</a:t>
            </a:r>
          </a:p>
        </p:txBody>
      </p:sp>
      <p:sp>
        <p:nvSpPr>
          <p:cNvPr id="11" name="TextBox 10">
            <a:extLst>
              <a:ext uri="{FF2B5EF4-FFF2-40B4-BE49-F238E27FC236}">
                <a16:creationId xmlns:a16="http://schemas.microsoft.com/office/drawing/2014/main" id="{500B24E7-AA70-4A25-8B69-BECC99FD6F1E}"/>
              </a:ext>
            </a:extLst>
          </p:cNvPr>
          <p:cNvSpPr txBox="1"/>
          <p:nvPr/>
        </p:nvSpPr>
        <p:spPr>
          <a:xfrm>
            <a:off x="2940171" y="1270095"/>
            <a:ext cx="1819922" cy="1200329"/>
          </a:xfrm>
          <a:prstGeom prst="rect">
            <a:avLst/>
          </a:prstGeom>
          <a:noFill/>
        </p:spPr>
        <p:txBody>
          <a:bodyPr wrap="square" rtlCol="0">
            <a:spAutoFit/>
          </a:bodyPr>
          <a:lstStyle/>
          <a:p>
            <a:r>
              <a:rPr lang="en-US" sz="1200" dirty="0"/>
              <a:t>Act as a third party vendor to organize sports tournaments for various corporates across our target market</a:t>
            </a:r>
            <a:endParaRPr lang="en-IN" sz="1200" dirty="0"/>
          </a:p>
        </p:txBody>
      </p:sp>
      <p:sp>
        <p:nvSpPr>
          <p:cNvPr id="12" name="TextBox 11">
            <a:extLst>
              <a:ext uri="{FF2B5EF4-FFF2-40B4-BE49-F238E27FC236}">
                <a16:creationId xmlns:a16="http://schemas.microsoft.com/office/drawing/2014/main" id="{B2F8B6B0-EA21-4ABC-A635-AC930D2B0C2E}"/>
              </a:ext>
            </a:extLst>
          </p:cNvPr>
          <p:cNvSpPr txBox="1"/>
          <p:nvPr/>
        </p:nvSpPr>
        <p:spPr>
          <a:xfrm>
            <a:off x="2872294" y="3301420"/>
            <a:ext cx="1988597" cy="1015663"/>
          </a:xfrm>
          <a:prstGeom prst="rect">
            <a:avLst/>
          </a:prstGeom>
          <a:noFill/>
        </p:spPr>
        <p:txBody>
          <a:bodyPr wrap="square" rtlCol="0">
            <a:spAutoFit/>
          </a:bodyPr>
          <a:lstStyle/>
          <a:p>
            <a:pPr marL="285750" indent="-285750">
              <a:buFont typeface="Arial" panose="020B0604020202020204" pitchFamily="34" charset="0"/>
              <a:buChar char="•"/>
            </a:pPr>
            <a:r>
              <a:rPr lang="en-US" sz="1200" dirty="0"/>
              <a:t>Corporates</a:t>
            </a:r>
          </a:p>
          <a:p>
            <a:pPr marL="285750" indent="-285750">
              <a:buFont typeface="Arial" panose="020B0604020202020204" pitchFamily="34" charset="0"/>
              <a:buChar char="•"/>
            </a:pPr>
            <a:r>
              <a:rPr lang="en-US" sz="1200" dirty="0"/>
              <a:t>Media and Advertising</a:t>
            </a:r>
          </a:p>
          <a:p>
            <a:pPr marL="285750" indent="-285750">
              <a:buFont typeface="Arial" panose="020B0604020202020204" pitchFamily="34" charset="0"/>
              <a:buChar char="•"/>
            </a:pPr>
            <a:r>
              <a:rPr lang="en-US" sz="1200" dirty="0"/>
              <a:t>Playgrounds and their owners</a:t>
            </a:r>
            <a:endParaRPr lang="en-IN" sz="1200" dirty="0"/>
          </a:p>
        </p:txBody>
      </p:sp>
      <p:sp>
        <p:nvSpPr>
          <p:cNvPr id="13" name="TextBox 12">
            <a:extLst>
              <a:ext uri="{FF2B5EF4-FFF2-40B4-BE49-F238E27FC236}">
                <a16:creationId xmlns:a16="http://schemas.microsoft.com/office/drawing/2014/main" id="{EDCDCE0F-C7E6-441C-97C6-37933599738E}"/>
              </a:ext>
            </a:extLst>
          </p:cNvPr>
          <p:cNvSpPr txBox="1"/>
          <p:nvPr/>
        </p:nvSpPr>
        <p:spPr>
          <a:xfrm>
            <a:off x="745724" y="1331650"/>
            <a:ext cx="1882066" cy="1446550"/>
          </a:xfrm>
          <a:prstGeom prst="rect">
            <a:avLst/>
          </a:prstGeom>
          <a:noFill/>
        </p:spPr>
        <p:txBody>
          <a:bodyPr wrap="square" rtlCol="0">
            <a:spAutoFit/>
          </a:bodyPr>
          <a:lstStyle/>
          <a:p>
            <a:pPr marL="285750" indent="-285750">
              <a:buFont typeface="Arial" panose="020B0604020202020204" pitchFamily="34" charset="0"/>
              <a:buChar char="•"/>
            </a:pPr>
            <a:r>
              <a:rPr lang="en-US" sz="1400" dirty="0"/>
              <a:t>Sponsors</a:t>
            </a:r>
          </a:p>
          <a:p>
            <a:pPr marL="285750" indent="-285750">
              <a:buFont typeface="Arial" panose="020B0604020202020204" pitchFamily="34" charset="0"/>
              <a:buChar char="•"/>
            </a:pPr>
            <a:r>
              <a:rPr lang="en-US" sz="1400" dirty="0"/>
              <a:t>Ground Owners</a:t>
            </a:r>
          </a:p>
          <a:p>
            <a:pPr marL="285750" indent="-285750">
              <a:buFont typeface="Arial" panose="020B0604020202020204" pitchFamily="34" charset="0"/>
              <a:buChar char="•"/>
            </a:pPr>
            <a:r>
              <a:rPr lang="en-US" sz="1400" dirty="0"/>
              <a:t>Equipment Providers</a:t>
            </a:r>
          </a:p>
          <a:p>
            <a:pPr marL="285750" indent="-285750">
              <a:buFont typeface="Arial" panose="020B0604020202020204" pitchFamily="34" charset="0"/>
              <a:buChar char="•"/>
            </a:pPr>
            <a:r>
              <a:rPr lang="en-US" sz="1400" dirty="0"/>
              <a:t>Corporates</a:t>
            </a:r>
          </a:p>
          <a:p>
            <a:endParaRPr lang="en-IN" dirty="0"/>
          </a:p>
        </p:txBody>
      </p:sp>
      <p:sp>
        <p:nvSpPr>
          <p:cNvPr id="15" name="TextBox 14">
            <a:extLst>
              <a:ext uri="{FF2B5EF4-FFF2-40B4-BE49-F238E27FC236}">
                <a16:creationId xmlns:a16="http://schemas.microsoft.com/office/drawing/2014/main" id="{56890F02-4480-4A17-A3C6-5FEFE0DAC33B}"/>
              </a:ext>
            </a:extLst>
          </p:cNvPr>
          <p:cNvSpPr txBox="1"/>
          <p:nvPr/>
        </p:nvSpPr>
        <p:spPr>
          <a:xfrm>
            <a:off x="7368466" y="3231472"/>
            <a:ext cx="1802167" cy="830997"/>
          </a:xfrm>
          <a:prstGeom prst="rect">
            <a:avLst/>
          </a:prstGeom>
          <a:noFill/>
        </p:spPr>
        <p:txBody>
          <a:bodyPr wrap="square" rtlCol="0">
            <a:spAutoFit/>
          </a:bodyPr>
          <a:lstStyle/>
          <a:p>
            <a:pPr marL="285750" indent="-285750">
              <a:buFont typeface="Arial" panose="020B0604020202020204" pitchFamily="34" charset="0"/>
              <a:buChar char="•"/>
            </a:pPr>
            <a:r>
              <a:rPr lang="en-US" sz="1200" dirty="0"/>
              <a:t>Outreach Programs</a:t>
            </a:r>
          </a:p>
          <a:p>
            <a:pPr marL="285750" indent="-285750">
              <a:buFont typeface="Arial" panose="020B0604020202020204" pitchFamily="34" charset="0"/>
              <a:buChar char="•"/>
            </a:pPr>
            <a:r>
              <a:rPr lang="en-US" sz="1200" dirty="0"/>
              <a:t>Loyalty Programs</a:t>
            </a:r>
          </a:p>
          <a:p>
            <a:pPr marL="285750" indent="-285750">
              <a:buFont typeface="Arial" panose="020B0604020202020204" pitchFamily="34" charset="0"/>
              <a:buChar char="•"/>
            </a:pPr>
            <a:r>
              <a:rPr lang="en-US" sz="1200" dirty="0"/>
              <a:t>B2B Advertising</a:t>
            </a:r>
            <a:endParaRPr lang="en-IN" sz="1200" dirty="0"/>
          </a:p>
        </p:txBody>
      </p:sp>
      <p:sp>
        <p:nvSpPr>
          <p:cNvPr id="16" name="TextBox 15">
            <a:extLst>
              <a:ext uri="{FF2B5EF4-FFF2-40B4-BE49-F238E27FC236}">
                <a16:creationId xmlns:a16="http://schemas.microsoft.com/office/drawing/2014/main" id="{997A2616-5D47-47D1-8014-54DDE026106E}"/>
              </a:ext>
            </a:extLst>
          </p:cNvPr>
          <p:cNvSpPr txBox="1"/>
          <p:nvPr/>
        </p:nvSpPr>
        <p:spPr>
          <a:xfrm>
            <a:off x="7325648" y="1298425"/>
            <a:ext cx="1802167" cy="1477328"/>
          </a:xfrm>
          <a:prstGeom prst="rect">
            <a:avLst/>
          </a:prstGeom>
          <a:noFill/>
        </p:spPr>
        <p:txBody>
          <a:bodyPr wrap="square" rtlCol="0">
            <a:spAutoFit/>
          </a:bodyPr>
          <a:lstStyle/>
          <a:p>
            <a:pPr marL="285750" indent="-285750">
              <a:buFont typeface="Arial" panose="020B0604020202020204" pitchFamily="34" charset="0"/>
              <a:buChar char="•"/>
            </a:pPr>
            <a:r>
              <a:rPr lang="en-US" sz="1200" dirty="0"/>
              <a:t>Word of mouth</a:t>
            </a:r>
          </a:p>
          <a:p>
            <a:pPr marL="285750" indent="-285750">
              <a:buFont typeface="Arial" panose="020B0604020202020204" pitchFamily="34" charset="0"/>
              <a:buChar char="•"/>
            </a:pPr>
            <a:r>
              <a:rPr lang="en-US" sz="1200" dirty="0"/>
              <a:t>Customer Feedback and personal assistance</a:t>
            </a:r>
          </a:p>
          <a:p>
            <a:pPr marL="285750" indent="-285750">
              <a:buFont typeface="Arial" panose="020B0604020202020204" pitchFamily="34" charset="0"/>
              <a:buChar char="•"/>
            </a:pPr>
            <a:r>
              <a:rPr lang="en-US" sz="1200" dirty="0"/>
              <a:t>Social Media</a:t>
            </a:r>
          </a:p>
          <a:p>
            <a:endParaRPr lang="en-IN" dirty="0"/>
          </a:p>
        </p:txBody>
      </p:sp>
      <p:sp>
        <p:nvSpPr>
          <p:cNvPr id="17" name="TextBox 16">
            <a:extLst>
              <a:ext uri="{FF2B5EF4-FFF2-40B4-BE49-F238E27FC236}">
                <a16:creationId xmlns:a16="http://schemas.microsoft.com/office/drawing/2014/main" id="{1161E2E6-06FE-4166-BB63-543E8F8562F8}"/>
              </a:ext>
            </a:extLst>
          </p:cNvPr>
          <p:cNvSpPr txBox="1"/>
          <p:nvPr/>
        </p:nvSpPr>
        <p:spPr>
          <a:xfrm>
            <a:off x="6143347" y="5206753"/>
            <a:ext cx="4154750" cy="338554"/>
          </a:xfrm>
          <a:prstGeom prst="rect">
            <a:avLst/>
          </a:prstGeom>
          <a:noFill/>
        </p:spPr>
        <p:txBody>
          <a:bodyPr wrap="square" rtlCol="0">
            <a:spAutoFit/>
          </a:bodyPr>
          <a:lstStyle/>
          <a:p>
            <a:r>
              <a:rPr lang="en-US" sz="1600" dirty="0"/>
              <a:t>Fees income</a:t>
            </a:r>
            <a:endParaRPr lang="en-IN" sz="1600" dirty="0"/>
          </a:p>
        </p:txBody>
      </p:sp>
      <p:sp>
        <p:nvSpPr>
          <p:cNvPr id="18" name="TextBox 17">
            <a:extLst>
              <a:ext uri="{FF2B5EF4-FFF2-40B4-BE49-F238E27FC236}">
                <a16:creationId xmlns:a16="http://schemas.microsoft.com/office/drawing/2014/main" id="{A76468D2-DA92-4669-B44F-46E68A7376FE}"/>
              </a:ext>
            </a:extLst>
          </p:cNvPr>
          <p:cNvSpPr txBox="1"/>
          <p:nvPr/>
        </p:nvSpPr>
        <p:spPr>
          <a:xfrm>
            <a:off x="745724" y="5139569"/>
            <a:ext cx="4802820" cy="1015663"/>
          </a:xfrm>
          <a:prstGeom prst="rect">
            <a:avLst/>
          </a:prstGeom>
          <a:noFill/>
        </p:spPr>
        <p:txBody>
          <a:bodyPr wrap="square" rtlCol="0">
            <a:spAutoFit/>
          </a:bodyPr>
          <a:lstStyle/>
          <a:p>
            <a:pPr marL="285750" indent="-285750">
              <a:buFont typeface="Arial" panose="020B0604020202020204" pitchFamily="34" charset="0"/>
              <a:buChar char="•"/>
            </a:pPr>
            <a:r>
              <a:rPr lang="en-US" sz="1200" dirty="0"/>
              <a:t>Channel Cost</a:t>
            </a:r>
          </a:p>
          <a:p>
            <a:pPr marL="285750" indent="-285750">
              <a:buFont typeface="Arial" panose="020B0604020202020204" pitchFamily="34" charset="0"/>
              <a:buChar char="•"/>
            </a:pPr>
            <a:r>
              <a:rPr lang="en-US" sz="1200" dirty="0"/>
              <a:t>General operations expenses</a:t>
            </a:r>
          </a:p>
          <a:p>
            <a:pPr marL="285750" indent="-285750">
              <a:buFont typeface="Arial" panose="020B0604020202020204" pitchFamily="34" charset="0"/>
              <a:buChar char="•"/>
            </a:pPr>
            <a:r>
              <a:rPr lang="en-US" sz="1200" dirty="0"/>
              <a:t>Advertising and promoting expenses</a:t>
            </a:r>
          </a:p>
          <a:p>
            <a:pPr marL="285750" indent="-285750">
              <a:buFont typeface="Arial" panose="020B0604020202020204" pitchFamily="34" charset="0"/>
              <a:buChar char="•"/>
            </a:pPr>
            <a:r>
              <a:rPr lang="en-US" sz="1200" dirty="0"/>
              <a:t>Equipment and purchase expenses</a:t>
            </a:r>
          </a:p>
          <a:p>
            <a:pPr marL="285750" indent="-285750">
              <a:buFont typeface="Arial" panose="020B0604020202020204" pitchFamily="34" charset="0"/>
              <a:buChar char="•"/>
            </a:pPr>
            <a:r>
              <a:rPr lang="en-US" sz="1200" dirty="0"/>
              <a:t>Ground booking fees</a:t>
            </a:r>
            <a:endParaRPr lang="en-IN" sz="1200" dirty="0"/>
          </a:p>
        </p:txBody>
      </p:sp>
      <p:sp>
        <p:nvSpPr>
          <p:cNvPr id="2" name="TextBox 1">
            <a:extLst>
              <a:ext uri="{FF2B5EF4-FFF2-40B4-BE49-F238E27FC236}">
                <a16:creationId xmlns:a16="http://schemas.microsoft.com/office/drawing/2014/main" id="{DDAC1F99-FCB2-444C-B710-A28828A4E8DC}"/>
              </a:ext>
            </a:extLst>
          </p:cNvPr>
          <p:cNvSpPr txBox="1"/>
          <p:nvPr/>
        </p:nvSpPr>
        <p:spPr>
          <a:xfrm>
            <a:off x="5752730" y="434285"/>
            <a:ext cx="1127464" cy="253916"/>
          </a:xfrm>
          <a:prstGeom prst="rect">
            <a:avLst/>
          </a:prstGeom>
          <a:noFill/>
        </p:spPr>
        <p:txBody>
          <a:bodyPr wrap="square" rtlCol="0">
            <a:spAutoFit/>
          </a:bodyPr>
          <a:lstStyle/>
          <a:p>
            <a:r>
              <a:rPr lang="en-US" sz="1050" dirty="0"/>
              <a:t>Corporates</a:t>
            </a:r>
            <a:endParaRPr lang="en-IN" sz="1050" dirty="0"/>
          </a:p>
        </p:txBody>
      </p:sp>
      <p:sp>
        <p:nvSpPr>
          <p:cNvPr id="3" name="TextBox 2">
            <a:extLst>
              <a:ext uri="{FF2B5EF4-FFF2-40B4-BE49-F238E27FC236}">
                <a16:creationId xmlns:a16="http://schemas.microsoft.com/office/drawing/2014/main" id="{3BE7EECE-ECC5-4C05-AEAE-0E231D1B8AD5}"/>
              </a:ext>
            </a:extLst>
          </p:cNvPr>
          <p:cNvSpPr txBox="1"/>
          <p:nvPr/>
        </p:nvSpPr>
        <p:spPr>
          <a:xfrm>
            <a:off x="8078680" y="426591"/>
            <a:ext cx="1384916" cy="261610"/>
          </a:xfrm>
          <a:prstGeom prst="rect">
            <a:avLst/>
          </a:prstGeom>
          <a:noFill/>
        </p:spPr>
        <p:txBody>
          <a:bodyPr wrap="square" rtlCol="0">
            <a:spAutoFit/>
          </a:bodyPr>
          <a:lstStyle/>
          <a:p>
            <a:r>
              <a:rPr lang="en-US" sz="1050" dirty="0"/>
              <a:t>CSL</a:t>
            </a:r>
            <a:endParaRPr lang="en-IN" sz="1050" dirty="0"/>
          </a:p>
        </p:txBody>
      </p:sp>
      <p:sp>
        <p:nvSpPr>
          <p:cNvPr id="4" name="TextBox 3">
            <a:extLst>
              <a:ext uri="{FF2B5EF4-FFF2-40B4-BE49-F238E27FC236}">
                <a16:creationId xmlns:a16="http://schemas.microsoft.com/office/drawing/2014/main" id="{663187A9-87CA-40EC-B60F-D9D60C3F572D}"/>
              </a:ext>
            </a:extLst>
          </p:cNvPr>
          <p:cNvSpPr txBox="1"/>
          <p:nvPr/>
        </p:nvSpPr>
        <p:spPr>
          <a:xfrm>
            <a:off x="11230252" y="426591"/>
            <a:ext cx="463118" cy="253916"/>
          </a:xfrm>
          <a:prstGeom prst="rect">
            <a:avLst/>
          </a:prstGeom>
          <a:noFill/>
        </p:spPr>
        <p:txBody>
          <a:bodyPr wrap="square" rtlCol="0">
            <a:spAutoFit/>
          </a:bodyPr>
          <a:lstStyle/>
          <a:p>
            <a:r>
              <a:rPr lang="en-US" sz="1050" dirty="0"/>
              <a:t>1.0</a:t>
            </a:r>
            <a:endParaRPr lang="en-IN" sz="1050" dirty="0"/>
          </a:p>
        </p:txBody>
      </p:sp>
      <p:sp>
        <p:nvSpPr>
          <p:cNvPr id="5" name="TextBox 4">
            <a:extLst>
              <a:ext uri="{FF2B5EF4-FFF2-40B4-BE49-F238E27FC236}">
                <a16:creationId xmlns:a16="http://schemas.microsoft.com/office/drawing/2014/main" id="{F12CD19E-80FD-410B-8B8C-203E06C77A61}"/>
              </a:ext>
            </a:extLst>
          </p:cNvPr>
          <p:cNvSpPr txBox="1"/>
          <p:nvPr/>
        </p:nvSpPr>
        <p:spPr>
          <a:xfrm>
            <a:off x="10059139" y="426457"/>
            <a:ext cx="1127464" cy="253916"/>
          </a:xfrm>
          <a:prstGeom prst="rect">
            <a:avLst/>
          </a:prstGeom>
          <a:noFill/>
        </p:spPr>
        <p:txBody>
          <a:bodyPr wrap="square" rtlCol="0">
            <a:spAutoFit/>
          </a:bodyPr>
          <a:lstStyle/>
          <a:p>
            <a:r>
              <a:rPr lang="en-US" sz="1050" dirty="0"/>
              <a:t>2020</a:t>
            </a:r>
            <a:endParaRPr lang="en-IN" sz="1050" dirty="0"/>
          </a:p>
        </p:txBody>
      </p:sp>
      <p:sp>
        <p:nvSpPr>
          <p:cNvPr id="6" name="Rectangle 5">
            <a:extLst>
              <a:ext uri="{FF2B5EF4-FFF2-40B4-BE49-F238E27FC236}">
                <a16:creationId xmlns:a16="http://schemas.microsoft.com/office/drawing/2014/main" id="{C3D71AAE-4F9E-42E1-804C-FAD779DD53C4}"/>
              </a:ext>
            </a:extLst>
          </p:cNvPr>
          <p:cNvSpPr/>
          <p:nvPr/>
        </p:nvSpPr>
        <p:spPr>
          <a:xfrm>
            <a:off x="568171" y="447549"/>
            <a:ext cx="3986073" cy="3706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lgerian" panose="04020705040A02060702" pitchFamily="82" charset="0"/>
              </a:rPr>
              <a:t>THE BUSINESS MODEL CANVAS</a:t>
            </a:r>
            <a:endParaRPr lang="en-IN" dirty="0">
              <a:solidFill>
                <a:schemeClr val="tx1"/>
              </a:solidFill>
              <a:latin typeface="Algerian" panose="04020705040A02060702" pitchFamily="82" charset="0"/>
            </a:endParaRPr>
          </a:p>
        </p:txBody>
      </p:sp>
    </p:spTree>
    <p:extLst>
      <p:ext uri="{BB962C8B-B14F-4D97-AF65-F5344CB8AC3E}">
        <p14:creationId xmlns:p14="http://schemas.microsoft.com/office/powerpoint/2010/main" val="34048325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FIVE.pptx" id="{928531FE-40B6-4895-993A-83D26AA1E005}" vid="{C99C5ABD-1620-4AD2-A38C-62625556F38B}"/>
    </a:ext>
  </a:extLst>
</a:theme>
</file>

<file path=docProps/app.xml><?xml version="1.0" encoding="utf-8"?>
<Properties xmlns="http://schemas.openxmlformats.org/officeDocument/2006/extended-properties" xmlns:vt="http://schemas.openxmlformats.org/officeDocument/2006/docPropsVTypes">
  <Template>Metropolitan</Template>
  <TotalTime>0</TotalTime>
  <Words>957</Words>
  <Application>Microsoft Office PowerPoint</Application>
  <PresentationFormat>Widescreen</PresentationFormat>
  <Paragraphs>143</Paragraphs>
  <Slides>19</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19</vt:i4>
      </vt:variant>
    </vt:vector>
  </HeadingPairs>
  <TitlesOfParts>
    <vt:vector size="32" baseType="lpstr">
      <vt:lpstr>Algerian</vt:lpstr>
      <vt:lpstr>Arial</vt:lpstr>
      <vt:lpstr>Arial Black</vt:lpstr>
      <vt:lpstr>Arial Narrow</vt:lpstr>
      <vt:lpstr>Bahnschrift Condensed</vt:lpstr>
      <vt:lpstr>Bradley Hand ITC</vt:lpstr>
      <vt:lpstr>Calibri</vt:lpstr>
      <vt:lpstr>Century Gothic</vt:lpstr>
      <vt:lpstr>Copperplate Gothic Bold</vt:lpstr>
      <vt:lpstr>Gabriola</vt:lpstr>
      <vt:lpstr>Garamond</vt:lpstr>
      <vt:lpstr>Wingdings</vt:lpstr>
      <vt:lpstr>SavonVTI</vt:lpstr>
      <vt:lpstr>CORPORATE SPORTS LEAGUE (CSL)   kick away YOUR office blues….</vt:lpstr>
      <vt:lpstr>COMPANY’s PURPOSE</vt:lpstr>
      <vt:lpstr>PROBLEM STATEMENT</vt:lpstr>
      <vt:lpstr>PowerPoint Presentation</vt:lpstr>
      <vt:lpstr>PowerPoint Presentation</vt:lpstr>
      <vt:lpstr>PowerPoint Presentation</vt:lpstr>
      <vt:lpstr>PowerPoint Presentation</vt:lpstr>
      <vt:lpstr>Competitor Analysis</vt:lpstr>
      <vt:lpstr>PowerPoint Presentation</vt:lpstr>
      <vt:lpstr>MANAGEMENT TEAM </vt:lpstr>
      <vt:lpstr>FINANCIAL PLAN</vt:lpstr>
      <vt:lpstr>MILESTONES (Projected)</vt:lpstr>
      <vt:lpstr>RISK EVALUATION AND COPING STRATEGIES</vt:lpstr>
      <vt:lpstr>LEGAL ENVIRONMENT</vt:lpstr>
      <vt:lpstr>PowerPoint Presentation</vt:lpstr>
      <vt:lpstr>PowerPoint Presentation</vt:lpstr>
      <vt:lpstr>Marketing channels</vt:lpstr>
      <vt:lpstr>Advertising channels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2020-01-21T20:12:12Z</dcterms:created>
  <dcterms:modified xsi:type="dcterms:W3CDTF">2020-02-25T17:30:17Z</dcterms:modified>
</cp:coreProperties>
</file>