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6" r:id="rId1"/>
  </p:sldMasterIdLst>
  <p:notesMasterIdLst>
    <p:notesMasterId r:id="rId19"/>
  </p:notesMasterIdLst>
  <p:sldIdLst>
    <p:sldId id="258" r:id="rId2"/>
    <p:sldId id="256" r:id="rId3"/>
    <p:sldId id="276" r:id="rId4"/>
    <p:sldId id="260" r:id="rId5"/>
    <p:sldId id="257" r:id="rId6"/>
    <p:sldId id="274" r:id="rId7"/>
    <p:sldId id="261" r:id="rId8"/>
    <p:sldId id="262" r:id="rId9"/>
    <p:sldId id="263" r:id="rId10"/>
    <p:sldId id="264" r:id="rId11"/>
    <p:sldId id="265" r:id="rId12"/>
    <p:sldId id="266" r:id="rId13"/>
    <p:sldId id="267" r:id="rId14"/>
    <p:sldId id="275"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BCF595-2E3E-4FE4-8E3A-C73A10B6FA8A}" type="datetimeFigureOut">
              <a:rPr lang="en-US" smtClean="0"/>
              <a:t>2/25/2020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87F93D-F8A4-4BE6-9CA3-B24E2E0F18A0}" type="slidenum">
              <a:rPr lang="en-US" smtClean="0"/>
              <a:t>‹#›</a:t>
            </a:fld>
            <a:endParaRPr lang="en-US"/>
          </a:p>
        </p:txBody>
      </p:sp>
    </p:spTree>
    <p:extLst>
      <p:ext uri="{BB962C8B-B14F-4D97-AF65-F5344CB8AC3E}">
        <p14:creationId xmlns:p14="http://schemas.microsoft.com/office/powerpoint/2010/main" val="4166313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e58c81b06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e58c81b06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e58c81b06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e58c81b06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26145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e58c81b06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e58c81b06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e58c81b06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e58c81b06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e58c81b06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e58c81b06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Yaha competitors analysis se daal dena shubham..mere me select in ho raha wo part</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D1282A-18B6-49D1-BE6C-746CCC2ADC7D}" type="datetimeFigureOut">
              <a:rPr lang="en-US" smtClean="0"/>
              <a:t>2/25/2020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2B591FCE-C8B2-4947-A23A-00CC7214F7AC}"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27729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D1282A-18B6-49D1-BE6C-746CCC2ADC7D}"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591FCE-C8B2-4947-A23A-00CC7214F7AC}"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00493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D1282A-18B6-49D1-BE6C-746CCC2ADC7D}"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591FCE-C8B2-4947-A23A-00CC7214F7AC}"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5454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697502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D1282A-18B6-49D1-BE6C-746CCC2ADC7D}"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591FCE-C8B2-4947-A23A-00CC7214F7AC}"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84628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D1282A-18B6-49D1-BE6C-746CCC2ADC7D}"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591FCE-C8B2-4947-A23A-00CC7214F7AC}"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0916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D1282A-18B6-49D1-BE6C-746CCC2ADC7D}"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591FCE-C8B2-4947-A23A-00CC7214F7AC}"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851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D1282A-18B6-49D1-BE6C-746CCC2ADC7D}" type="datetimeFigureOut">
              <a:rPr lang="en-US" smtClean="0"/>
              <a:t>2/25/2020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591FCE-C8B2-4947-A23A-00CC7214F7AC}"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51093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D1282A-18B6-49D1-BE6C-746CCC2ADC7D}" type="datetimeFigureOut">
              <a:rPr lang="en-US" smtClean="0"/>
              <a:t>2/25/2020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591FCE-C8B2-4947-A23A-00CC7214F7AC}"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65677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D1282A-18B6-49D1-BE6C-746CCC2ADC7D}" type="datetimeFigureOut">
              <a:rPr lang="en-US" smtClean="0"/>
              <a:t>2/25/2020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591FCE-C8B2-4947-A23A-00CC7214F7AC}" type="slidenum">
              <a:rPr lang="en-US" smtClean="0"/>
              <a:t>‹#›</a:t>
            </a:fld>
            <a:endParaRPr lang="en-US"/>
          </a:p>
        </p:txBody>
      </p:sp>
    </p:spTree>
    <p:extLst>
      <p:ext uri="{BB962C8B-B14F-4D97-AF65-F5344CB8AC3E}">
        <p14:creationId xmlns:p14="http://schemas.microsoft.com/office/powerpoint/2010/main" val="51385642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D1282A-18B6-49D1-BE6C-746CCC2ADC7D}"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591FCE-C8B2-4947-A23A-00CC7214F7AC}"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923486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BD1282A-18B6-49D1-BE6C-746CCC2ADC7D}" type="datetimeFigureOut">
              <a:rPr lang="en-US" smtClean="0"/>
              <a:t>2/25/2020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2B591FCE-C8B2-4947-A23A-00CC7214F7AC}"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3049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BD1282A-18B6-49D1-BE6C-746CCC2ADC7D}" type="datetimeFigureOut">
              <a:rPr lang="en-US" smtClean="0"/>
              <a:t>2/25/2020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B591FCE-C8B2-4947-A23A-00CC7214F7AC}"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124358"/>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 id="2147483918"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6AF0A-3DA2-49E2-A6F8-EABC11253E35}"/>
              </a:ext>
            </a:extLst>
          </p:cNvPr>
          <p:cNvSpPr>
            <a:spLocks noGrp="1"/>
          </p:cNvSpPr>
          <p:nvPr>
            <p:ph type="title"/>
          </p:nvPr>
        </p:nvSpPr>
        <p:spPr/>
        <p:txBody>
          <a:bodyPr/>
          <a:lstStyle/>
          <a:p>
            <a:r>
              <a:rPr lang="en-US" dirty="0"/>
              <a:t>BUSINESS PLAN DOCUMENT</a:t>
            </a:r>
          </a:p>
        </p:txBody>
      </p:sp>
      <p:sp>
        <p:nvSpPr>
          <p:cNvPr id="3" name="Content Placeholder 2">
            <a:extLst>
              <a:ext uri="{FF2B5EF4-FFF2-40B4-BE49-F238E27FC236}">
                <a16:creationId xmlns:a16="http://schemas.microsoft.com/office/drawing/2014/main" id="{C5724632-AFBC-4E47-AA67-DEF8BA0F1986}"/>
              </a:ext>
            </a:extLst>
          </p:cNvPr>
          <p:cNvSpPr>
            <a:spLocks noGrp="1"/>
          </p:cNvSpPr>
          <p:nvPr>
            <p:ph idx="1"/>
          </p:nvPr>
        </p:nvSpPr>
        <p:spPr>
          <a:xfrm>
            <a:off x="1120000" y="1825625"/>
            <a:ext cx="10233800" cy="4667250"/>
          </a:xfrm>
        </p:spPr>
        <p:txBody>
          <a:bodyPr/>
          <a:lstStyle/>
          <a:p>
            <a:pPr marL="0" indent="0">
              <a:buNone/>
            </a:pPr>
            <a:r>
              <a:rPr lang="en-US" dirty="0"/>
              <a:t>                                            Documented By:</a:t>
            </a:r>
          </a:p>
          <a:p>
            <a:pPr marL="0" indent="0">
              <a:buNone/>
            </a:pPr>
            <a:r>
              <a:rPr lang="en-US" dirty="0"/>
              <a:t>                                                                                         Pooja Rawat 19DM133</a:t>
            </a:r>
          </a:p>
          <a:p>
            <a:pPr marL="0" indent="0">
              <a:buNone/>
            </a:pPr>
            <a:r>
              <a:rPr lang="en-US" dirty="0"/>
              <a:t>                                                                                         </a:t>
            </a:r>
            <a:r>
              <a:rPr lang="en-US" dirty="0" err="1"/>
              <a:t>Shinjini</a:t>
            </a:r>
            <a:r>
              <a:rPr lang="en-US" dirty="0"/>
              <a:t> Ghosh 19DM195</a:t>
            </a:r>
          </a:p>
          <a:p>
            <a:pPr marL="0" indent="0">
              <a:buNone/>
            </a:pPr>
            <a:r>
              <a:rPr lang="en-US" dirty="0"/>
              <a:t>                                                                                         Shireen Ahmed 19dm196</a:t>
            </a:r>
          </a:p>
          <a:p>
            <a:pPr marL="0" indent="0">
              <a:buNone/>
            </a:pPr>
            <a:r>
              <a:rPr lang="en-US" dirty="0"/>
              <a:t>                                                                                         </a:t>
            </a:r>
            <a:r>
              <a:rPr lang="en-US" dirty="0" err="1"/>
              <a:t>Shubhali</a:t>
            </a:r>
            <a:r>
              <a:rPr lang="en-US" dirty="0"/>
              <a:t> Singh 19DM208</a:t>
            </a:r>
          </a:p>
          <a:p>
            <a:pPr marL="0" indent="0">
              <a:buNone/>
            </a:pPr>
            <a:r>
              <a:rPr lang="en-US" dirty="0"/>
              <a:t>                                                                                         Shubham 19DM209</a:t>
            </a:r>
          </a:p>
          <a:p>
            <a:pPr marL="0" indent="0">
              <a:buNone/>
            </a:pPr>
            <a:r>
              <a:rPr lang="en-US" dirty="0"/>
              <a:t>                                                                                         </a:t>
            </a:r>
            <a:r>
              <a:rPr lang="en-US" dirty="0" err="1"/>
              <a:t>Tuhina</a:t>
            </a:r>
            <a:r>
              <a:rPr lang="en-US" dirty="0"/>
              <a:t> </a:t>
            </a:r>
            <a:r>
              <a:rPr lang="en-US" dirty="0" err="1"/>
              <a:t>priya</a:t>
            </a:r>
            <a:r>
              <a:rPr lang="en-US" dirty="0"/>
              <a:t> 19DM229</a:t>
            </a:r>
          </a:p>
          <a:p>
            <a:pPr marL="0" indent="0">
              <a:buNone/>
            </a:pPr>
            <a:r>
              <a:rPr lang="en-US" dirty="0"/>
              <a:t>                                              Mentored By: </a:t>
            </a:r>
          </a:p>
          <a:p>
            <a:pPr marL="0" indent="0">
              <a:buNone/>
            </a:pPr>
            <a:r>
              <a:rPr lang="en-US" dirty="0"/>
              <a:t>                                                                                         Dr. Shalini Singh</a:t>
            </a:r>
          </a:p>
        </p:txBody>
      </p:sp>
    </p:spTree>
    <p:extLst>
      <p:ext uri="{BB962C8B-B14F-4D97-AF65-F5344CB8AC3E}">
        <p14:creationId xmlns:p14="http://schemas.microsoft.com/office/powerpoint/2010/main" val="2525550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7B59A-3DCB-4C06-97A1-D8AE1ED4851C}"/>
              </a:ext>
            </a:extLst>
          </p:cNvPr>
          <p:cNvSpPr>
            <a:spLocks noGrp="1"/>
          </p:cNvSpPr>
          <p:nvPr>
            <p:ph type="title"/>
          </p:nvPr>
        </p:nvSpPr>
        <p:spPr/>
        <p:txBody>
          <a:bodyPr/>
          <a:lstStyle/>
          <a:p>
            <a:r>
              <a:rPr lang="en-US" dirty="0"/>
              <a:t>Product</a:t>
            </a:r>
          </a:p>
        </p:txBody>
      </p:sp>
      <p:sp>
        <p:nvSpPr>
          <p:cNvPr id="3" name="Text Placeholder 2">
            <a:extLst>
              <a:ext uri="{FF2B5EF4-FFF2-40B4-BE49-F238E27FC236}">
                <a16:creationId xmlns:a16="http://schemas.microsoft.com/office/drawing/2014/main" id="{0572D8C9-6EF1-402F-B631-080DDF554CE0}"/>
              </a:ext>
            </a:extLst>
          </p:cNvPr>
          <p:cNvSpPr>
            <a:spLocks noGrp="1"/>
          </p:cNvSpPr>
          <p:nvPr>
            <p:ph type="body" idx="1"/>
          </p:nvPr>
        </p:nvSpPr>
        <p:spPr/>
        <p:txBody>
          <a:bodyPr/>
          <a:lstStyle/>
          <a:p>
            <a:pPr marL="152396" indent="0">
              <a:buNone/>
            </a:pPr>
            <a:r>
              <a:rPr lang="en-US" dirty="0"/>
              <a:t>Platforms- Rent-O-Robe store, Online and App Support.</a:t>
            </a:r>
          </a:p>
          <a:p>
            <a:pPr marL="152396" indent="0">
              <a:buNone/>
            </a:pPr>
            <a:endParaRPr lang="en-US" dirty="0"/>
          </a:p>
          <a:p>
            <a:pPr marL="152396" indent="0">
              <a:buNone/>
            </a:pPr>
            <a:r>
              <a:rPr lang="en-US" dirty="0"/>
              <a:t>Service- Stores and website for wardrobe selection and delivery.</a:t>
            </a:r>
          </a:p>
          <a:p>
            <a:pPr marL="152396" indent="0">
              <a:buNone/>
            </a:pPr>
            <a:endParaRPr lang="en-US" dirty="0"/>
          </a:p>
          <a:p>
            <a:pPr marL="152396" indent="0">
              <a:buNone/>
            </a:pPr>
            <a:r>
              <a:rPr lang="en-US" dirty="0"/>
              <a:t>Type- Mobile Focused, Personalization, long term rentals, focused on regular lifestyle, Customizable wardrobe at an affordable price.</a:t>
            </a:r>
          </a:p>
          <a:p>
            <a:pPr marL="152396" indent="0">
              <a:buNone/>
            </a:pPr>
            <a:endParaRPr lang="en-US" dirty="0"/>
          </a:p>
          <a:p>
            <a:pPr marL="152396" indent="0">
              <a:buNone/>
            </a:pPr>
            <a:r>
              <a:rPr lang="en-US" dirty="0"/>
              <a:t>Product- </a:t>
            </a:r>
          </a:p>
          <a:p>
            <a:pPr marL="152396" indent="0">
              <a:buNone/>
            </a:pPr>
            <a:r>
              <a:rPr lang="en-US" dirty="0"/>
              <a:t> A selection of wardrobe items catering to current trends as well as business formals for rent. The items can be customized as a pizza can be with the dressing of your choice or our recommendation.</a:t>
            </a:r>
          </a:p>
        </p:txBody>
      </p:sp>
    </p:spTree>
    <p:extLst>
      <p:ext uri="{BB962C8B-B14F-4D97-AF65-F5344CB8AC3E}">
        <p14:creationId xmlns:p14="http://schemas.microsoft.com/office/powerpoint/2010/main" val="3737683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5212C-0E4D-412A-8363-39C6C44FC360}"/>
              </a:ext>
            </a:extLst>
          </p:cNvPr>
          <p:cNvSpPr>
            <a:spLocks noGrp="1"/>
          </p:cNvSpPr>
          <p:nvPr>
            <p:ph type="title"/>
          </p:nvPr>
        </p:nvSpPr>
        <p:spPr/>
        <p:txBody>
          <a:bodyPr/>
          <a:lstStyle/>
          <a:p>
            <a:r>
              <a:rPr lang="en-US" dirty="0"/>
              <a:t>Business Model</a:t>
            </a:r>
          </a:p>
        </p:txBody>
      </p:sp>
      <p:sp>
        <p:nvSpPr>
          <p:cNvPr id="3" name="Text Placeholder 2">
            <a:extLst>
              <a:ext uri="{FF2B5EF4-FFF2-40B4-BE49-F238E27FC236}">
                <a16:creationId xmlns:a16="http://schemas.microsoft.com/office/drawing/2014/main" id="{012F080D-28E9-44BA-A7E2-0B7E00F01FF4}"/>
              </a:ext>
            </a:extLst>
          </p:cNvPr>
          <p:cNvSpPr>
            <a:spLocks noGrp="1"/>
          </p:cNvSpPr>
          <p:nvPr>
            <p:ph type="body" idx="1"/>
          </p:nvPr>
        </p:nvSpPr>
        <p:spPr/>
        <p:txBody>
          <a:bodyPr/>
          <a:lstStyle/>
          <a:p>
            <a:pPr marL="152396" indent="0">
              <a:buNone/>
            </a:pPr>
            <a:r>
              <a:rPr lang="en-US" dirty="0"/>
              <a:t>Revenue model- A subscription rental model to grant customers access to an array of clothing and accessories free of additional charges. Customers that like a particular piece have the option to buy it outright.</a:t>
            </a:r>
          </a:p>
          <a:p>
            <a:pPr marL="152396" indent="0">
              <a:buNone/>
            </a:pPr>
            <a:endParaRPr lang="en-US" dirty="0"/>
          </a:p>
          <a:p>
            <a:pPr marL="152396" indent="0">
              <a:buNone/>
            </a:pPr>
            <a:r>
              <a:rPr lang="en-US" dirty="0"/>
              <a:t>Pricing- 3599 per unit for 3 months(A unit has multiple items including accessories)</a:t>
            </a:r>
          </a:p>
          <a:p>
            <a:pPr marL="152396" indent="0">
              <a:buNone/>
            </a:pPr>
            <a:r>
              <a:rPr lang="en-US" dirty="0"/>
              <a:t>Average account size and Customer lifetime value- 60 customers per month averaging 2 customers a day with a customer life time value as 16882.86</a:t>
            </a:r>
          </a:p>
          <a:p>
            <a:pPr marL="152396" indent="0">
              <a:buNone/>
            </a:pPr>
            <a:r>
              <a:rPr lang="en-US" dirty="0"/>
              <a:t>Sales &amp; distribution Channels- Stores, online access and mobile application for sales </a:t>
            </a:r>
          </a:p>
          <a:p>
            <a:pPr marL="152396" indent="0">
              <a:buNone/>
            </a:pPr>
            <a:r>
              <a:rPr lang="en-US" dirty="0"/>
              <a:t>Warehouse as a central distribution point for sales channel  </a:t>
            </a:r>
          </a:p>
          <a:p>
            <a:pPr marL="152396" indent="0">
              <a:buNone/>
            </a:pPr>
            <a:r>
              <a:rPr lang="en-US" dirty="0"/>
              <a:t>Customer/pipeline list- 60 customers per day</a:t>
            </a:r>
          </a:p>
        </p:txBody>
      </p:sp>
    </p:spTree>
    <p:extLst>
      <p:ext uri="{BB962C8B-B14F-4D97-AF65-F5344CB8AC3E}">
        <p14:creationId xmlns:p14="http://schemas.microsoft.com/office/powerpoint/2010/main" val="2519544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2F7C8-9526-467D-B64C-B98444618AB3}"/>
              </a:ext>
            </a:extLst>
          </p:cNvPr>
          <p:cNvSpPr>
            <a:spLocks noGrp="1"/>
          </p:cNvSpPr>
          <p:nvPr>
            <p:ph type="title"/>
          </p:nvPr>
        </p:nvSpPr>
        <p:spPr/>
        <p:txBody>
          <a:bodyPr/>
          <a:lstStyle/>
          <a:p>
            <a:r>
              <a:rPr lang="en-US" dirty="0"/>
              <a:t>Team</a:t>
            </a:r>
          </a:p>
        </p:txBody>
      </p:sp>
      <p:sp>
        <p:nvSpPr>
          <p:cNvPr id="3" name="Text Placeholder 2">
            <a:extLst>
              <a:ext uri="{FF2B5EF4-FFF2-40B4-BE49-F238E27FC236}">
                <a16:creationId xmlns:a16="http://schemas.microsoft.com/office/drawing/2014/main" id="{874BB298-13C9-4041-AF07-3DAFC0FAAA89}"/>
              </a:ext>
            </a:extLst>
          </p:cNvPr>
          <p:cNvSpPr>
            <a:spLocks noGrp="1"/>
          </p:cNvSpPr>
          <p:nvPr>
            <p:ph type="body" idx="1"/>
          </p:nvPr>
        </p:nvSpPr>
        <p:spPr/>
        <p:txBody>
          <a:bodyPr/>
          <a:lstStyle/>
          <a:p>
            <a:pPr>
              <a:buFont typeface="Wingdings" panose="05000000000000000000" pitchFamily="2" charset="2"/>
              <a:buChar char="ü"/>
            </a:pPr>
            <a:r>
              <a:rPr lang="en-US" dirty="0"/>
              <a:t>Founders – </a:t>
            </a:r>
            <a:r>
              <a:rPr lang="en-US" dirty="0" err="1"/>
              <a:t>Shubhali</a:t>
            </a:r>
            <a:r>
              <a:rPr lang="en-US" dirty="0"/>
              <a:t> Singh and Shubham</a:t>
            </a:r>
          </a:p>
          <a:p>
            <a:pPr>
              <a:buFont typeface="Wingdings" panose="05000000000000000000" pitchFamily="2" charset="2"/>
              <a:buChar char="ü"/>
            </a:pPr>
            <a:r>
              <a:rPr lang="en-US" dirty="0"/>
              <a:t>Management- CEO- </a:t>
            </a:r>
            <a:r>
              <a:rPr lang="en-US" dirty="0" err="1"/>
              <a:t>Shubhali</a:t>
            </a:r>
            <a:r>
              <a:rPr lang="en-US" dirty="0"/>
              <a:t> Singh</a:t>
            </a:r>
          </a:p>
          <a:p>
            <a:pPr marL="152396" indent="0">
              <a:buNone/>
            </a:pPr>
            <a:r>
              <a:rPr lang="en-US" dirty="0"/>
              <a:t>                           COO- Shubham</a:t>
            </a:r>
          </a:p>
          <a:p>
            <a:pPr marL="152396" indent="0">
              <a:buNone/>
            </a:pPr>
            <a:r>
              <a:rPr lang="en-US" dirty="0"/>
              <a:t>                           CMO- Pooja Rawat</a:t>
            </a:r>
          </a:p>
          <a:p>
            <a:pPr marL="152396" indent="0">
              <a:buNone/>
            </a:pPr>
            <a:r>
              <a:rPr lang="en-US" dirty="0"/>
              <a:t>                           CTO- </a:t>
            </a:r>
            <a:r>
              <a:rPr lang="en-US" dirty="0" err="1"/>
              <a:t>Tuhina</a:t>
            </a:r>
            <a:r>
              <a:rPr lang="en-US" dirty="0"/>
              <a:t> Priya</a:t>
            </a:r>
          </a:p>
          <a:p>
            <a:pPr marL="152396" indent="0">
              <a:buNone/>
            </a:pPr>
            <a:r>
              <a:rPr lang="en-US" dirty="0"/>
              <a:t>                           CPO- Shireen Ahmad</a:t>
            </a:r>
          </a:p>
          <a:p>
            <a:pPr marL="152396" indent="0">
              <a:buNone/>
            </a:pPr>
            <a:r>
              <a:rPr lang="en-US" dirty="0"/>
              <a:t>                           CSO- </a:t>
            </a:r>
            <a:r>
              <a:rPr lang="en-US" dirty="0" err="1"/>
              <a:t>Shinginie</a:t>
            </a:r>
            <a:r>
              <a:rPr lang="en-US" dirty="0"/>
              <a:t> Ghosh                           </a:t>
            </a:r>
          </a:p>
          <a:p>
            <a:pPr>
              <a:buFont typeface="Wingdings" panose="05000000000000000000" pitchFamily="2" charset="2"/>
              <a:buChar char="ü"/>
            </a:pPr>
            <a:r>
              <a:rPr lang="en-US" dirty="0"/>
              <a:t>Board of Directors/Board of Advisors-</a:t>
            </a:r>
          </a:p>
          <a:p>
            <a:pPr marL="152396" indent="0">
              <a:buNone/>
            </a:pPr>
            <a:r>
              <a:rPr lang="en-US" dirty="0"/>
              <a:t>       Manish Malhotra</a:t>
            </a:r>
          </a:p>
          <a:p>
            <a:pPr marL="152396" indent="0">
              <a:buNone/>
            </a:pPr>
            <a:r>
              <a:rPr lang="en-US" dirty="0"/>
              <a:t>       </a:t>
            </a:r>
            <a:r>
              <a:rPr lang="en-US" dirty="0" err="1"/>
              <a:t>Savya</a:t>
            </a:r>
            <a:r>
              <a:rPr lang="en-US" dirty="0"/>
              <a:t> Sanchi</a:t>
            </a:r>
          </a:p>
        </p:txBody>
      </p:sp>
    </p:spTree>
    <p:extLst>
      <p:ext uri="{BB962C8B-B14F-4D97-AF65-F5344CB8AC3E}">
        <p14:creationId xmlns:p14="http://schemas.microsoft.com/office/powerpoint/2010/main" val="1336950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4BC4C-AD8E-41E2-AC46-EE590E1912C7}"/>
              </a:ext>
            </a:extLst>
          </p:cNvPr>
          <p:cNvSpPr>
            <a:spLocks noGrp="1"/>
          </p:cNvSpPr>
          <p:nvPr>
            <p:ph type="title"/>
          </p:nvPr>
        </p:nvSpPr>
        <p:spPr/>
        <p:txBody>
          <a:bodyPr/>
          <a:lstStyle/>
          <a:p>
            <a:r>
              <a:rPr lang="en-US" dirty="0"/>
              <a:t>Financials</a:t>
            </a:r>
          </a:p>
        </p:txBody>
      </p:sp>
      <p:sp>
        <p:nvSpPr>
          <p:cNvPr id="3" name="Text Placeholder 2">
            <a:extLst>
              <a:ext uri="{FF2B5EF4-FFF2-40B4-BE49-F238E27FC236}">
                <a16:creationId xmlns:a16="http://schemas.microsoft.com/office/drawing/2014/main" id="{DC43B208-F98B-4C08-91ED-F9551CFE50F2}"/>
              </a:ext>
            </a:extLst>
          </p:cNvPr>
          <p:cNvSpPr>
            <a:spLocks noGrp="1"/>
          </p:cNvSpPr>
          <p:nvPr>
            <p:ph type="body" idx="1"/>
          </p:nvPr>
        </p:nvSpPr>
        <p:spPr/>
        <p:txBody>
          <a:bodyPr/>
          <a:lstStyle/>
          <a:p>
            <a:pPr marL="152396" indent="0">
              <a:buNone/>
            </a:pPr>
            <a:r>
              <a:rPr lang="en-US" dirty="0"/>
              <a:t>Costs and Expenses- </a:t>
            </a:r>
          </a:p>
          <a:p>
            <a:pPr marL="609596" indent="-457200">
              <a:buFont typeface="+mj-lt"/>
              <a:buAutoNum type="arabicPeriod"/>
            </a:pPr>
            <a:r>
              <a:rPr lang="en-US" dirty="0"/>
              <a:t>Startup costs- </a:t>
            </a:r>
            <a:r>
              <a:rPr lang="en-US" b="1" dirty="0"/>
              <a:t>106500</a:t>
            </a:r>
            <a:r>
              <a:rPr lang="en-US" dirty="0"/>
              <a:t> RS.</a:t>
            </a:r>
          </a:p>
          <a:p>
            <a:pPr marL="609596" indent="-457200">
              <a:buFont typeface="+mj-lt"/>
              <a:buAutoNum type="arabicPeriod"/>
            </a:pPr>
            <a:r>
              <a:rPr lang="en-US" dirty="0"/>
              <a:t>Fixed cost- </a:t>
            </a:r>
            <a:r>
              <a:rPr lang="en-US" b="1" dirty="0"/>
              <a:t>97125</a:t>
            </a:r>
            <a:r>
              <a:rPr lang="en-US" dirty="0"/>
              <a:t> RS.</a:t>
            </a:r>
          </a:p>
          <a:p>
            <a:pPr marL="609596" indent="-457200">
              <a:buFont typeface="+mj-lt"/>
              <a:buAutoNum type="arabicPeriod"/>
            </a:pPr>
            <a:r>
              <a:rPr lang="en-US" dirty="0"/>
              <a:t>Variable cost- 10800 RS.</a:t>
            </a:r>
          </a:p>
          <a:p>
            <a:pPr marL="609596" indent="-457200">
              <a:buFont typeface="+mj-lt"/>
              <a:buAutoNum type="arabicPeriod"/>
            </a:pPr>
            <a:endParaRPr lang="en-US" dirty="0"/>
          </a:p>
          <a:p>
            <a:pPr marL="152396" indent="0">
              <a:buNone/>
            </a:pPr>
            <a:r>
              <a:rPr lang="en-US" dirty="0"/>
              <a:t>Revenue by the Month - </a:t>
            </a:r>
            <a:r>
              <a:rPr lang="en-US" b="1" dirty="0"/>
              <a:t>215940</a:t>
            </a:r>
            <a:r>
              <a:rPr lang="en-US" dirty="0"/>
              <a:t>  RS. Projections for one year – 2915190 RS. (near 13.5 months)</a:t>
            </a:r>
          </a:p>
          <a:p>
            <a:pPr marL="152396" indent="0">
              <a:buNone/>
            </a:pPr>
            <a:r>
              <a:rPr lang="en-US" dirty="0"/>
              <a:t>Expenses by the Month  - 107925 RS.  Projection for the year – 1300000 RS.</a:t>
            </a:r>
          </a:p>
          <a:p>
            <a:pPr marL="152396" indent="0">
              <a:buNone/>
            </a:pPr>
            <a:r>
              <a:rPr lang="en-US" dirty="0"/>
              <a:t>Profit / Loss by the Month – 108015 RS. Projections for one year- 1615190 RS.</a:t>
            </a:r>
          </a:p>
          <a:p>
            <a:pPr marL="152396" indent="0">
              <a:buNone/>
            </a:pPr>
            <a:r>
              <a:rPr lang="en-US" dirty="0"/>
              <a:t>Breakeven 62 units in 1.2 month optimistic or 2.5 months pessimistic</a:t>
            </a:r>
          </a:p>
          <a:p>
            <a:pPr marL="152396" indent="0">
              <a:buNone/>
            </a:pPr>
            <a:r>
              <a:rPr lang="en-US" dirty="0"/>
              <a:t>Assumptions- sales of 60 units within a month</a:t>
            </a:r>
          </a:p>
          <a:p>
            <a:pPr marL="152396" indent="0">
              <a:buNone/>
            </a:pPr>
            <a:r>
              <a:rPr lang="en-US" dirty="0"/>
              <a:t>Sources and Use of Funds- 100000 RS. As investment from venture capitalists for startup and running cost</a:t>
            </a:r>
          </a:p>
        </p:txBody>
      </p:sp>
    </p:spTree>
    <p:extLst>
      <p:ext uri="{BB962C8B-B14F-4D97-AF65-F5344CB8AC3E}">
        <p14:creationId xmlns:p14="http://schemas.microsoft.com/office/powerpoint/2010/main" val="3934147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C82E6-272E-4FF5-A40B-38CEEB7021F8}"/>
              </a:ext>
            </a:extLst>
          </p:cNvPr>
          <p:cNvSpPr>
            <a:spLocks noGrp="1"/>
          </p:cNvSpPr>
          <p:nvPr>
            <p:ph type="title"/>
          </p:nvPr>
        </p:nvSpPr>
        <p:spPr/>
        <p:txBody>
          <a:bodyPr/>
          <a:lstStyle/>
          <a:p>
            <a:r>
              <a:rPr lang="en-US" dirty="0"/>
              <a:t>Milestones and Metrics</a:t>
            </a:r>
            <a:br>
              <a:rPr lang="en-US" dirty="0"/>
            </a:br>
            <a:endParaRPr lang="en-US" dirty="0"/>
          </a:p>
        </p:txBody>
      </p:sp>
      <p:sp>
        <p:nvSpPr>
          <p:cNvPr id="3" name="Text Placeholder 2">
            <a:extLst>
              <a:ext uri="{FF2B5EF4-FFF2-40B4-BE49-F238E27FC236}">
                <a16:creationId xmlns:a16="http://schemas.microsoft.com/office/drawing/2014/main" id="{7E551DC7-4B80-450E-91AD-BCD34DF30780}"/>
              </a:ext>
            </a:extLst>
          </p:cNvPr>
          <p:cNvSpPr>
            <a:spLocks noGrp="1"/>
          </p:cNvSpPr>
          <p:nvPr>
            <p:ph type="body" idx="1"/>
          </p:nvPr>
        </p:nvSpPr>
        <p:spPr/>
        <p:txBody>
          <a:bodyPr/>
          <a:lstStyle/>
          <a:p>
            <a:r>
              <a:rPr lang="en-US" sz="2400" dirty="0"/>
              <a:t>In 12 to 18 months we expect have offline presence in all the metro cities and online presence in all nearby cities of offline stores.</a:t>
            </a:r>
          </a:p>
          <a:p>
            <a:r>
              <a:rPr lang="en-US" sz="2400" dirty="0"/>
              <a:t>We expect to be well trusted brand for our customers, and we plan to customer retention as the metrics of success.</a:t>
            </a:r>
          </a:p>
          <a:p>
            <a:r>
              <a:rPr lang="en-US" sz="2400" dirty="0"/>
              <a:t>To measure the success of our company we will measure growth rate of number of customers in every month and quarter (seasonal change)</a:t>
            </a:r>
          </a:p>
          <a:p>
            <a:r>
              <a:rPr lang="en-US" sz="2400" dirty="0"/>
              <a:t>Reusability of products is also metrics for growth. </a:t>
            </a:r>
          </a:p>
          <a:p>
            <a:r>
              <a:rPr lang="en-US" sz="2400" dirty="0"/>
              <a:t>Cost Of Acquiring customers will be 10500 RS. Based on conversion rate of 5% at 730 customers from a reach of 14600 potential customers with a retention period of 4.3 months</a:t>
            </a:r>
          </a:p>
        </p:txBody>
      </p:sp>
    </p:spTree>
    <p:extLst>
      <p:ext uri="{BB962C8B-B14F-4D97-AF65-F5344CB8AC3E}">
        <p14:creationId xmlns:p14="http://schemas.microsoft.com/office/powerpoint/2010/main" val="4022326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D859-0197-4BFD-87DF-6B14A6463CF6}"/>
              </a:ext>
            </a:extLst>
          </p:cNvPr>
          <p:cNvSpPr>
            <a:spLocks noGrp="1"/>
          </p:cNvSpPr>
          <p:nvPr>
            <p:ph type="title"/>
          </p:nvPr>
        </p:nvSpPr>
        <p:spPr/>
        <p:txBody>
          <a:bodyPr/>
          <a:lstStyle/>
          <a:p>
            <a:r>
              <a:rPr lang="en-US" dirty="0"/>
              <a:t>Risk Evaluation and Coping Strategies</a:t>
            </a:r>
          </a:p>
        </p:txBody>
      </p:sp>
      <p:sp>
        <p:nvSpPr>
          <p:cNvPr id="3" name="Text Placeholder 2">
            <a:extLst>
              <a:ext uri="{FF2B5EF4-FFF2-40B4-BE49-F238E27FC236}">
                <a16:creationId xmlns:a16="http://schemas.microsoft.com/office/drawing/2014/main" id="{AFAFE661-2867-4C43-879B-BA86DF14527D}"/>
              </a:ext>
            </a:extLst>
          </p:cNvPr>
          <p:cNvSpPr>
            <a:spLocks noGrp="1"/>
          </p:cNvSpPr>
          <p:nvPr>
            <p:ph type="body" idx="1"/>
          </p:nvPr>
        </p:nvSpPr>
        <p:spPr/>
        <p:txBody>
          <a:bodyPr/>
          <a:lstStyle/>
          <a:p>
            <a:pPr>
              <a:buNone/>
            </a:pPr>
            <a:endParaRPr lang="en-US" dirty="0"/>
          </a:p>
          <a:p>
            <a:r>
              <a:rPr lang="en-IN" dirty="0"/>
              <a:t>As the idea is very new, might fail so we plan to have test market.</a:t>
            </a:r>
          </a:p>
          <a:p>
            <a:r>
              <a:rPr lang="en-IN" dirty="0"/>
              <a:t>Higher than expected expenses so we are keeping a range of products available i.e. high end to low end</a:t>
            </a:r>
          </a:p>
          <a:p>
            <a:r>
              <a:rPr lang="en-IN" dirty="0"/>
              <a:t>Unable to find good location is a high risk in metro cities so we plan to have more powerful and interactive online setup</a:t>
            </a:r>
          </a:p>
          <a:p>
            <a:r>
              <a:rPr lang="en-IN" dirty="0"/>
              <a:t>Customer returning damaged clothes is also a high risk situation for which we decided to keep staff for specific purpose of checking and having contract with customer to deal with such issues.</a:t>
            </a:r>
          </a:p>
          <a:p>
            <a:r>
              <a:rPr lang="en-IN" dirty="0"/>
              <a:t>Getting the product to customer and dealing with the delay in service is our priority but is for any reason that fail then the customer will get continuous update of the reason of failure and redeemable points for next purchase</a:t>
            </a:r>
          </a:p>
          <a:p>
            <a:endParaRPr lang="en-IN" dirty="0"/>
          </a:p>
          <a:p>
            <a:endParaRPr lang="en-IN" dirty="0"/>
          </a:p>
          <a:p>
            <a:pPr>
              <a:buNone/>
            </a:pPr>
            <a:endParaRPr lang="en-US" dirty="0"/>
          </a:p>
        </p:txBody>
      </p:sp>
    </p:spTree>
    <p:extLst>
      <p:ext uri="{BB962C8B-B14F-4D97-AF65-F5344CB8AC3E}">
        <p14:creationId xmlns:p14="http://schemas.microsoft.com/office/powerpoint/2010/main" val="1587613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998FE-9D65-496B-B04A-B47E1CCAD110}"/>
              </a:ext>
            </a:extLst>
          </p:cNvPr>
          <p:cNvSpPr>
            <a:spLocks noGrp="1"/>
          </p:cNvSpPr>
          <p:nvPr>
            <p:ph type="title"/>
          </p:nvPr>
        </p:nvSpPr>
        <p:spPr/>
        <p:txBody>
          <a:bodyPr/>
          <a:lstStyle/>
          <a:p>
            <a:r>
              <a:rPr lang="en-US" dirty="0"/>
              <a:t>Legal Environment</a:t>
            </a:r>
          </a:p>
        </p:txBody>
      </p:sp>
      <p:sp>
        <p:nvSpPr>
          <p:cNvPr id="3" name="Text Placeholder 2">
            <a:extLst>
              <a:ext uri="{FF2B5EF4-FFF2-40B4-BE49-F238E27FC236}">
                <a16:creationId xmlns:a16="http://schemas.microsoft.com/office/drawing/2014/main" id="{4EBDAE9E-1D79-4CC8-9AEA-6925210253C0}"/>
              </a:ext>
            </a:extLst>
          </p:cNvPr>
          <p:cNvSpPr>
            <a:spLocks noGrp="1"/>
          </p:cNvSpPr>
          <p:nvPr>
            <p:ph type="body" idx="1"/>
          </p:nvPr>
        </p:nvSpPr>
        <p:spPr/>
        <p:txBody>
          <a:bodyPr/>
          <a:lstStyle/>
          <a:p>
            <a:pPr marL="342900" indent="-342900">
              <a:buFont typeface="Arial" panose="020B0604020202020204" pitchFamily="34" charset="0"/>
              <a:buChar char="•"/>
            </a:pPr>
            <a:r>
              <a:rPr lang="en-IN" dirty="0"/>
              <a:t>Incorrect Legal structure of the new business</a:t>
            </a:r>
          </a:p>
          <a:p>
            <a:pPr marL="342900" indent="-342900">
              <a:buFont typeface="Arial" panose="020B0604020202020204" pitchFamily="34" charset="0"/>
              <a:buChar char="•"/>
            </a:pPr>
            <a:r>
              <a:rPr lang="en-IN" dirty="0"/>
              <a:t>Absence of a founder’s agreement</a:t>
            </a:r>
          </a:p>
          <a:p>
            <a:pPr marL="342900" indent="-342900">
              <a:buFont typeface="Arial" panose="020B0604020202020204" pitchFamily="34" charset="0"/>
              <a:buChar char="•"/>
            </a:pPr>
            <a:r>
              <a:rPr lang="en-IN" dirty="0"/>
              <a:t>Not having proper licences </a:t>
            </a:r>
          </a:p>
          <a:p>
            <a:pPr marL="342900" indent="-342900">
              <a:buFont typeface="Arial" panose="020B0604020202020204" pitchFamily="34" charset="0"/>
              <a:buChar char="•"/>
            </a:pPr>
            <a:r>
              <a:rPr lang="en-IN" dirty="0"/>
              <a:t>Ignorance of applicable tax laws</a:t>
            </a:r>
          </a:p>
          <a:p>
            <a:pPr marL="342900" indent="-342900">
              <a:buFont typeface="Arial" panose="020B0604020202020204" pitchFamily="34" charset="0"/>
              <a:buChar char="•"/>
            </a:pPr>
            <a:r>
              <a:rPr lang="en-IN" dirty="0"/>
              <a:t>Secure bank account with transparency</a:t>
            </a:r>
          </a:p>
          <a:p>
            <a:pPr marL="342900" indent="-342900">
              <a:buFont typeface="Arial" panose="020B0604020202020204" pitchFamily="34" charset="0"/>
              <a:buChar char="•"/>
            </a:pPr>
            <a:r>
              <a:rPr lang="en-IN" dirty="0"/>
              <a:t>No legal protection for Intellectual Property Rights</a:t>
            </a:r>
          </a:p>
          <a:p>
            <a:pPr marL="342900" indent="-342900">
              <a:buFont typeface="Arial" panose="020B0604020202020204" pitchFamily="34" charset="0"/>
              <a:buChar char="•"/>
            </a:pPr>
            <a:r>
              <a:rPr lang="en-IN" dirty="0"/>
              <a:t>Employment Contracts</a:t>
            </a:r>
          </a:p>
        </p:txBody>
      </p:sp>
    </p:spTree>
    <p:extLst>
      <p:ext uri="{BB962C8B-B14F-4D97-AF65-F5344CB8AC3E}">
        <p14:creationId xmlns:p14="http://schemas.microsoft.com/office/powerpoint/2010/main" val="1773012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E62D8-7F6D-4302-8165-AA2BCC8813EA}"/>
              </a:ext>
            </a:extLst>
          </p:cNvPr>
          <p:cNvSpPr>
            <a:spLocks noGrp="1"/>
          </p:cNvSpPr>
          <p:nvPr>
            <p:ph type="title"/>
          </p:nvPr>
        </p:nvSpPr>
        <p:spPr/>
        <p:txBody>
          <a:bodyPr/>
          <a:lstStyle/>
          <a:p>
            <a:r>
              <a:rPr lang="en-US" dirty="0"/>
              <a:t>Vision</a:t>
            </a:r>
          </a:p>
        </p:txBody>
      </p:sp>
      <p:sp>
        <p:nvSpPr>
          <p:cNvPr id="3" name="Text Placeholder 2">
            <a:extLst>
              <a:ext uri="{FF2B5EF4-FFF2-40B4-BE49-F238E27FC236}">
                <a16:creationId xmlns:a16="http://schemas.microsoft.com/office/drawing/2014/main" id="{DF7D5AB1-8ED8-4674-BF7A-8BAD807220A4}"/>
              </a:ext>
            </a:extLst>
          </p:cNvPr>
          <p:cNvSpPr>
            <a:spLocks noGrp="1"/>
          </p:cNvSpPr>
          <p:nvPr>
            <p:ph type="body" idx="1"/>
          </p:nvPr>
        </p:nvSpPr>
        <p:spPr/>
        <p:txBody>
          <a:bodyPr/>
          <a:lstStyle/>
          <a:p>
            <a:pPr>
              <a:buNone/>
            </a:pPr>
            <a:r>
              <a:rPr lang="en-US" sz="2400" dirty="0"/>
              <a:t>If all goes well, In next five years –</a:t>
            </a:r>
          </a:p>
          <a:p>
            <a:r>
              <a:rPr lang="en-US" sz="2400" dirty="0"/>
              <a:t>We will be well known and trusted brand</a:t>
            </a:r>
          </a:p>
          <a:p>
            <a:r>
              <a:rPr lang="en-US" sz="2400" dirty="0"/>
              <a:t>We will have tie ups with all big clothes retail chains</a:t>
            </a:r>
          </a:p>
          <a:p>
            <a:r>
              <a:rPr lang="en-US" sz="2400" dirty="0"/>
              <a:t>We will be connected through most of the ecommerce websites</a:t>
            </a:r>
          </a:p>
          <a:p>
            <a:r>
              <a:rPr lang="en-US" sz="2400" dirty="0"/>
              <a:t>We will have </a:t>
            </a:r>
            <a:r>
              <a:rPr lang="en-US" sz="2400" dirty="0" err="1"/>
              <a:t>atleast</a:t>
            </a:r>
            <a:r>
              <a:rPr lang="en-US" sz="2400" dirty="0"/>
              <a:t> 50 offline designing and clothing stores all across India</a:t>
            </a:r>
          </a:p>
          <a:p>
            <a:r>
              <a:rPr lang="en-US" sz="2400" dirty="0"/>
              <a:t>We will be coordinating with big fashion designers</a:t>
            </a:r>
          </a:p>
          <a:p>
            <a:r>
              <a:rPr lang="en-US" sz="2400" dirty="0"/>
              <a:t>We expect  to have sales force of about 1000 people. </a:t>
            </a:r>
          </a:p>
        </p:txBody>
      </p:sp>
    </p:spTree>
    <p:extLst>
      <p:ext uri="{BB962C8B-B14F-4D97-AF65-F5344CB8AC3E}">
        <p14:creationId xmlns:p14="http://schemas.microsoft.com/office/powerpoint/2010/main" val="2913200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09A3E36-8DC4-4AD2-A438-56EB80A1C5F9}"/>
              </a:ext>
            </a:extLst>
          </p:cNvPr>
          <p:cNvSpPr>
            <a:spLocks noGrp="1"/>
          </p:cNvSpPr>
          <p:nvPr>
            <p:ph type="title"/>
          </p:nvPr>
        </p:nvSpPr>
        <p:spPr/>
        <p:txBody>
          <a:bodyPr/>
          <a:lstStyle/>
          <a:p>
            <a:r>
              <a:rPr lang="en-US" dirty="0"/>
              <a:t>Company Purpose</a:t>
            </a:r>
          </a:p>
        </p:txBody>
      </p:sp>
      <p:sp>
        <p:nvSpPr>
          <p:cNvPr id="10" name="Content Placeholder 9">
            <a:extLst>
              <a:ext uri="{FF2B5EF4-FFF2-40B4-BE49-F238E27FC236}">
                <a16:creationId xmlns:a16="http://schemas.microsoft.com/office/drawing/2014/main" id="{8C2EF71F-1C60-4348-BBC6-6D32A9C7D019}"/>
              </a:ext>
            </a:extLst>
          </p:cNvPr>
          <p:cNvSpPr>
            <a:spLocks noGrp="1"/>
          </p:cNvSpPr>
          <p:nvPr>
            <p:ph idx="1"/>
          </p:nvPr>
        </p:nvSpPr>
        <p:spPr/>
        <p:txBody>
          <a:bodyPr>
            <a:normAutofit/>
          </a:bodyPr>
          <a:lstStyle/>
          <a:p>
            <a:pPr marL="0" indent="0" algn="ctr">
              <a:buNone/>
            </a:pPr>
            <a:endParaRPr lang="en-US" sz="4400" b="1" dirty="0"/>
          </a:p>
          <a:p>
            <a:pPr marL="0" indent="0" algn="ctr">
              <a:buNone/>
            </a:pPr>
            <a:r>
              <a:rPr lang="en-US" sz="4400" b="1" dirty="0"/>
              <a:t>“  We provide you ease of dressing with premium lineups, easy rentals, return and long term ownership ”</a:t>
            </a:r>
          </a:p>
        </p:txBody>
      </p:sp>
    </p:spTree>
    <p:extLst>
      <p:ext uri="{BB962C8B-B14F-4D97-AF65-F5344CB8AC3E}">
        <p14:creationId xmlns:p14="http://schemas.microsoft.com/office/powerpoint/2010/main" val="2289412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09A3E36-8DC4-4AD2-A438-56EB80A1C5F9}"/>
              </a:ext>
            </a:extLst>
          </p:cNvPr>
          <p:cNvSpPr>
            <a:spLocks noGrp="1"/>
          </p:cNvSpPr>
          <p:nvPr>
            <p:ph type="title"/>
          </p:nvPr>
        </p:nvSpPr>
        <p:spPr/>
        <p:txBody>
          <a:bodyPr/>
          <a:lstStyle/>
          <a:p>
            <a:r>
              <a:rPr lang="en-US" dirty="0"/>
              <a:t>PROBLEM</a:t>
            </a:r>
            <a:br>
              <a:rPr lang="en-US" dirty="0"/>
            </a:br>
            <a:endParaRPr lang="en-US" dirty="0"/>
          </a:p>
        </p:txBody>
      </p:sp>
      <p:sp>
        <p:nvSpPr>
          <p:cNvPr id="10" name="Content Placeholder 9">
            <a:extLst>
              <a:ext uri="{FF2B5EF4-FFF2-40B4-BE49-F238E27FC236}">
                <a16:creationId xmlns:a16="http://schemas.microsoft.com/office/drawing/2014/main" id="{8C2EF71F-1C60-4348-BBC6-6D32A9C7D019}"/>
              </a:ext>
            </a:extLst>
          </p:cNvPr>
          <p:cNvSpPr>
            <a:spLocks noGrp="1"/>
          </p:cNvSpPr>
          <p:nvPr>
            <p:ph idx="1"/>
          </p:nvPr>
        </p:nvSpPr>
        <p:spPr/>
        <p:txBody>
          <a:bodyPr>
            <a:normAutofit fontScale="62500" lnSpcReduction="20000"/>
          </a:bodyPr>
          <a:lstStyle/>
          <a:p>
            <a:pPr marL="0" indent="0" algn="ctr">
              <a:buNone/>
            </a:pPr>
            <a:r>
              <a:rPr lang="en-US" sz="4400" b="1" dirty="0"/>
              <a:t>Keeping up with the new age lifestyle of slaying at personal looks while being in the limit of budgeted monetary constraint.</a:t>
            </a:r>
          </a:p>
          <a:p>
            <a:pPr marL="0" indent="0" algn="ctr">
              <a:buNone/>
            </a:pPr>
            <a:endParaRPr lang="en-US" sz="4400" b="1" dirty="0"/>
          </a:p>
          <a:p>
            <a:r>
              <a:rPr lang="en-US" sz="4400" dirty="0"/>
              <a:t>To deal with the issue people buy clothes or borrow from roommates or all together do not do anything about it if the money value is too high</a:t>
            </a:r>
          </a:p>
        </p:txBody>
      </p:sp>
    </p:spTree>
    <p:extLst>
      <p:ext uri="{BB962C8B-B14F-4D97-AF65-F5344CB8AC3E}">
        <p14:creationId xmlns:p14="http://schemas.microsoft.com/office/powerpoint/2010/main" val="4288626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en"/>
              <a:t>Solution </a:t>
            </a:r>
            <a:endParaRPr/>
          </a:p>
        </p:txBody>
      </p:sp>
      <p:sp>
        <p:nvSpPr>
          <p:cNvPr id="61" name="Google Shape;61;p14"/>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spcBef>
                <a:spcPts val="1600"/>
              </a:spcBef>
              <a:buClr>
                <a:schemeClr val="dk1"/>
              </a:buClr>
              <a:buSzPts val="1100"/>
              <a:buNone/>
            </a:pPr>
            <a:r>
              <a:rPr lang="en">
                <a:solidFill>
                  <a:srgbClr val="B71E42"/>
                </a:solidFill>
              </a:rPr>
              <a:t>Ø</a:t>
            </a:r>
            <a:r>
              <a:rPr lang="en" sz="1600">
                <a:solidFill>
                  <a:schemeClr val="dk1"/>
                </a:solidFill>
              </a:rPr>
              <a:t>We give you latest fashion wardrobe at affordable price at rent, so that when you are bored of the looks you can get new ones.</a:t>
            </a:r>
            <a:endParaRPr sz="1600">
              <a:solidFill>
                <a:schemeClr val="dk1"/>
              </a:solidFill>
            </a:endParaRPr>
          </a:p>
          <a:p>
            <a:pPr marL="0" indent="0">
              <a:spcBef>
                <a:spcPts val="1600"/>
              </a:spcBef>
              <a:buClr>
                <a:schemeClr val="dk1"/>
              </a:buClr>
              <a:buSzPts val="1100"/>
              <a:buNone/>
            </a:pPr>
            <a:r>
              <a:rPr lang="en">
                <a:solidFill>
                  <a:srgbClr val="B71E42"/>
                </a:solidFill>
              </a:rPr>
              <a:t>Ø</a:t>
            </a:r>
            <a:r>
              <a:rPr lang="en" sz="1600">
                <a:solidFill>
                  <a:schemeClr val="dk1"/>
                </a:solidFill>
              </a:rPr>
              <a:t>With same budget for three months you get bigger wardrobe.</a:t>
            </a:r>
            <a:endParaRPr sz="1600">
              <a:solidFill>
                <a:schemeClr val="dk1"/>
              </a:solidFill>
            </a:endParaRPr>
          </a:p>
          <a:p>
            <a:pPr marL="0" indent="0">
              <a:spcBef>
                <a:spcPts val="1600"/>
              </a:spcBef>
              <a:buClr>
                <a:schemeClr val="dk1"/>
              </a:buClr>
              <a:buSzPts val="1100"/>
              <a:buNone/>
            </a:pPr>
            <a:r>
              <a:rPr lang="en">
                <a:solidFill>
                  <a:srgbClr val="B71E42"/>
                </a:solidFill>
              </a:rPr>
              <a:t>Ø</a:t>
            </a:r>
            <a:r>
              <a:rPr lang="en" sz="1600">
                <a:solidFill>
                  <a:schemeClr val="dk1"/>
                </a:solidFill>
              </a:rPr>
              <a:t>Don’t spend large amount of your money on dress you are going to wear only once, just select the dress and rent it from us.</a:t>
            </a:r>
            <a:endParaRPr sz="1600">
              <a:solidFill>
                <a:schemeClr val="dk1"/>
              </a:solidFill>
            </a:endParaRPr>
          </a:p>
          <a:p>
            <a:pPr marL="0" indent="0">
              <a:buNone/>
            </a:pPr>
            <a:endParaRPr/>
          </a:p>
          <a:p>
            <a:pPr marL="0" indent="0">
              <a:spcBef>
                <a:spcPts val="2133"/>
              </a:spcBef>
              <a:spcAft>
                <a:spcPts val="2133"/>
              </a:spcAft>
              <a:buNone/>
            </a:pPr>
            <a:r>
              <a:rPr lang="en"/>
              <a:t>You can get our products at our store or at online website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60C52-3180-4A23-BADA-27B816FCB282}"/>
              </a:ext>
            </a:extLst>
          </p:cNvPr>
          <p:cNvSpPr>
            <a:spLocks noGrp="1"/>
          </p:cNvSpPr>
          <p:nvPr>
            <p:ph type="title"/>
          </p:nvPr>
        </p:nvSpPr>
        <p:spPr>
          <a:xfrm>
            <a:off x="490045" y="144643"/>
            <a:ext cx="9603275" cy="1049235"/>
          </a:xfrm>
        </p:spPr>
        <p:txBody>
          <a:bodyPr/>
          <a:lstStyle/>
          <a:p>
            <a:r>
              <a:rPr lang="en-US" dirty="0"/>
              <a:t>Value Proposition</a:t>
            </a:r>
          </a:p>
        </p:txBody>
      </p:sp>
      <p:pic>
        <p:nvPicPr>
          <p:cNvPr id="4" name="Google Shape;106;p21">
            <a:extLst>
              <a:ext uri="{FF2B5EF4-FFF2-40B4-BE49-F238E27FC236}">
                <a16:creationId xmlns:a16="http://schemas.microsoft.com/office/drawing/2014/main" id="{35E7E1A2-C692-42A6-8B8E-DD70AAB93C9B}"/>
              </a:ext>
            </a:extLst>
          </p:cNvPr>
          <p:cNvPicPr preferRelativeResize="0">
            <a:picLocks noGrp="1"/>
          </p:cNvPicPr>
          <p:nvPr>
            <p:ph idx="1"/>
          </p:nvPr>
        </p:nvPicPr>
        <p:blipFill>
          <a:blip r:embed="rId2">
            <a:alphaModFix/>
          </a:blip>
          <a:stretch>
            <a:fillRect/>
          </a:stretch>
        </p:blipFill>
        <p:spPr>
          <a:xfrm>
            <a:off x="569142" y="1193878"/>
            <a:ext cx="10601227" cy="4802187"/>
          </a:xfrm>
          <a:prstGeom prst="rect">
            <a:avLst/>
          </a:prstGeom>
          <a:noFill/>
          <a:ln>
            <a:noFill/>
          </a:ln>
        </p:spPr>
      </p:pic>
    </p:spTree>
    <p:extLst>
      <p:ext uri="{BB962C8B-B14F-4D97-AF65-F5344CB8AC3E}">
        <p14:creationId xmlns:p14="http://schemas.microsoft.com/office/powerpoint/2010/main" val="4167286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en"/>
              <a:t>Why now</a:t>
            </a:r>
            <a:endParaRPr/>
          </a:p>
        </p:txBody>
      </p:sp>
      <p:sp>
        <p:nvSpPr>
          <p:cNvPr id="67" name="Google Shape;67;p15"/>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buNone/>
            </a:pPr>
            <a:r>
              <a:rPr lang="en-US" sz="2400" dirty="0">
                <a:solidFill>
                  <a:srgbClr val="00B050"/>
                </a:solidFill>
              </a:rPr>
              <a:t>According to research done by </a:t>
            </a:r>
            <a:r>
              <a:rPr lang="en-US" sz="2400" dirty="0" err="1">
                <a:solidFill>
                  <a:srgbClr val="00B050"/>
                </a:solidFill>
              </a:rPr>
              <a:t>Mckinsey</a:t>
            </a:r>
            <a:r>
              <a:rPr lang="en-US" sz="2400" dirty="0">
                <a:solidFill>
                  <a:srgbClr val="00B050"/>
                </a:solidFill>
              </a:rPr>
              <a:t> rental business models are extremely relevant in 2020 as cost of ownership increases and trends are short-lived.</a:t>
            </a:r>
            <a:endParaRPr sz="1800" b="1" dirty="0">
              <a:solidFill>
                <a:schemeClr val="dk1"/>
              </a:solidFill>
            </a:endParaRPr>
          </a:p>
          <a:p>
            <a:pPr marL="0" indent="0">
              <a:spcBef>
                <a:spcPts val="2133"/>
              </a:spcBef>
              <a:spcAft>
                <a:spcPts val="2133"/>
              </a:spcAft>
              <a:buNone/>
            </a:pPr>
            <a:r>
              <a:rPr lang="en-US" dirty="0"/>
              <a:t>This trend is partly driven by the young generation’s hunger for newness, while embracing sustainability. Research shows that average consumers today buy 60 percent more items of clothing than they did 15 years ago. But consumers keep that clothing for only half as long as they used to. For example, a survey done in Britain found that one in three young women consider clothes “old” after wearing them once or twice. One in seven consider it a fashion faux pas to be photographed in an outfit twice. Simply put, young people today crave newness, and these cohorts are much more likely to embrace churn in their wardrobes. At the same time, younger generations are more interested in sustainable clothing than older consumers. Rental, resale, and refurbishment models lengthen the product life cycle while offering the newness consumers desire.</a:t>
            </a:r>
            <a:endParaRPr sz="3200" b="1" dirty="0">
              <a:solidFill>
                <a:schemeClr val="dk1"/>
              </a:solidFill>
            </a:endParaRPr>
          </a:p>
        </p:txBody>
      </p:sp>
    </p:spTree>
    <p:extLst>
      <p:ext uri="{BB962C8B-B14F-4D97-AF65-F5344CB8AC3E}">
        <p14:creationId xmlns:p14="http://schemas.microsoft.com/office/powerpoint/2010/main" val="417517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en"/>
              <a:t>Why now</a:t>
            </a:r>
            <a:endParaRPr/>
          </a:p>
        </p:txBody>
      </p:sp>
      <p:pic>
        <p:nvPicPr>
          <p:cNvPr id="2" name="Picture 1">
            <a:extLst>
              <a:ext uri="{FF2B5EF4-FFF2-40B4-BE49-F238E27FC236}">
                <a16:creationId xmlns:a16="http://schemas.microsoft.com/office/drawing/2014/main" id="{40049ACA-EBA7-4455-A421-294862F65990}"/>
              </a:ext>
            </a:extLst>
          </p:cNvPr>
          <p:cNvPicPr>
            <a:picLocks noChangeAspect="1"/>
          </p:cNvPicPr>
          <p:nvPr/>
        </p:nvPicPr>
        <p:blipFill>
          <a:blip r:embed="rId3"/>
          <a:stretch>
            <a:fillRect/>
          </a:stretch>
        </p:blipFill>
        <p:spPr>
          <a:xfrm>
            <a:off x="735291" y="1602128"/>
            <a:ext cx="10237509" cy="425767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en"/>
              <a:t>Market size</a:t>
            </a:r>
            <a:endParaRPr/>
          </a:p>
        </p:txBody>
      </p:sp>
      <p:sp>
        <p:nvSpPr>
          <p:cNvPr id="73" name="Google Shape;73;p16"/>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spcBef>
                <a:spcPts val="1600"/>
              </a:spcBef>
              <a:buClr>
                <a:schemeClr val="dk1"/>
              </a:buClr>
              <a:buSzPts val="1100"/>
              <a:buNone/>
            </a:pPr>
            <a:r>
              <a:rPr lang="en-US" sz="1600" dirty="0">
                <a:solidFill>
                  <a:schemeClr val="dk1"/>
                </a:solidFill>
              </a:rPr>
              <a:t>TAM</a:t>
            </a:r>
          </a:p>
          <a:p>
            <a:pPr marL="0" indent="0">
              <a:spcBef>
                <a:spcPts val="1600"/>
              </a:spcBef>
              <a:buClr>
                <a:schemeClr val="dk1"/>
              </a:buClr>
              <a:buSzPts val="1100"/>
              <a:buNone/>
            </a:pPr>
            <a:r>
              <a:rPr lang="en-US" sz="1600" dirty="0">
                <a:solidFill>
                  <a:schemeClr val="dk1"/>
                </a:solidFill>
              </a:rPr>
              <a:t>People enthusiast for stylish and on the point presentation targets metropolitan cities with a gross population of 52,950208 in cities like Delhi, Mumbai, Bangalore , Hyderabad, Chennai, Kolkata, Ahmadabad</a:t>
            </a:r>
          </a:p>
          <a:p>
            <a:pPr marL="0" indent="0">
              <a:spcBef>
                <a:spcPts val="1600"/>
              </a:spcBef>
              <a:buClr>
                <a:schemeClr val="dk1"/>
              </a:buClr>
              <a:buSzPts val="1100"/>
              <a:buNone/>
            </a:pPr>
            <a:r>
              <a:rPr lang="en-US" sz="1600" dirty="0">
                <a:solidFill>
                  <a:schemeClr val="dk1"/>
                </a:solidFill>
              </a:rPr>
              <a:t>SAM</a:t>
            </a:r>
          </a:p>
          <a:p>
            <a:pPr marL="0" indent="0">
              <a:spcBef>
                <a:spcPts val="1600"/>
              </a:spcBef>
              <a:buClr>
                <a:schemeClr val="dk1"/>
              </a:buClr>
              <a:buSzPts val="1100"/>
              <a:buNone/>
            </a:pPr>
            <a:r>
              <a:rPr lang="en-US" sz="1600" dirty="0">
                <a:solidFill>
                  <a:schemeClr val="dk1"/>
                </a:solidFill>
              </a:rPr>
              <a:t>College Students, Corporate Employees, People working in fashion industry, Mid income groups consists of 18003070 people that can be served with our rental model</a:t>
            </a:r>
          </a:p>
          <a:p>
            <a:pPr marL="0" indent="0">
              <a:spcBef>
                <a:spcPts val="1600"/>
              </a:spcBef>
              <a:buClr>
                <a:schemeClr val="dk1"/>
              </a:buClr>
              <a:buSzPts val="1100"/>
              <a:buNone/>
            </a:pPr>
            <a:r>
              <a:rPr lang="en-US" sz="1600" dirty="0">
                <a:solidFill>
                  <a:schemeClr val="dk1"/>
                </a:solidFill>
              </a:rPr>
              <a:t>ITM</a:t>
            </a:r>
          </a:p>
          <a:p>
            <a:pPr marL="0" indent="0">
              <a:spcBef>
                <a:spcPts val="1600"/>
              </a:spcBef>
              <a:buClr>
                <a:schemeClr val="dk1"/>
              </a:buClr>
              <a:buSzPts val="1100"/>
              <a:buNone/>
            </a:pPr>
            <a:r>
              <a:rPr lang="en-US" dirty="0"/>
              <a:t>There are about </a:t>
            </a:r>
            <a:r>
              <a:rPr lang="en-US" b="1" dirty="0"/>
              <a:t>500,000</a:t>
            </a:r>
            <a:r>
              <a:rPr lang="en-US" dirty="0"/>
              <a:t> university students in Delhi NCR attending around more than 165 universities and colleges of which we need to reach at least 3% at 14600 young enthusiasts.</a:t>
            </a:r>
            <a:endParaRPr lang="en-US" sz="1600" dirty="0">
              <a:solidFill>
                <a:schemeClr val="dk1"/>
              </a:solidFill>
            </a:endParaRPr>
          </a:p>
          <a:p>
            <a:pPr marL="0" indent="0">
              <a:spcBef>
                <a:spcPts val="1600"/>
              </a:spcBef>
              <a:buClr>
                <a:schemeClr val="dk1"/>
              </a:buClr>
              <a:buSzPts val="1100"/>
              <a:buNone/>
            </a:pPr>
            <a:endParaRPr sz="1600" dirty="0">
              <a:solidFill>
                <a:schemeClr val="dk1"/>
              </a:solidFill>
            </a:endParaRPr>
          </a:p>
          <a:p>
            <a:pPr marL="0" indent="0">
              <a:spcAft>
                <a:spcPts val="2133"/>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en"/>
              <a:t>Competition </a:t>
            </a:r>
            <a:endParaRPr/>
          </a:p>
        </p:txBody>
      </p:sp>
      <p:sp>
        <p:nvSpPr>
          <p:cNvPr id="79" name="Google Shape;79;p17"/>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spcAft>
                <a:spcPts val="2133"/>
              </a:spcAft>
              <a:buNone/>
            </a:pPr>
            <a:r>
              <a:rPr lang="en-US" dirty="0"/>
              <a:t>Competitors and their competitive advantages</a:t>
            </a:r>
          </a:p>
          <a:p>
            <a:pPr marL="514350" indent="-514350">
              <a:spcAft>
                <a:spcPts val="2133"/>
              </a:spcAft>
              <a:buAutoNum type="arabicPeriod"/>
            </a:pPr>
            <a:r>
              <a:rPr lang="en-US" dirty="0" err="1"/>
              <a:t>Stylobe</a:t>
            </a:r>
            <a:r>
              <a:rPr lang="en-US" dirty="0"/>
              <a:t>- 200+ outfits available at store </a:t>
            </a:r>
          </a:p>
          <a:p>
            <a:pPr marL="514350" indent="-514350">
              <a:spcAft>
                <a:spcPts val="2133"/>
              </a:spcAft>
              <a:buAutoNum type="arabicPeriod"/>
            </a:pPr>
            <a:r>
              <a:rPr lang="en-US" dirty="0" err="1"/>
              <a:t>flyrobe</a:t>
            </a:r>
            <a:r>
              <a:rPr lang="en-US" dirty="0"/>
              <a:t> - Large collection of party dresses with attractive rental options, free delivery and pickup </a:t>
            </a:r>
          </a:p>
          <a:p>
            <a:pPr marL="514350" indent="-514350">
              <a:spcAft>
                <a:spcPts val="2133"/>
              </a:spcAft>
              <a:buAutoNum type="arabicPeriod"/>
            </a:pPr>
            <a:r>
              <a:rPr lang="en-US" dirty="0"/>
              <a:t>Stage 3 -Free home trials and personalized styling assistance, plus size selection </a:t>
            </a:r>
          </a:p>
          <a:p>
            <a:pPr marL="0" indent="0">
              <a:spcAft>
                <a:spcPts val="2133"/>
              </a:spcAft>
              <a:buNone/>
            </a:pPr>
            <a:endParaRPr dirty="0"/>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300</TotalTime>
  <Words>1244</Words>
  <Application>Microsoft Office PowerPoint</Application>
  <PresentationFormat>Widescreen</PresentationFormat>
  <Paragraphs>111</Paragraphs>
  <Slides>17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Gill Sans MT</vt:lpstr>
      <vt:lpstr>Wingdings</vt:lpstr>
      <vt:lpstr>Gallery</vt:lpstr>
      <vt:lpstr>BUSINESS PLAN DOCUMENT</vt:lpstr>
      <vt:lpstr>Company Purpose</vt:lpstr>
      <vt:lpstr>PROBLEM </vt:lpstr>
      <vt:lpstr>Solution </vt:lpstr>
      <vt:lpstr>Value Proposition</vt:lpstr>
      <vt:lpstr>Why now</vt:lpstr>
      <vt:lpstr>Why now</vt:lpstr>
      <vt:lpstr>Market size</vt:lpstr>
      <vt:lpstr>Competition </vt:lpstr>
      <vt:lpstr>Product</vt:lpstr>
      <vt:lpstr>Business Model</vt:lpstr>
      <vt:lpstr>Team</vt:lpstr>
      <vt:lpstr>Financials</vt:lpstr>
      <vt:lpstr>Milestones and Metrics </vt:lpstr>
      <vt:lpstr>Risk Evaluation and Coping Strategies</vt:lpstr>
      <vt:lpstr>Legal Environment</vt:lpstr>
      <vt:lpstr>Vision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SHUBHAM NEGI</dc:creator>
  <cp:lastModifiedBy>SHUBHAM NEGI</cp:lastModifiedBy>
  <cp:revision>57</cp:revision>
  <dcterms:created xsi:type="dcterms:W3CDTF">2020-02-22T07:37:55Z</dcterms:created>
  <dcterms:modified xsi:type="dcterms:W3CDTF">2020-02-25T18:32:09Z</dcterms:modified>
</cp:coreProperties>
</file>