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fe9dcee11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fe9dcee11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fe9dcee11_0_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fe9dcee11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fe9dcee11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fe9dcee11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fe9dcee11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fe9dcee11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fe9dcee11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fe9dcee11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fe9dcee11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fe9dcee11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fe9dcee11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fe9dcee11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fe9dcee11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fe9dcee11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6fe9dcee11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fe9dcee11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fe9dcee11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fe9dcee11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fe9dcee11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fe9dcee11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fe9dcee11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fe9dcee11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fe9dcee11_0_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fe9dcee11_0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Google Shape;67;p13"/>
          <p:cNvPicPr preferRelativeResize="0"/>
          <p:nvPr/>
        </p:nvPicPr>
        <p:blipFill>
          <a:blip r:embed="rId3">
            <a:alphaModFix/>
          </a:blip>
          <a:stretch>
            <a:fillRect/>
          </a:stretch>
        </p:blipFill>
        <p:spPr>
          <a:xfrm>
            <a:off x="2971563" y="803850"/>
            <a:ext cx="3200875" cy="2820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a:t>
            </a:r>
            <a:endParaRPr/>
          </a:p>
        </p:txBody>
      </p:sp>
      <p:pic>
        <p:nvPicPr>
          <p:cNvPr id="127" name="Google Shape;127;p22"/>
          <p:cNvPicPr preferRelativeResize="0"/>
          <p:nvPr/>
        </p:nvPicPr>
        <p:blipFill>
          <a:blip r:embed="rId3">
            <a:alphaModFix/>
          </a:blip>
          <a:stretch>
            <a:fillRect/>
          </a:stretch>
        </p:blipFill>
        <p:spPr>
          <a:xfrm>
            <a:off x="1001069" y="1706711"/>
            <a:ext cx="7216233" cy="2179837"/>
          </a:xfrm>
          <a:prstGeom prst="rect">
            <a:avLst/>
          </a:prstGeom>
          <a:noFill/>
          <a:ln>
            <a:noFill/>
          </a:ln>
        </p:spPr>
      </p:pic>
      <p:sp>
        <p:nvSpPr>
          <p:cNvPr id="128" name="Google Shape;128;p22"/>
          <p:cNvSpPr txBox="1"/>
          <p:nvPr/>
        </p:nvSpPr>
        <p:spPr>
          <a:xfrm>
            <a:off x="3638675" y="3886550"/>
            <a:ext cx="2143800" cy="34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Our platform</a:t>
            </a:r>
            <a:endParaRPr>
              <a:latin typeface="Roboto"/>
              <a:ea typeface="Roboto"/>
              <a:cs typeface="Roboto"/>
              <a:sym typeface="Roboto"/>
            </a:endParaRPr>
          </a:p>
        </p:txBody>
      </p:sp>
      <p:sp>
        <p:nvSpPr>
          <p:cNvPr id="129" name="Google Shape;129;p22"/>
          <p:cNvSpPr txBox="1"/>
          <p:nvPr/>
        </p:nvSpPr>
        <p:spPr>
          <a:xfrm>
            <a:off x="167850" y="4230050"/>
            <a:ext cx="8862900" cy="7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155CC"/>
                </a:solidFill>
                <a:highlight>
                  <a:srgbClr val="FEFEFE"/>
                </a:highlight>
                <a:latin typeface="Roboto"/>
                <a:ea typeface="Roboto"/>
                <a:cs typeface="Roboto"/>
                <a:sym typeface="Roboto"/>
              </a:rPr>
              <a:t>If a </a:t>
            </a:r>
            <a:r>
              <a:rPr lang="en" sz="1200">
                <a:solidFill>
                  <a:srgbClr val="1155CC"/>
                </a:solidFill>
                <a:highlight>
                  <a:srgbClr val="FEFEFE"/>
                </a:highlight>
                <a:latin typeface="Roboto"/>
                <a:ea typeface="Roboto"/>
                <a:cs typeface="Roboto"/>
                <a:sym typeface="Roboto"/>
              </a:rPr>
              <a:t>company</a:t>
            </a:r>
            <a:r>
              <a:rPr lang="en" sz="1200">
                <a:solidFill>
                  <a:srgbClr val="1155CC"/>
                </a:solidFill>
                <a:highlight>
                  <a:srgbClr val="FEFEFE"/>
                </a:highlight>
                <a:latin typeface="Roboto"/>
                <a:ea typeface="Roboto"/>
                <a:cs typeface="Roboto"/>
                <a:sym typeface="Roboto"/>
              </a:rPr>
              <a:t> need labels and annotations for their machine learning project, we can help. They just need to upload their unlabeled data, with the rules they need for their machine learning project, and launch. We use a distributed network of human annotators and cutting edge machine learning models to annotate that data at enterprise scale.</a:t>
            </a:r>
            <a:endParaRPr sz="1200">
              <a:solidFill>
                <a:srgbClr val="1155CC"/>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Business Canvas</a:t>
            </a:r>
            <a:endParaRPr/>
          </a:p>
        </p:txBody>
      </p:sp>
      <p:pic>
        <p:nvPicPr>
          <p:cNvPr id="135" name="Google Shape;135;p23"/>
          <p:cNvPicPr preferRelativeResize="0"/>
          <p:nvPr/>
        </p:nvPicPr>
        <p:blipFill>
          <a:blip r:embed="rId3">
            <a:alphaModFix/>
          </a:blip>
          <a:stretch>
            <a:fillRect/>
          </a:stretch>
        </p:blipFill>
        <p:spPr>
          <a:xfrm>
            <a:off x="1618350" y="1803925"/>
            <a:ext cx="5907301" cy="33395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6243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a:t>
            </a:r>
            <a:endParaRPr/>
          </a:p>
        </p:txBody>
      </p:sp>
      <p:sp>
        <p:nvSpPr>
          <p:cNvPr id="141" name="Google Shape;141;p24"/>
          <p:cNvSpPr txBox="1"/>
          <p:nvPr/>
        </p:nvSpPr>
        <p:spPr>
          <a:xfrm>
            <a:off x="772700" y="1918825"/>
            <a:ext cx="8303100" cy="2562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latin typeface="Roboto"/>
                <a:ea typeface="Roboto"/>
                <a:cs typeface="Roboto"/>
                <a:sym typeface="Roboto"/>
              </a:rPr>
              <a:t>Radhika Garg - CEO</a:t>
            </a:r>
            <a:endParaRPr>
              <a:latin typeface="Roboto"/>
              <a:ea typeface="Roboto"/>
              <a:cs typeface="Roboto"/>
              <a:sym typeface="Roboto"/>
            </a:endParaRPr>
          </a:p>
          <a:p>
            <a:pPr indent="0" lvl="0" marL="0" rtl="0" algn="l">
              <a:lnSpc>
                <a:spcPct val="150000"/>
              </a:lnSpc>
              <a:spcBef>
                <a:spcPts val="0"/>
              </a:spcBef>
              <a:spcAft>
                <a:spcPts val="0"/>
              </a:spcAft>
              <a:buNone/>
            </a:pPr>
            <a:r>
              <a:rPr lang="en">
                <a:latin typeface="Roboto"/>
                <a:ea typeface="Roboto"/>
                <a:cs typeface="Roboto"/>
                <a:sym typeface="Roboto"/>
              </a:rPr>
              <a:t>Rushabh R Parate - COO</a:t>
            </a:r>
            <a:endParaRPr>
              <a:latin typeface="Roboto"/>
              <a:ea typeface="Roboto"/>
              <a:cs typeface="Roboto"/>
              <a:sym typeface="Roboto"/>
            </a:endParaRPr>
          </a:p>
          <a:p>
            <a:pPr indent="0" lvl="0" marL="0" rtl="0" algn="l">
              <a:lnSpc>
                <a:spcPct val="150000"/>
              </a:lnSpc>
              <a:spcBef>
                <a:spcPts val="0"/>
              </a:spcBef>
              <a:spcAft>
                <a:spcPts val="0"/>
              </a:spcAft>
              <a:buNone/>
            </a:pPr>
            <a:r>
              <a:rPr lang="en">
                <a:latin typeface="Roboto"/>
                <a:ea typeface="Roboto"/>
                <a:cs typeface="Roboto"/>
                <a:sym typeface="Roboto"/>
              </a:rPr>
              <a:t>Sahil Kumar - CFO</a:t>
            </a:r>
            <a:endParaRPr>
              <a:latin typeface="Roboto"/>
              <a:ea typeface="Roboto"/>
              <a:cs typeface="Roboto"/>
              <a:sym typeface="Roboto"/>
            </a:endParaRPr>
          </a:p>
          <a:p>
            <a:pPr indent="0" lvl="0" marL="0" rtl="0" algn="l">
              <a:lnSpc>
                <a:spcPct val="150000"/>
              </a:lnSpc>
              <a:spcBef>
                <a:spcPts val="0"/>
              </a:spcBef>
              <a:spcAft>
                <a:spcPts val="0"/>
              </a:spcAft>
              <a:buNone/>
            </a:pPr>
            <a:r>
              <a:rPr lang="en">
                <a:latin typeface="Roboto"/>
                <a:ea typeface="Roboto"/>
                <a:cs typeface="Roboto"/>
                <a:sym typeface="Roboto"/>
              </a:rPr>
              <a:t>Priyal Vijaywargia - BoD</a:t>
            </a:r>
            <a:endParaRPr>
              <a:latin typeface="Roboto"/>
              <a:ea typeface="Roboto"/>
              <a:cs typeface="Roboto"/>
              <a:sym typeface="Roboto"/>
            </a:endParaRPr>
          </a:p>
          <a:p>
            <a:pPr indent="0" lvl="0" marL="0" rtl="0" algn="l">
              <a:lnSpc>
                <a:spcPct val="150000"/>
              </a:lnSpc>
              <a:spcBef>
                <a:spcPts val="0"/>
              </a:spcBef>
              <a:spcAft>
                <a:spcPts val="0"/>
              </a:spcAft>
              <a:buNone/>
            </a:pPr>
            <a:r>
              <a:rPr lang="en">
                <a:latin typeface="Roboto"/>
                <a:ea typeface="Roboto"/>
                <a:cs typeface="Roboto"/>
                <a:sym typeface="Roboto"/>
              </a:rPr>
              <a:t>Sai Arpita Das - BoD</a:t>
            </a:r>
            <a:endParaRPr>
              <a:latin typeface="Roboto"/>
              <a:ea typeface="Roboto"/>
              <a:cs typeface="Roboto"/>
              <a:sym typeface="Roboto"/>
            </a:endParaRPr>
          </a:p>
          <a:p>
            <a:pPr indent="0" lvl="0" marL="0" rtl="0" algn="l">
              <a:lnSpc>
                <a:spcPct val="150000"/>
              </a:lnSpc>
              <a:spcBef>
                <a:spcPts val="0"/>
              </a:spcBef>
              <a:spcAft>
                <a:spcPts val="0"/>
              </a:spcAft>
              <a:buNone/>
            </a:pPr>
            <a:r>
              <a:rPr lang="en">
                <a:latin typeface="Roboto"/>
                <a:ea typeface="Roboto"/>
                <a:cs typeface="Roboto"/>
                <a:sym typeface="Roboto"/>
              </a:rPr>
              <a:t>Saket Mahawar - BoD</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Financials</a:t>
            </a:r>
            <a:endParaRPr/>
          </a:p>
        </p:txBody>
      </p:sp>
      <p:pic>
        <p:nvPicPr>
          <p:cNvPr id="147" name="Google Shape;147;p25"/>
          <p:cNvPicPr preferRelativeResize="0"/>
          <p:nvPr/>
        </p:nvPicPr>
        <p:blipFill>
          <a:blip r:embed="rId3">
            <a:alphaModFix/>
          </a:blip>
          <a:stretch>
            <a:fillRect/>
          </a:stretch>
        </p:blipFill>
        <p:spPr>
          <a:xfrm>
            <a:off x="1062950" y="1721025"/>
            <a:ext cx="6808200" cy="3422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Mission</a:t>
            </a:r>
            <a:endParaRPr/>
          </a:p>
        </p:txBody>
      </p:sp>
      <p:sp>
        <p:nvSpPr>
          <p:cNvPr id="153" name="Google Shape;153;p26"/>
          <p:cNvSpPr txBox="1"/>
          <p:nvPr/>
        </p:nvSpPr>
        <p:spPr>
          <a:xfrm>
            <a:off x="350075" y="1966200"/>
            <a:ext cx="8343900" cy="15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155CC"/>
                </a:solidFill>
                <a:highlight>
                  <a:srgbClr val="FFFFFF"/>
                </a:highlight>
                <a:latin typeface="Roboto"/>
                <a:ea typeface="Roboto"/>
                <a:cs typeface="Roboto"/>
                <a:sym typeface="Roboto"/>
              </a:rPr>
              <a:t>In a world where data is a powerful resource, we provide it at scale. Using a combination of trending technology and talented workforce, we intend to save you from the burden of creating data, while you focus on its involvement in your operation.</a:t>
            </a:r>
            <a:endParaRPr>
              <a:solidFill>
                <a:srgbClr val="1155CC"/>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1155CC"/>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rgbClr val="1155CC"/>
                </a:solidFill>
                <a:highlight>
                  <a:srgbClr val="FFFFFF"/>
                </a:highlight>
                <a:latin typeface="Roboto"/>
                <a:ea typeface="Roboto"/>
                <a:cs typeface="Roboto"/>
                <a:sym typeface="Roboto"/>
              </a:rPr>
              <a:t>Our mission is to help companies accelerate their AI development by providing core data related solutions, significantly reducing the time to market. </a:t>
            </a:r>
            <a:endParaRPr>
              <a:solidFill>
                <a:srgbClr val="1155CC"/>
              </a:solidFill>
              <a:highlight>
                <a:srgbClr val="FFFFFF"/>
              </a:highligh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Company purpose</a:t>
            </a:r>
            <a:endParaRPr/>
          </a:p>
        </p:txBody>
      </p:sp>
      <p:sp>
        <p:nvSpPr>
          <p:cNvPr id="73" name="Google Shape;73;p14"/>
          <p:cNvSpPr txBox="1"/>
          <p:nvPr>
            <p:ph idx="1" type="body"/>
          </p:nvPr>
        </p:nvSpPr>
        <p:spPr>
          <a:xfrm>
            <a:off x="471900" y="2452475"/>
            <a:ext cx="8222100" cy="894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4A86E8"/>
                </a:solidFill>
              </a:rPr>
              <a:t>Our company will provide the quality data required to train the machine learning algorithms.</a:t>
            </a:r>
            <a:endParaRPr>
              <a:solidFill>
                <a:srgbClr val="4A86E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Problem</a:t>
            </a:r>
            <a:endParaRPr/>
          </a:p>
        </p:txBody>
      </p:sp>
      <p:sp>
        <p:nvSpPr>
          <p:cNvPr id="79" name="Google Shape;79;p15"/>
          <p:cNvSpPr txBox="1"/>
          <p:nvPr>
            <p:ph idx="1" type="body"/>
          </p:nvPr>
        </p:nvSpPr>
        <p:spPr>
          <a:xfrm>
            <a:off x="471900" y="2300075"/>
            <a:ext cx="8222100" cy="116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C78D8"/>
                </a:solidFill>
                <a:latin typeface="Arial"/>
                <a:ea typeface="Arial"/>
                <a:cs typeface="Arial"/>
                <a:sym typeface="Arial"/>
              </a:rPr>
              <a:t>To gather data, a company that builds machine learning algorithm needs to set up a </a:t>
            </a:r>
            <a:r>
              <a:rPr lang="en">
                <a:solidFill>
                  <a:srgbClr val="3C78D8"/>
                </a:solidFill>
                <a:latin typeface="Arial"/>
                <a:ea typeface="Arial"/>
                <a:cs typeface="Arial"/>
                <a:sym typeface="Arial"/>
              </a:rPr>
              <a:t>separate</a:t>
            </a:r>
            <a:r>
              <a:rPr lang="en">
                <a:solidFill>
                  <a:srgbClr val="3C78D8"/>
                </a:solidFill>
                <a:latin typeface="Arial"/>
                <a:ea typeface="Arial"/>
                <a:cs typeface="Arial"/>
                <a:sym typeface="Arial"/>
              </a:rPr>
              <a:t> department which is time and cost consuming. They require data in huge amount without which their algorithms cannot be trained.</a:t>
            </a:r>
            <a:endParaRPr>
              <a:solidFill>
                <a:srgbClr val="3C78D8"/>
              </a:solidFill>
              <a:latin typeface="Arial"/>
              <a:ea typeface="Arial"/>
              <a:cs typeface="Arial"/>
              <a:sym typeface="Arial"/>
            </a:endParaRPr>
          </a:p>
          <a:p>
            <a:pPr indent="0" lvl="0" marL="0" rtl="0" algn="l">
              <a:spcBef>
                <a:spcPts val="0"/>
              </a:spcBef>
              <a:spcAft>
                <a:spcPts val="1600"/>
              </a:spcAft>
              <a:buNone/>
            </a:pPr>
            <a:r>
              <a:t/>
            </a:r>
            <a:endParaRPr>
              <a:solidFill>
                <a:srgbClr val="3C78D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idx="1" type="body"/>
          </p:nvPr>
        </p:nvSpPr>
        <p:spPr>
          <a:xfrm>
            <a:off x="471900" y="1919075"/>
            <a:ext cx="8222100" cy="14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C78D8"/>
                </a:solidFill>
                <a:latin typeface="Arial"/>
                <a:ea typeface="Arial"/>
                <a:cs typeface="Arial"/>
                <a:sym typeface="Arial"/>
              </a:rPr>
              <a:t>To solve the problem, the </a:t>
            </a:r>
            <a:r>
              <a:rPr lang="en">
                <a:solidFill>
                  <a:srgbClr val="3C78D8"/>
                </a:solidFill>
                <a:latin typeface="Arial"/>
                <a:ea typeface="Arial"/>
                <a:cs typeface="Arial"/>
                <a:sym typeface="Arial"/>
              </a:rPr>
              <a:t>companies</a:t>
            </a:r>
            <a:r>
              <a:rPr lang="en">
                <a:solidFill>
                  <a:srgbClr val="3C78D8"/>
                </a:solidFill>
                <a:latin typeface="Arial"/>
                <a:ea typeface="Arial"/>
                <a:cs typeface="Arial"/>
                <a:sym typeface="Arial"/>
              </a:rPr>
              <a:t> that require the data to training their algorithms can outsource their requirement to us which will be very cost effective when compared to setting up their own department.We will provide them the quality training data that they require in a specified period of time. </a:t>
            </a:r>
            <a:endParaRPr>
              <a:solidFill>
                <a:srgbClr val="3C78D8"/>
              </a:solidFill>
              <a:latin typeface="Arial"/>
              <a:ea typeface="Arial"/>
              <a:cs typeface="Arial"/>
              <a:sym typeface="Arial"/>
            </a:endParaRPr>
          </a:p>
          <a:p>
            <a:pPr indent="0" lvl="0" marL="0" rtl="0" algn="l">
              <a:spcBef>
                <a:spcPts val="0"/>
              </a:spcBef>
              <a:spcAft>
                <a:spcPts val="0"/>
              </a:spcAft>
              <a:buNone/>
            </a:pPr>
            <a:r>
              <a:t/>
            </a:r>
            <a:endParaRPr>
              <a:solidFill>
                <a:srgbClr val="3C78D8"/>
              </a:solidFill>
              <a:latin typeface="Arial"/>
              <a:ea typeface="Arial"/>
              <a:cs typeface="Arial"/>
              <a:sym typeface="Arial"/>
            </a:endParaRPr>
          </a:p>
          <a:p>
            <a:pPr indent="0" lvl="0" marL="0" rtl="0" algn="l">
              <a:spcBef>
                <a:spcPts val="0"/>
              </a:spcBef>
              <a:spcAft>
                <a:spcPts val="0"/>
              </a:spcAft>
              <a:buNone/>
            </a:pPr>
            <a:r>
              <a:rPr lang="en">
                <a:solidFill>
                  <a:srgbClr val="3C78D8"/>
                </a:solidFill>
                <a:latin typeface="Arial"/>
                <a:ea typeface="Arial"/>
                <a:cs typeface="Arial"/>
                <a:sym typeface="Arial"/>
              </a:rPr>
              <a:t>We will provide hard to obtain data at scale for companies where access to new data is critical or where data can create a competitive advantage in their data models.</a:t>
            </a:r>
            <a:endParaRPr>
              <a:solidFill>
                <a:srgbClr val="3C78D8"/>
              </a:solidFill>
              <a:latin typeface="Arial"/>
              <a:ea typeface="Arial"/>
              <a:cs typeface="Arial"/>
              <a:sym typeface="Arial"/>
            </a:endParaRPr>
          </a:p>
          <a:p>
            <a:pPr indent="0" lvl="0" marL="0" rtl="0" algn="l">
              <a:spcBef>
                <a:spcPts val="0"/>
              </a:spcBef>
              <a:spcAft>
                <a:spcPts val="0"/>
              </a:spcAft>
              <a:buNone/>
            </a:pPr>
            <a:r>
              <a:t/>
            </a:r>
            <a:endParaRPr>
              <a:solidFill>
                <a:srgbClr val="3C78D8"/>
              </a:solidFill>
              <a:latin typeface="Arial"/>
              <a:ea typeface="Arial"/>
              <a:cs typeface="Arial"/>
              <a:sym typeface="Arial"/>
            </a:endParaRPr>
          </a:p>
          <a:p>
            <a:pPr indent="0" lvl="0" marL="0" rtl="0" algn="l">
              <a:spcBef>
                <a:spcPts val="0"/>
              </a:spcBef>
              <a:spcAft>
                <a:spcPts val="0"/>
              </a:spcAft>
              <a:buNone/>
            </a:pPr>
            <a:r>
              <a:t/>
            </a:r>
            <a:endParaRPr>
              <a:solidFill>
                <a:srgbClr val="3C78D8"/>
              </a:solidFill>
              <a:latin typeface="Arial"/>
              <a:ea typeface="Arial"/>
              <a:cs typeface="Arial"/>
              <a:sym typeface="Arial"/>
            </a:endParaRPr>
          </a:p>
        </p:txBody>
      </p:sp>
      <p:sp>
        <p:nvSpPr>
          <p:cNvPr id="85" name="Google Shape;85;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Value proposition</a:t>
            </a:r>
            <a:endParaRPr/>
          </a:p>
        </p:txBody>
      </p:sp>
      <p:pic>
        <p:nvPicPr>
          <p:cNvPr id="91" name="Google Shape;91;p17"/>
          <p:cNvPicPr preferRelativeResize="0"/>
          <p:nvPr/>
        </p:nvPicPr>
        <p:blipFill>
          <a:blip r:embed="rId3">
            <a:alphaModFix/>
          </a:blip>
          <a:stretch>
            <a:fillRect/>
          </a:stretch>
        </p:blipFill>
        <p:spPr>
          <a:xfrm>
            <a:off x="1192438" y="1951049"/>
            <a:ext cx="6403775" cy="289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Use Cases</a:t>
            </a:r>
            <a:endParaRPr/>
          </a:p>
        </p:txBody>
      </p:sp>
      <p:sp>
        <p:nvSpPr>
          <p:cNvPr id="97" name="Google Shape;97;p18"/>
          <p:cNvSpPr txBox="1"/>
          <p:nvPr>
            <p:ph idx="1" type="body"/>
          </p:nvPr>
        </p:nvSpPr>
        <p:spPr>
          <a:xfrm>
            <a:off x="106350" y="1842875"/>
            <a:ext cx="8899500" cy="271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1155CC"/>
              </a:buClr>
              <a:buSzPts val="1400"/>
              <a:buFont typeface="Arial"/>
              <a:buChar char="●"/>
            </a:pPr>
            <a:r>
              <a:rPr lang="en" sz="1400">
                <a:solidFill>
                  <a:srgbClr val="1155CC"/>
                </a:solidFill>
                <a:latin typeface="Arial"/>
                <a:ea typeface="Arial"/>
                <a:cs typeface="Arial"/>
                <a:sym typeface="Arial"/>
              </a:rPr>
              <a:t>Computer Vision - </a:t>
            </a:r>
            <a:r>
              <a:rPr lang="en" sz="1400">
                <a:solidFill>
                  <a:srgbClr val="1155CC"/>
                </a:solidFill>
                <a:highlight>
                  <a:srgbClr val="F5F8FA"/>
                </a:highlight>
                <a:latin typeface="Arial"/>
                <a:ea typeface="Arial"/>
                <a:cs typeface="Arial"/>
                <a:sym typeface="Arial"/>
              </a:rPr>
              <a:t>From spatial data and object recognition, to semantic understanding and 3D point cloud annotations, we bring a greater understanding of the visual world with detailed, accurately tagged images and datasets to improve the user experience.</a:t>
            </a:r>
            <a:endParaRPr sz="1400">
              <a:solidFill>
                <a:srgbClr val="1155CC"/>
              </a:solidFill>
              <a:highlight>
                <a:srgbClr val="F5F8FA"/>
              </a:highlight>
              <a:latin typeface="Arial"/>
              <a:ea typeface="Arial"/>
              <a:cs typeface="Arial"/>
              <a:sym typeface="Arial"/>
            </a:endParaRPr>
          </a:p>
          <a:p>
            <a:pPr indent="0" lvl="0" marL="0" rtl="0" algn="l">
              <a:spcBef>
                <a:spcPts val="0"/>
              </a:spcBef>
              <a:spcAft>
                <a:spcPts val="0"/>
              </a:spcAft>
              <a:buNone/>
            </a:pPr>
            <a:r>
              <a:t/>
            </a:r>
            <a:endParaRPr sz="1400">
              <a:solidFill>
                <a:srgbClr val="1155CC"/>
              </a:solidFill>
              <a:highlight>
                <a:srgbClr val="F5F8FA"/>
              </a:highlight>
              <a:latin typeface="Arial"/>
              <a:ea typeface="Arial"/>
              <a:cs typeface="Arial"/>
              <a:sym typeface="Arial"/>
            </a:endParaRPr>
          </a:p>
          <a:p>
            <a:pPr indent="-317500" lvl="0" marL="457200" rtl="0" algn="l">
              <a:spcBef>
                <a:spcPts val="0"/>
              </a:spcBef>
              <a:spcAft>
                <a:spcPts val="0"/>
              </a:spcAft>
              <a:buClr>
                <a:srgbClr val="1155CC"/>
              </a:buClr>
              <a:buSzPts val="1400"/>
              <a:buFont typeface="Arial"/>
              <a:buChar char="●"/>
            </a:pPr>
            <a:r>
              <a:rPr lang="en" sz="1400">
                <a:solidFill>
                  <a:srgbClr val="1155CC"/>
                </a:solidFill>
                <a:highlight>
                  <a:srgbClr val="F5F8FA"/>
                </a:highlight>
                <a:latin typeface="Arial"/>
                <a:ea typeface="Arial"/>
                <a:cs typeface="Arial"/>
                <a:sym typeface="Arial"/>
              </a:rPr>
              <a:t>NLP - Accurately tag and annotate images and videos, train sentiment, semantic, syntax, and context analysis, and categorize and process statements, all to prepare datasets for smarter natural language processing algorithms across the automation ecosystem.</a:t>
            </a:r>
            <a:endParaRPr sz="1400">
              <a:solidFill>
                <a:srgbClr val="1155CC"/>
              </a:solidFill>
              <a:highlight>
                <a:srgbClr val="F5F8FA"/>
              </a:highlight>
              <a:latin typeface="Arial"/>
              <a:ea typeface="Arial"/>
              <a:cs typeface="Arial"/>
              <a:sym typeface="Arial"/>
            </a:endParaRPr>
          </a:p>
          <a:p>
            <a:pPr indent="0" lvl="0" marL="0" rtl="0" algn="l">
              <a:spcBef>
                <a:spcPts val="0"/>
              </a:spcBef>
              <a:spcAft>
                <a:spcPts val="0"/>
              </a:spcAft>
              <a:buNone/>
            </a:pPr>
            <a:r>
              <a:t/>
            </a:r>
            <a:endParaRPr sz="1400">
              <a:solidFill>
                <a:srgbClr val="1155CC"/>
              </a:solidFill>
              <a:highlight>
                <a:srgbClr val="F5F8FA"/>
              </a:highlight>
              <a:latin typeface="Arial"/>
              <a:ea typeface="Arial"/>
              <a:cs typeface="Arial"/>
              <a:sym typeface="Arial"/>
            </a:endParaRPr>
          </a:p>
          <a:p>
            <a:pPr indent="-317500" lvl="0" marL="457200" rtl="0" algn="l">
              <a:spcBef>
                <a:spcPts val="0"/>
              </a:spcBef>
              <a:spcAft>
                <a:spcPts val="0"/>
              </a:spcAft>
              <a:buClr>
                <a:srgbClr val="1155CC"/>
              </a:buClr>
              <a:buSzPts val="1400"/>
              <a:buFont typeface="Arial"/>
              <a:buChar char="●"/>
            </a:pPr>
            <a:r>
              <a:rPr lang="en" sz="1400">
                <a:solidFill>
                  <a:srgbClr val="1155CC"/>
                </a:solidFill>
                <a:highlight>
                  <a:srgbClr val="F5F8FA"/>
                </a:highlight>
                <a:latin typeface="Arial"/>
                <a:ea typeface="Arial"/>
                <a:cs typeface="Arial"/>
                <a:sym typeface="Arial"/>
              </a:rPr>
              <a:t>Transcription - Save time and money by efficiently and accurately transcribing detail and leveraging optical character recognition from a host documents as well as image, video, and audio so core business processes can be executed rapidly. Additionally, datasets can be leveraged to gain key insights and metrics for more actionable, real-time reporting, allowing you to focus your valuable time elsewhere.</a:t>
            </a:r>
            <a:endParaRPr sz="1400">
              <a:solidFill>
                <a:srgbClr val="1155CC"/>
              </a:solidFill>
              <a:highlight>
                <a:srgbClr val="F5F8FA"/>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Use Cases</a:t>
            </a:r>
            <a:endParaRPr/>
          </a:p>
        </p:txBody>
      </p:sp>
      <p:pic>
        <p:nvPicPr>
          <p:cNvPr id="103" name="Google Shape;103;p19"/>
          <p:cNvPicPr preferRelativeResize="0"/>
          <p:nvPr/>
        </p:nvPicPr>
        <p:blipFill>
          <a:blip r:embed="rId3">
            <a:alphaModFix/>
          </a:blip>
          <a:stretch>
            <a:fillRect/>
          </a:stretch>
        </p:blipFill>
        <p:spPr>
          <a:xfrm>
            <a:off x="522950" y="1788500"/>
            <a:ext cx="2421675" cy="2712425"/>
          </a:xfrm>
          <a:prstGeom prst="rect">
            <a:avLst/>
          </a:prstGeom>
          <a:noFill/>
          <a:ln>
            <a:noFill/>
          </a:ln>
        </p:spPr>
      </p:pic>
      <p:pic>
        <p:nvPicPr>
          <p:cNvPr id="104" name="Google Shape;104;p19"/>
          <p:cNvPicPr preferRelativeResize="0"/>
          <p:nvPr/>
        </p:nvPicPr>
        <p:blipFill>
          <a:blip r:embed="rId4">
            <a:alphaModFix/>
          </a:blip>
          <a:stretch>
            <a:fillRect/>
          </a:stretch>
        </p:blipFill>
        <p:spPr>
          <a:xfrm>
            <a:off x="3025950" y="1757750"/>
            <a:ext cx="3330274" cy="2773925"/>
          </a:xfrm>
          <a:prstGeom prst="rect">
            <a:avLst/>
          </a:prstGeom>
          <a:noFill/>
          <a:ln>
            <a:noFill/>
          </a:ln>
        </p:spPr>
      </p:pic>
      <p:pic>
        <p:nvPicPr>
          <p:cNvPr id="105" name="Google Shape;105;p19"/>
          <p:cNvPicPr preferRelativeResize="0"/>
          <p:nvPr/>
        </p:nvPicPr>
        <p:blipFill>
          <a:blip r:embed="rId5">
            <a:alphaModFix/>
          </a:blip>
          <a:stretch>
            <a:fillRect/>
          </a:stretch>
        </p:blipFill>
        <p:spPr>
          <a:xfrm>
            <a:off x="6437550" y="1788500"/>
            <a:ext cx="2635400" cy="2528233"/>
          </a:xfrm>
          <a:prstGeom prst="rect">
            <a:avLst/>
          </a:prstGeom>
          <a:noFill/>
          <a:ln>
            <a:noFill/>
          </a:ln>
        </p:spPr>
      </p:pic>
      <p:sp>
        <p:nvSpPr>
          <p:cNvPr id="106" name="Google Shape;106;p19"/>
          <p:cNvSpPr txBox="1"/>
          <p:nvPr/>
        </p:nvSpPr>
        <p:spPr>
          <a:xfrm>
            <a:off x="564225" y="4690450"/>
            <a:ext cx="2380500" cy="2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Computer Vision</a:t>
            </a:r>
            <a:endParaRPr>
              <a:latin typeface="Roboto"/>
              <a:ea typeface="Roboto"/>
              <a:cs typeface="Roboto"/>
              <a:sym typeface="Roboto"/>
            </a:endParaRPr>
          </a:p>
        </p:txBody>
      </p:sp>
      <p:sp>
        <p:nvSpPr>
          <p:cNvPr id="107" name="Google Shape;107;p19"/>
          <p:cNvSpPr txBox="1"/>
          <p:nvPr/>
        </p:nvSpPr>
        <p:spPr>
          <a:xfrm>
            <a:off x="3324000" y="4690450"/>
            <a:ext cx="2635500" cy="26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NLP</a:t>
            </a:r>
            <a:endParaRPr>
              <a:latin typeface="Roboto"/>
              <a:ea typeface="Roboto"/>
              <a:cs typeface="Roboto"/>
              <a:sym typeface="Roboto"/>
            </a:endParaRPr>
          </a:p>
        </p:txBody>
      </p:sp>
      <p:sp>
        <p:nvSpPr>
          <p:cNvPr id="108" name="Google Shape;108;p19"/>
          <p:cNvSpPr txBox="1"/>
          <p:nvPr/>
        </p:nvSpPr>
        <p:spPr>
          <a:xfrm>
            <a:off x="6498350" y="4678600"/>
            <a:ext cx="2380500" cy="2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Transcription</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Target Market</a:t>
            </a:r>
            <a:endParaRPr/>
          </a:p>
        </p:txBody>
      </p:sp>
      <p:sp>
        <p:nvSpPr>
          <p:cNvPr id="114" name="Google Shape;114;p20"/>
          <p:cNvSpPr txBox="1"/>
          <p:nvPr>
            <p:ph idx="1" type="body"/>
          </p:nvPr>
        </p:nvSpPr>
        <p:spPr>
          <a:xfrm>
            <a:off x="395700" y="1995275"/>
            <a:ext cx="8222100" cy="1149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1155CC"/>
              </a:buClr>
              <a:buSzPts val="1700"/>
              <a:buFont typeface="Arial"/>
              <a:buChar char="●"/>
            </a:pPr>
            <a:r>
              <a:rPr lang="en" sz="1600">
                <a:solidFill>
                  <a:srgbClr val="1155CC"/>
                </a:solidFill>
                <a:latin typeface="Arial"/>
                <a:ea typeface="Arial"/>
                <a:cs typeface="Arial"/>
                <a:sym typeface="Arial"/>
              </a:rPr>
              <a:t>Data labelling companies</a:t>
            </a:r>
            <a:endParaRPr sz="1600">
              <a:solidFill>
                <a:srgbClr val="1155CC"/>
              </a:solidFill>
              <a:latin typeface="Arial"/>
              <a:ea typeface="Arial"/>
              <a:cs typeface="Arial"/>
              <a:sym typeface="Arial"/>
            </a:endParaRPr>
          </a:p>
          <a:p>
            <a:pPr indent="0" lvl="0" marL="0" rtl="0" algn="l">
              <a:spcBef>
                <a:spcPts val="0"/>
              </a:spcBef>
              <a:spcAft>
                <a:spcPts val="0"/>
              </a:spcAft>
              <a:buNone/>
            </a:pPr>
            <a:r>
              <a:t/>
            </a:r>
            <a:endParaRPr sz="600">
              <a:solidFill>
                <a:srgbClr val="1155CC"/>
              </a:solidFill>
              <a:latin typeface="Arial"/>
              <a:ea typeface="Arial"/>
              <a:cs typeface="Arial"/>
              <a:sym typeface="Arial"/>
            </a:endParaRPr>
          </a:p>
          <a:p>
            <a:pPr indent="-330200" lvl="0" marL="457200" rtl="0" algn="l">
              <a:spcBef>
                <a:spcPts val="0"/>
              </a:spcBef>
              <a:spcAft>
                <a:spcPts val="0"/>
              </a:spcAft>
              <a:buClr>
                <a:srgbClr val="1155CC"/>
              </a:buClr>
              <a:buSzPts val="1600"/>
              <a:buFont typeface="Arial"/>
              <a:buChar char="●"/>
            </a:pPr>
            <a:r>
              <a:rPr lang="en" sz="1600">
                <a:solidFill>
                  <a:srgbClr val="1155CC"/>
                </a:solidFill>
                <a:latin typeface="Arial"/>
                <a:ea typeface="Arial"/>
                <a:cs typeface="Arial"/>
                <a:sym typeface="Arial"/>
              </a:rPr>
              <a:t>Text analysis </a:t>
            </a:r>
            <a:r>
              <a:rPr lang="en" sz="1600">
                <a:solidFill>
                  <a:srgbClr val="1155CC"/>
                </a:solidFill>
                <a:latin typeface="Arial"/>
                <a:ea typeface="Arial"/>
                <a:cs typeface="Arial"/>
                <a:sym typeface="Arial"/>
              </a:rPr>
              <a:t>companies</a:t>
            </a:r>
            <a:endParaRPr sz="1600">
              <a:solidFill>
                <a:srgbClr val="1155CC"/>
              </a:solidFill>
              <a:latin typeface="Arial"/>
              <a:ea typeface="Arial"/>
              <a:cs typeface="Arial"/>
              <a:sym typeface="Arial"/>
            </a:endParaRPr>
          </a:p>
          <a:p>
            <a:pPr indent="0" lvl="0" marL="914400" rtl="0" algn="l">
              <a:spcBef>
                <a:spcPts val="0"/>
              </a:spcBef>
              <a:spcAft>
                <a:spcPts val="0"/>
              </a:spcAft>
              <a:buNone/>
            </a:pPr>
            <a:r>
              <a:t/>
            </a:r>
            <a:endParaRPr sz="600">
              <a:solidFill>
                <a:srgbClr val="1155CC"/>
              </a:solidFill>
              <a:latin typeface="Arial"/>
              <a:ea typeface="Arial"/>
              <a:cs typeface="Arial"/>
              <a:sym typeface="Arial"/>
            </a:endParaRPr>
          </a:p>
          <a:p>
            <a:pPr indent="-330200" lvl="0" marL="457200" rtl="0" algn="l">
              <a:spcBef>
                <a:spcPts val="0"/>
              </a:spcBef>
              <a:spcAft>
                <a:spcPts val="0"/>
              </a:spcAft>
              <a:buClr>
                <a:srgbClr val="1155CC"/>
              </a:buClr>
              <a:buSzPts val="1600"/>
              <a:buFont typeface="Arial"/>
              <a:buChar char="●"/>
            </a:pPr>
            <a:r>
              <a:rPr lang="en" sz="1600">
                <a:solidFill>
                  <a:srgbClr val="1155CC"/>
                </a:solidFill>
                <a:latin typeface="Arial"/>
                <a:ea typeface="Arial"/>
                <a:cs typeface="Arial"/>
                <a:sym typeface="Arial"/>
              </a:rPr>
              <a:t>Research students building data models</a:t>
            </a:r>
            <a:endParaRPr sz="1600">
              <a:solidFill>
                <a:srgbClr val="1155CC"/>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Competition</a:t>
            </a:r>
            <a:endParaRPr/>
          </a:p>
        </p:txBody>
      </p:sp>
      <p:sp>
        <p:nvSpPr>
          <p:cNvPr id="120" name="Google Shape;120;p21"/>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1155CC"/>
              </a:buClr>
              <a:buSzPts val="1400"/>
              <a:buFont typeface="Arial"/>
              <a:buChar char="●"/>
            </a:pPr>
            <a:r>
              <a:rPr lang="en" sz="1400">
                <a:solidFill>
                  <a:srgbClr val="1155CC"/>
                </a:solidFill>
                <a:latin typeface="Arial"/>
                <a:ea typeface="Arial"/>
                <a:cs typeface="Arial"/>
                <a:sym typeface="Arial"/>
              </a:rPr>
              <a:t>Our biggest competitors in India are Playment (2015) &amp; Bridged AI (2018)</a:t>
            </a:r>
            <a:endParaRPr sz="1400">
              <a:solidFill>
                <a:srgbClr val="1155CC"/>
              </a:solidFill>
              <a:latin typeface="Arial"/>
              <a:ea typeface="Arial"/>
              <a:cs typeface="Arial"/>
              <a:sym typeface="Arial"/>
            </a:endParaRPr>
          </a:p>
          <a:p>
            <a:pPr indent="0" lvl="0" marL="457200" rtl="0" algn="l">
              <a:spcBef>
                <a:spcPts val="0"/>
              </a:spcBef>
              <a:spcAft>
                <a:spcPts val="0"/>
              </a:spcAft>
              <a:buNone/>
            </a:pPr>
            <a:r>
              <a:t/>
            </a:r>
            <a:endParaRPr sz="600">
              <a:solidFill>
                <a:srgbClr val="1155CC"/>
              </a:solidFill>
              <a:latin typeface="Arial"/>
              <a:ea typeface="Arial"/>
              <a:cs typeface="Arial"/>
              <a:sym typeface="Arial"/>
            </a:endParaRPr>
          </a:p>
          <a:p>
            <a:pPr indent="-311150" lvl="0" marL="457200" rtl="0" algn="l">
              <a:spcBef>
                <a:spcPts val="0"/>
              </a:spcBef>
              <a:spcAft>
                <a:spcPts val="0"/>
              </a:spcAft>
              <a:buClr>
                <a:srgbClr val="1155CC"/>
              </a:buClr>
              <a:buSzPts val="1300"/>
              <a:buFont typeface="Arial"/>
              <a:buChar char="●"/>
            </a:pPr>
            <a:r>
              <a:rPr lang="en" sz="1300">
                <a:solidFill>
                  <a:srgbClr val="1155CC"/>
                </a:solidFill>
                <a:latin typeface="Arial"/>
                <a:ea typeface="Arial"/>
                <a:cs typeface="Arial"/>
                <a:sym typeface="Arial"/>
              </a:rPr>
              <a:t>Our Advantage over them will be that we are adding value to our crowd also, where as our existing competitors don’t have means to engage crowd.</a:t>
            </a:r>
            <a:endParaRPr sz="1600">
              <a:solidFill>
                <a:srgbClr val="1155CC"/>
              </a:solidFill>
              <a:latin typeface="Arial"/>
              <a:ea typeface="Arial"/>
              <a:cs typeface="Arial"/>
              <a:sym typeface="Arial"/>
            </a:endParaRPr>
          </a:p>
        </p:txBody>
      </p:sp>
      <p:pic>
        <p:nvPicPr>
          <p:cNvPr id="121" name="Google Shape;121;p21"/>
          <p:cNvPicPr preferRelativeResize="0"/>
          <p:nvPr/>
        </p:nvPicPr>
        <p:blipFill rotWithShape="1">
          <a:blip r:embed="rId3">
            <a:alphaModFix/>
          </a:blip>
          <a:srcRect b="6621" l="0" r="0" t="5094"/>
          <a:stretch/>
        </p:blipFill>
        <p:spPr>
          <a:xfrm>
            <a:off x="2585075" y="2952725"/>
            <a:ext cx="4028750" cy="1996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