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embeddedFontLst>
    <p:embeddedFont>
      <p:font typeface="Average" panose="020B0604020202020204" charset="0"/>
      <p:regular r:id="rId21"/>
    </p:embeddedFont>
    <p:embeddedFont>
      <p:font typeface="Comfortaa" panose="020B0604020202020204" charset="0"/>
      <p:regular r:id="rId22"/>
      <p:bold r:id="rId23"/>
    </p:embeddedFont>
    <p:embeddedFont>
      <p:font typeface="Oswald" panose="020B0604020202020204" charset="0"/>
      <p:regular r:id="rId24"/>
      <p:bold r:id="rId25"/>
    </p:embeddedFont>
    <p:embeddedFont>
      <p:font typeface="Roboto" panose="020B0604020202020204" charset="0"/>
      <p:regular r:id="rId26"/>
      <p:bold r:id="rId27"/>
      <p:italic r:id="rId28"/>
      <p:boldItalic r:id="rId2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52"/>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6.fntdata"/><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29" Type="http://schemas.openxmlformats.org/officeDocument/2006/relationships/font" Target="fonts/font9.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28" Type="http://schemas.openxmlformats.org/officeDocument/2006/relationships/font" Target="fonts/font8.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27" Type="http://schemas.openxmlformats.org/officeDocument/2006/relationships/font" Target="fonts/font7.fntdata"/><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7" name="Google Shape;5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7ea24c1748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7ea24c174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7ea24c1748_0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7ea24c1748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g7dbaecbe0a_0_9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 name="Google Shape;149;g7dbaecbe0a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g7dbaecbe0a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5" name="Google Shape;155;g7dbaecbe0a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7dbaecbe0a_0_10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7dbaecbe0a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7e990a9bb7_1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7e990a9bb7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7dbaecbe0a_0_10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7dbaecbe0a_0_1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6"/>
        <p:cNvGrpSpPr/>
        <p:nvPr/>
      </p:nvGrpSpPr>
      <p:grpSpPr>
        <a:xfrm>
          <a:off x="0" y="0"/>
          <a:ext cx="0" cy="0"/>
          <a:chOff x="0" y="0"/>
          <a:chExt cx="0" cy="0"/>
        </a:xfrm>
      </p:grpSpPr>
      <p:sp>
        <p:nvSpPr>
          <p:cNvPr id="177" name="Google Shape;177;g7dbaecbe0a_0_11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8" name="Google Shape;178;g7dbaecbe0a_0_1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7dbaecbe0a_5_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7dbaecbe0a_5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g7dbaecbe0a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3" name="Google Shape;63;g7dbaecbe0a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g7dbaecbe0a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 name="Google Shape;69;g7dbaecbe0a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Google Shape;74;g7dbaecbe0a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5" name="Google Shape;75;g7dbaecbe0a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9"/>
        <p:cNvGrpSpPr/>
        <p:nvPr/>
      </p:nvGrpSpPr>
      <p:grpSpPr>
        <a:xfrm>
          <a:off x="0" y="0"/>
          <a:ext cx="0" cy="0"/>
          <a:chOff x="0" y="0"/>
          <a:chExt cx="0" cy="0"/>
        </a:xfrm>
      </p:grpSpPr>
      <p:sp>
        <p:nvSpPr>
          <p:cNvPr id="80" name="Google Shape;80;g7dbaecbe0a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1" name="Google Shape;81;g7dbaecbe0a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7dbaecbe0a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7dbaecbe0a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g7dbaecbe0a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3" name="Google Shape;93;g7dbaecbe0a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g7dbaecbe0a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9" name="Google Shape;99;g7dbaecbe0a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Google Shape;104;g7dbaecbe0a_0_8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5" name="Google Shape;105;g7dbaecbe0a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grpSp>
        <p:nvGrpSpPr>
          <p:cNvPr id="10" name="Google Shape;10;p2"/>
          <p:cNvGrpSpPr/>
          <p:nvPr/>
        </p:nvGrpSpPr>
        <p:grpSpPr>
          <a:xfrm>
            <a:off x="4350279" y="2855377"/>
            <a:ext cx="443589" cy="105632"/>
            <a:chOff x="4137525" y="2915950"/>
            <a:chExt cx="869100" cy="207000"/>
          </a:xfrm>
        </p:grpSpPr>
        <p:sp>
          <p:nvSpPr>
            <p:cNvPr id="11" name="Google Shape;11;p2"/>
            <p:cNvSpPr/>
            <p:nvPr/>
          </p:nvSpPr>
          <p:spPr>
            <a:xfrm>
              <a:off x="446857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a:off x="47996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4137525" y="2915950"/>
              <a:ext cx="207000" cy="207000"/>
            </a:xfrm>
            <a:prstGeom prst="ellipse">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671258" y="990800"/>
            <a:ext cx="7801500" cy="1730100"/>
          </a:xfrm>
          <a:prstGeom prst="rect">
            <a:avLst/>
          </a:prstGeom>
        </p:spPr>
        <p:txBody>
          <a:bodyPr spcFirstLastPara="1" wrap="square" lIns="91425" tIns="91425" rIns="91425" bIns="91425" anchor="b" anchorCtr="0">
            <a:noAutofit/>
          </a:bodyPr>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5" name="Google Shape;15;p2"/>
          <p:cNvSpPr txBox="1">
            <a:spLocks noGrp="1"/>
          </p:cNvSpPr>
          <p:nvPr>
            <p:ph type="subTitle" idx="1"/>
          </p:nvPr>
        </p:nvSpPr>
        <p:spPr>
          <a:xfrm>
            <a:off x="671250" y="3174876"/>
            <a:ext cx="78015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16" name="Google Shape;16;p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9"/>
        <p:cNvGrpSpPr/>
        <p:nvPr/>
      </p:nvGrpSpPr>
      <p:grpSpPr>
        <a:xfrm>
          <a:off x="0" y="0"/>
          <a:ext cx="0" cy="0"/>
          <a:chOff x="0" y="0"/>
          <a:chExt cx="0" cy="0"/>
        </a:xfrm>
      </p:grpSpPr>
      <p:sp>
        <p:nvSpPr>
          <p:cNvPr id="50" name="Google Shape;50;p11"/>
          <p:cNvSpPr txBox="1">
            <a:spLocks noGrp="1"/>
          </p:cNvSpPr>
          <p:nvPr>
            <p:ph type="title" hasCustomPrompt="1"/>
          </p:nvPr>
        </p:nvSpPr>
        <p:spPr>
          <a:xfrm>
            <a:off x="311700" y="1255275"/>
            <a:ext cx="8520600" cy="1890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1" name="Google Shape;51;p11"/>
          <p:cNvSpPr txBox="1">
            <a:spLocks noGrp="1"/>
          </p:cNvSpPr>
          <p:nvPr>
            <p:ph type="body" idx="1"/>
          </p:nvPr>
        </p:nvSpPr>
        <p:spPr>
          <a:xfrm>
            <a:off x="311700" y="32284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52" name="Google Shape;52;p11"/>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12"/>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671250" y="2141250"/>
            <a:ext cx="7852200" cy="8610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9" name="Google Shape;19;p3"/>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0"/>
        <p:cNvGrpSpPr/>
        <p:nvPr/>
      </p:nvGrpSpPr>
      <p:grpSpPr>
        <a:xfrm>
          <a:off x="0" y="0"/>
          <a:ext cx="0" cy="0"/>
          <a:chOff x="0" y="0"/>
          <a:chExt cx="0" cy="0"/>
        </a:xfrm>
      </p:grpSpPr>
      <p:sp>
        <p:nvSpPr>
          <p:cNvPr id="21" name="Google Shape;21;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2" name="Google Shape;22;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3" name="Google Shape;23;p4"/>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4"/>
        <p:cNvGrpSpPr/>
        <p:nvPr/>
      </p:nvGrpSpPr>
      <p:grpSpPr>
        <a:xfrm>
          <a:off x="0" y="0"/>
          <a:ext cx="0" cy="0"/>
          <a:chOff x="0" y="0"/>
          <a:chExt cx="0" cy="0"/>
        </a:xfrm>
      </p:grpSpPr>
      <p:sp>
        <p:nvSpPr>
          <p:cNvPr id="25" name="Google Shape;25;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7" name="Google Shape;27;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8" name="Google Shape;28;p5"/>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9"/>
        <p:cNvGrpSpPr/>
        <p:nvPr/>
      </p:nvGrpSpPr>
      <p:grpSpPr>
        <a:xfrm>
          <a:off x="0" y="0"/>
          <a:ext cx="0" cy="0"/>
          <a:chOff x="0" y="0"/>
          <a:chExt cx="0" cy="0"/>
        </a:xfrm>
      </p:grpSpPr>
      <p:sp>
        <p:nvSpPr>
          <p:cNvPr id="30" name="Google Shape;30;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1" name="Google Shape;31;p6"/>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2"/>
        <p:cNvGrpSpPr/>
        <p:nvPr/>
      </p:nvGrpSpPr>
      <p:grpSpPr>
        <a:xfrm>
          <a:off x="0" y="0"/>
          <a:ext cx="0" cy="0"/>
          <a:chOff x="0" y="0"/>
          <a:chExt cx="0" cy="0"/>
        </a:xfrm>
      </p:grpSpPr>
      <p:sp>
        <p:nvSpPr>
          <p:cNvPr id="33" name="Google Shape;33;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4" name="Google Shape;34;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7"/>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36"/>
        <p:cNvGrpSpPr/>
        <p:nvPr/>
      </p:nvGrpSpPr>
      <p:grpSpPr>
        <a:xfrm>
          <a:off x="0" y="0"/>
          <a:ext cx="0" cy="0"/>
          <a:chOff x="0" y="0"/>
          <a:chExt cx="0" cy="0"/>
        </a:xfrm>
      </p:grpSpPr>
      <p:sp>
        <p:nvSpPr>
          <p:cNvPr id="37" name="Google Shape;37;p8"/>
          <p:cNvSpPr txBox="1">
            <a:spLocks noGrp="1"/>
          </p:cNvSpPr>
          <p:nvPr>
            <p:ph type="title"/>
          </p:nvPr>
        </p:nvSpPr>
        <p:spPr>
          <a:xfrm>
            <a:off x="490250" y="526350"/>
            <a:ext cx="6227100" cy="40908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38" name="Google Shape;38;p8"/>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9"/>
        <p:cNvGrpSpPr/>
        <p:nvPr/>
      </p:nvGrpSpPr>
      <p:grpSpPr>
        <a:xfrm>
          <a:off x="0" y="0"/>
          <a:ext cx="0" cy="0"/>
          <a:chOff x="0" y="0"/>
          <a:chExt cx="0" cy="0"/>
        </a:xfrm>
      </p:grpSpPr>
      <p:sp>
        <p:nvSpPr>
          <p:cNvPr id="40" name="Google Shape;40;p9"/>
          <p:cNvSpPr/>
          <p:nvPr/>
        </p:nvSpPr>
        <p:spPr>
          <a:xfrm>
            <a:off x="4572000" y="0"/>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41" name="Google Shape;41;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42" name="Google Shape;42;p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4520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Clr>
                <a:schemeClr val="dk1"/>
              </a:buClr>
              <a:buSzPts val="2100"/>
              <a:buNone/>
              <a:defRPr sz="2100">
                <a:solidFill>
                  <a:schemeClr val="dk1"/>
                </a:solidFill>
              </a:defRPr>
            </a:lvl1pPr>
            <a:lvl2pPr lvl="1" algn="ctr">
              <a:lnSpc>
                <a:spcPct val="100000"/>
              </a:lnSpc>
              <a:spcBef>
                <a:spcPts val="0"/>
              </a:spcBef>
              <a:spcAft>
                <a:spcPts val="0"/>
              </a:spcAft>
              <a:buClr>
                <a:schemeClr val="dk1"/>
              </a:buClr>
              <a:buSzPts val="2100"/>
              <a:buNone/>
              <a:defRPr sz="2100">
                <a:solidFill>
                  <a:schemeClr val="dk1"/>
                </a:solidFill>
              </a:defRPr>
            </a:lvl2pPr>
            <a:lvl3pPr lvl="2" algn="ctr">
              <a:lnSpc>
                <a:spcPct val="100000"/>
              </a:lnSpc>
              <a:spcBef>
                <a:spcPts val="0"/>
              </a:spcBef>
              <a:spcAft>
                <a:spcPts val="0"/>
              </a:spcAft>
              <a:buClr>
                <a:schemeClr val="dk1"/>
              </a:buClr>
              <a:buSzPts val="2100"/>
              <a:buNone/>
              <a:defRPr sz="2100">
                <a:solidFill>
                  <a:schemeClr val="dk1"/>
                </a:solidFill>
              </a:defRPr>
            </a:lvl3pPr>
            <a:lvl4pPr lvl="3" algn="ctr">
              <a:lnSpc>
                <a:spcPct val="100000"/>
              </a:lnSpc>
              <a:spcBef>
                <a:spcPts val="0"/>
              </a:spcBef>
              <a:spcAft>
                <a:spcPts val="0"/>
              </a:spcAft>
              <a:buClr>
                <a:schemeClr val="dk1"/>
              </a:buClr>
              <a:buSzPts val="2100"/>
              <a:buNone/>
              <a:defRPr sz="2100">
                <a:solidFill>
                  <a:schemeClr val="dk1"/>
                </a:solidFill>
              </a:defRPr>
            </a:lvl4pPr>
            <a:lvl5pPr lvl="4" algn="ctr">
              <a:lnSpc>
                <a:spcPct val="100000"/>
              </a:lnSpc>
              <a:spcBef>
                <a:spcPts val="0"/>
              </a:spcBef>
              <a:spcAft>
                <a:spcPts val="0"/>
              </a:spcAft>
              <a:buClr>
                <a:schemeClr val="dk1"/>
              </a:buClr>
              <a:buSzPts val="2100"/>
              <a:buNone/>
              <a:defRPr sz="2100">
                <a:solidFill>
                  <a:schemeClr val="dk1"/>
                </a:solidFill>
              </a:defRPr>
            </a:lvl5pPr>
            <a:lvl6pPr lvl="5" algn="ctr">
              <a:lnSpc>
                <a:spcPct val="100000"/>
              </a:lnSpc>
              <a:spcBef>
                <a:spcPts val="0"/>
              </a:spcBef>
              <a:spcAft>
                <a:spcPts val="0"/>
              </a:spcAft>
              <a:buClr>
                <a:schemeClr val="dk1"/>
              </a:buClr>
              <a:buSzPts val="2100"/>
              <a:buNone/>
              <a:defRPr sz="2100">
                <a:solidFill>
                  <a:schemeClr val="dk1"/>
                </a:solidFill>
              </a:defRPr>
            </a:lvl6pPr>
            <a:lvl7pPr lvl="6" algn="ctr">
              <a:lnSpc>
                <a:spcPct val="100000"/>
              </a:lnSpc>
              <a:spcBef>
                <a:spcPts val="0"/>
              </a:spcBef>
              <a:spcAft>
                <a:spcPts val="0"/>
              </a:spcAft>
              <a:buClr>
                <a:schemeClr val="dk1"/>
              </a:buClr>
              <a:buSzPts val="2100"/>
              <a:buNone/>
              <a:defRPr sz="2100">
                <a:solidFill>
                  <a:schemeClr val="dk1"/>
                </a:solidFill>
              </a:defRPr>
            </a:lvl7pPr>
            <a:lvl8pPr lvl="7" algn="ctr">
              <a:lnSpc>
                <a:spcPct val="100000"/>
              </a:lnSpc>
              <a:spcBef>
                <a:spcPts val="0"/>
              </a:spcBef>
              <a:spcAft>
                <a:spcPts val="0"/>
              </a:spcAft>
              <a:buClr>
                <a:schemeClr val="dk1"/>
              </a:buClr>
              <a:buSzPts val="2100"/>
              <a:buNone/>
              <a:defRPr sz="2100">
                <a:solidFill>
                  <a:schemeClr val="dk1"/>
                </a:solidFill>
              </a:defRPr>
            </a:lvl8pPr>
            <a:lvl9pPr lvl="8" algn="ctr">
              <a:lnSpc>
                <a:spcPct val="100000"/>
              </a:lnSpc>
              <a:spcBef>
                <a:spcPts val="0"/>
              </a:spcBef>
              <a:spcAft>
                <a:spcPts val="0"/>
              </a:spcAft>
              <a:buClr>
                <a:schemeClr val="dk1"/>
              </a:buClr>
              <a:buSzPts val="2100"/>
              <a:buNone/>
              <a:defRPr sz="2100">
                <a:solidFill>
                  <a:schemeClr val="dk1"/>
                </a:solidFill>
              </a:defRPr>
            </a:lvl9pPr>
          </a:lstStyle>
          <a:p>
            <a:endParaRPr/>
          </a:p>
        </p:txBody>
      </p:sp>
      <p:sp>
        <p:nvSpPr>
          <p:cNvPr id="44" name="Google Shape;44;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45" name="Google Shape;45;p9"/>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6"/>
        <p:cNvGrpSpPr/>
        <p:nvPr/>
      </p:nvGrpSpPr>
      <p:grpSpPr>
        <a:xfrm>
          <a:off x="0" y="0"/>
          <a:ext cx="0" cy="0"/>
          <a:chOff x="0" y="0"/>
          <a:chExt cx="0" cy="0"/>
        </a:xfrm>
      </p:grpSpPr>
      <p:sp>
        <p:nvSpPr>
          <p:cNvPr id="47" name="Google Shape;47;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Clr>
                <a:schemeClr val="dk1"/>
              </a:buClr>
              <a:buSzPts val="2100"/>
              <a:buFont typeface="Oswald"/>
              <a:buNone/>
              <a:defRPr sz="2100">
                <a:solidFill>
                  <a:schemeClr val="dk1"/>
                </a:solidFill>
                <a:latin typeface="Oswald"/>
                <a:ea typeface="Oswald"/>
                <a:cs typeface="Oswald"/>
                <a:sym typeface="Oswald"/>
              </a:defRPr>
            </a:lvl1pPr>
          </a:lstStyle>
          <a:p>
            <a:endParaRPr/>
          </a:p>
        </p:txBody>
      </p:sp>
      <p:sp>
        <p:nvSpPr>
          <p:cNvPr id="48" name="Google Shape;48;p10"/>
          <p:cNvSpPr txBox="1">
            <a:spLocks noGrp="1"/>
          </p:cNvSpPr>
          <p:nvPr>
            <p:ph type="sldNum" idx="12"/>
          </p:nvPr>
        </p:nvSpPr>
        <p:spPr>
          <a:xfrm>
            <a:off x="8490250" y="468100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lat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1pPr>
            <a:lvl2pPr lvl="1">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2pPr>
            <a:lvl3pPr lvl="2">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3pPr>
            <a:lvl4pPr lvl="3">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4pPr>
            <a:lvl5pPr lvl="4">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5pPr>
            <a:lvl6pPr lvl="5">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6pPr>
            <a:lvl7pPr lvl="6">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7pPr>
            <a:lvl8pPr lvl="7">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8pPr>
            <a:lvl9pPr lvl="8">
              <a:spcBef>
                <a:spcPts val="0"/>
              </a:spcBef>
              <a:spcAft>
                <a:spcPts val="0"/>
              </a:spcAft>
              <a:buClr>
                <a:schemeClr val="dk1"/>
              </a:buClr>
              <a:buSzPts val="3000"/>
              <a:buFont typeface="Oswald"/>
              <a:buNone/>
              <a:defRPr sz="3000">
                <a:solidFill>
                  <a:schemeClr val="dk1"/>
                </a:solidFill>
                <a:latin typeface="Oswald"/>
                <a:ea typeface="Oswald"/>
                <a:cs typeface="Oswald"/>
                <a:sym typeface="Oswald"/>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3"/>
              </a:buClr>
              <a:buSzPts val="1800"/>
              <a:buFont typeface="Average"/>
              <a:buChar char="●"/>
              <a:defRPr sz="1800">
                <a:solidFill>
                  <a:schemeClr val="accent3"/>
                </a:solidFill>
                <a:latin typeface="Average"/>
                <a:ea typeface="Average"/>
                <a:cs typeface="Average"/>
                <a:sym typeface="Average"/>
              </a:defRPr>
            </a:lvl1pPr>
            <a:lvl2pPr marL="914400" lvl="1"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2pPr>
            <a:lvl3pPr marL="1371600" lvl="2"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3pPr>
            <a:lvl4pPr marL="1828800" lvl="3"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4pPr>
            <a:lvl5pPr marL="2286000" lvl="4"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5pPr>
            <a:lvl6pPr marL="2743200" lvl="5"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6pPr>
            <a:lvl7pPr marL="3200400" lvl="6"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7pPr>
            <a:lvl8pPr marL="3657600" lvl="7" indent="-317500">
              <a:lnSpc>
                <a:spcPct val="115000"/>
              </a:lnSpc>
              <a:spcBef>
                <a:spcPts val="1600"/>
              </a:spcBef>
              <a:spcAft>
                <a:spcPts val="0"/>
              </a:spcAft>
              <a:buClr>
                <a:schemeClr val="accent3"/>
              </a:buClr>
              <a:buSzPts val="1400"/>
              <a:buFont typeface="Average"/>
              <a:buChar char="○"/>
              <a:defRPr>
                <a:solidFill>
                  <a:schemeClr val="accent3"/>
                </a:solidFill>
                <a:latin typeface="Average"/>
                <a:ea typeface="Average"/>
                <a:cs typeface="Average"/>
                <a:sym typeface="Average"/>
              </a:defRPr>
            </a:lvl8pPr>
            <a:lvl9pPr marL="4114800" lvl="8" indent="-317500">
              <a:lnSpc>
                <a:spcPct val="115000"/>
              </a:lnSpc>
              <a:spcBef>
                <a:spcPts val="1600"/>
              </a:spcBef>
              <a:spcAft>
                <a:spcPts val="1600"/>
              </a:spcAft>
              <a:buClr>
                <a:schemeClr val="accent3"/>
              </a:buClr>
              <a:buSzPts val="1400"/>
              <a:buFont typeface="Average"/>
              <a:buChar char="■"/>
              <a:defRPr>
                <a:solidFill>
                  <a:schemeClr val="accent3"/>
                </a:solidFill>
                <a:latin typeface="Average"/>
                <a:ea typeface="Average"/>
                <a:cs typeface="Average"/>
                <a:sym typeface="Average"/>
              </a:defRPr>
            </a:lvl9pPr>
          </a:lstStyle>
          <a:p>
            <a:endParaRPr/>
          </a:p>
        </p:txBody>
      </p:sp>
      <p:sp>
        <p:nvSpPr>
          <p:cNvPr id="8" name="Google Shape;8;p1"/>
          <p:cNvSpPr txBox="1">
            <a:spLocks noGrp="1"/>
          </p:cNvSpPr>
          <p:nvPr>
            <p:ph type="sldNum" idx="12"/>
          </p:nvPr>
        </p:nvSpPr>
        <p:spPr>
          <a:xfrm>
            <a:off x="8490250" y="468100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3"/>
                </a:solidFill>
                <a:latin typeface="Average"/>
                <a:ea typeface="Average"/>
                <a:cs typeface="Average"/>
                <a:sym typeface="Average"/>
              </a:defRPr>
            </a:lvl1pPr>
            <a:lvl2pPr lvl="1" algn="r">
              <a:buNone/>
              <a:defRPr sz="1000">
                <a:solidFill>
                  <a:schemeClr val="accent3"/>
                </a:solidFill>
                <a:latin typeface="Average"/>
                <a:ea typeface="Average"/>
                <a:cs typeface="Average"/>
                <a:sym typeface="Average"/>
              </a:defRPr>
            </a:lvl2pPr>
            <a:lvl3pPr lvl="2" algn="r">
              <a:buNone/>
              <a:defRPr sz="1000">
                <a:solidFill>
                  <a:schemeClr val="accent3"/>
                </a:solidFill>
                <a:latin typeface="Average"/>
                <a:ea typeface="Average"/>
                <a:cs typeface="Average"/>
                <a:sym typeface="Average"/>
              </a:defRPr>
            </a:lvl3pPr>
            <a:lvl4pPr lvl="3" algn="r">
              <a:buNone/>
              <a:defRPr sz="1000">
                <a:solidFill>
                  <a:schemeClr val="accent3"/>
                </a:solidFill>
                <a:latin typeface="Average"/>
                <a:ea typeface="Average"/>
                <a:cs typeface="Average"/>
                <a:sym typeface="Average"/>
              </a:defRPr>
            </a:lvl4pPr>
            <a:lvl5pPr lvl="4" algn="r">
              <a:buNone/>
              <a:defRPr sz="1000">
                <a:solidFill>
                  <a:schemeClr val="accent3"/>
                </a:solidFill>
                <a:latin typeface="Average"/>
                <a:ea typeface="Average"/>
                <a:cs typeface="Average"/>
                <a:sym typeface="Average"/>
              </a:defRPr>
            </a:lvl5pPr>
            <a:lvl6pPr lvl="5" algn="r">
              <a:buNone/>
              <a:defRPr sz="1000">
                <a:solidFill>
                  <a:schemeClr val="accent3"/>
                </a:solidFill>
                <a:latin typeface="Average"/>
                <a:ea typeface="Average"/>
                <a:cs typeface="Average"/>
                <a:sym typeface="Average"/>
              </a:defRPr>
            </a:lvl6pPr>
            <a:lvl7pPr lvl="6" algn="r">
              <a:buNone/>
              <a:defRPr sz="1000">
                <a:solidFill>
                  <a:schemeClr val="accent3"/>
                </a:solidFill>
                <a:latin typeface="Average"/>
                <a:ea typeface="Average"/>
                <a:cs typeface="Average"/>
                <a:sym typeface="Average"/>
              </a:defRPr>
            </a:lvl7pPr>
            <a:lvl8pPr lvl="7" algn="r">
              <a:buNone/>
              <a:defRPr sz="1000">
                <a:solidFill>
                  <a:schemeClr val="accent3"/>
                </a:solidFill>
                <a:latin typeface="Average"/>
                <a:ea typeface="Average"/>
                <a:cs typeface="Average"/>
                <a:sym typeface="Average"/>
              </a:defRPr>
            </a:lvl8pPr>
            <a:lvl9pPr lvl="8" algn="r">
              <a:buNone/>
              <a:defRPr sz="1000">
                <a:solidFill>
                  <a:schemeClr val="accent3"/>
                </a:solidFill>
                <a:latin typeface="Average"/>
                <a:ea typeface="Average"/>
                <a:cs typeface="Average"/>
                <a:sym typeface="Average"/>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Google Shape;59;p13"/>
          <p:cNvSpPr txBox="1">
            <a:spLocks noGrp="1"/>
          </p:cNvSpPr>
          <p:nvPr>
            <p:ph type="ctrTitle"/>
          </p:nvPr>
        </p:nvSpPr>
        <p:spPr>
          <a:xfrm>
            <a:off x="602678" y="238524"/>
            <a:ext cx="7801500" cy="17301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dirty="0"/>
              <a:t>WARDROBE VOGUE</a:t>
            </a:r>
            <a:endParaRPr dirty="0"/>
          </a:p>
        </p:txBody>
      </p:sp>
      <p:sp>
        <p:nvSpPr>
          <p:cNvPr id="60" name="Google Shape;60;p13"/>
          <p:cNvSpPr txBox="1">
            <a:spLocks noGrp="1"/>
          </p:cNvSpPr>
          <p:nvPr>
            <p:ph type="subTitle" idx="1"/>
          </p:nvPr>
        </p:nvSpPr>
        <p:spPr>
          <a:xfrm>
            <a:off x="671250" y="2095500"/>
            <a:ext cx="7801500" cy="296418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b="1" dirty="0"/>
              <a:t>Business Plan</a:t>
            </a:r>
            <a:r>
              <a:rPr lang="en" dirty="0"/>
              <a:t> </a:t>
            </a:r>
            <a:br>
              <a:rPr lang="en" dirty="0"/>
            </a:br>
            <a:br>
              <a:rPr lang="en" dirty="0"/>
            </a:br>
            <a:br>
              <a:rPr lang="en" dirty="0"/>
            </a:br>
            <a:br>
              <a:rPr lang="en" dirty="0"/>
            </a:br>
            <a:r>
              <a:rPr lang="en-IN" sz="1600" dirty="0"/>
              <a:t>Pallavi Mishra (19DM130)</a:t>
            </a:r>
            <a:br>
              <a:rPr lang="en-IN" sz="1600" dirty="0"/>
            </a:br>
            <a:r>
              <a:rPr lang="en-IN" sz="1600" dirty="0"/>
              <a:t>Paridhi Trivedi (19DM131)</a:t>
            </a:r>
            <a:br>
              <a:rPr lang="en-IN" sz="1600" dirty="0"/>
            </a:br>
            <a:r>
              <a:rPr lang="en-IN" sz="1600" dirty="0"/>
              <a:t>     Parima Choudhry (19DM132)</a:t>
            </a:r>
            <a:br>
              <a:rPr lang="en-IN" sz="1600" dirty="0"/>
            </a:br>
            <a:r>
              <a:rPr lang="en-IN" sz="1600" dirty="0"/>
              <a:t>Rishabh Bhalla </a:t>
            </a:r>
            <a:r>
              <a:rPr lang="en-IN" sz="1600"/>
              <a:t>(19DM160)</a:t>
            </a:r>
            <a:br>
              <a:rPr lang="en-IN" sz="1600" dirty="0"/>
            </a:br>
            <a:r>
              <a:rPr lang="en-IN" sz="1600" dirty="0"/>
              <a:t>Ritik Gaur </a:t>
            </a:r>
            <a:r>
              <a:rPr lang="en-IN" sz="1600"/>
              <a:t>(19DM162)</a:t>
            </a:r>
            <a:br>
              <a:rPr lang="en-IN" sz="1600" dirty="0"/>
            </a:br>
            <a:r>
              <a:rPr lang="en-IN" sz="1600" dirty="0"/>
              <a:t>Saurabh Kumar (19DM187)</a:t>
            </a:r>
            <a:br>
              <a:rPr lang="en-IN" sz="1600" dirty="0"/>
            </a:br>
            <a:endParaRPr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2"/>
          <p:cNvSpPr txBox="1">
            <a:spLocks noGrp="1"/>
          </p:cNvSpPr>
          <p:nvPr>
            <p:ph type="body" idx="1"/>
          </p:nvPr>
        </p:nvSpPr>
        <p:spPr>
          <a:xfrm>
            <a:off x="311700" y="511325"/>
            <a:ext cx="8520600" cy="405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u="sng">
                <a:solidFill>
                  <a:schemeClr val="dk1"/>
                </a:solidFill>
                <a:latin typeface="Comfortaa"/>
                <a:ea typeface="Comfortaa"/>
                <a:cs typeface="Comfortaa"/>
                <a:sym typeface="Comfortaa"/>
              </a:rPr>
              <a:t>Funding :</a:t>
            </a:r>
            <a:br>
              <a:rPr lang="en" b="1" u="sng">
                <a:latin typeface="Comfortaa"/>
                <a:ea typeface="Comfortaa"/>
                <a:cs typeface="Comfortaa"/>
                <a:sym typeface="Comfortaa"/>
              </a:rPr>
            </a:br>
            <a:br>
              <a:rPr lang="en" b="1" u="sng">
                <a:latin typeface="Comfortaa"/>
                <a:ea typeface="Comfortaa"/>
                <a:cs typeface="Comfortaa"/>
                <a:sym typeface="Comfortaa"/>
              </a:rPr>
            </a:br>
            <a:r>
              <a:rPr lang="en"/>
              <a:t>Major funding will not be required to start with, since it is an app based service, the money that will be required would only be for the development of the app and regular updation. We plan on getting onboard an app developer and offer him percentage of the profit that we make.</a:t>
            </a:r>
            <a:endParaRPr/>
          </a:p>
          <a:p>
            <a:pPr marL="0" lvl="0" indent="0" algn="l" rtl="0">
              <a:spcBef>
                <a:spcPts val="1600"/>
              </a:spcBef>
              <a:spcAft>
                <a:spcPts val="16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23"/>
          <p:cNvSpPr txBox="1">
            <a:spLocks noGrp="1"/>
          </p:cNvSpPr>
          <p:nvPr>
            <p:ph type="body" idx="1"/>
          </p:nvPr>
        </p:nvSpPr>
        <p:spPr>
          <a:xfrm>
            <a:off x="311700" y="603375"/>
            <a:ext cx="8520600" cy="396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000" b="1" u="sng">
                <a:solidFill>
                  <a:schemeClr val="dk1"/>
                </a:solidFill>
                <a:latin typeface="Comfortaa"/>
                <a:ea typeface="Comfortaa"/>
                <a:cs typeface="Comfortaa"/>
                <a:sym typeface="Comfortaa"/>
              </a:rPr>
              <a:t>Application launch and Revenue</a:t>
            </a:r>
            <a:r>
              <a:rPr lang="en" sz="3000">
                <a:solidFill>
                  <a:schemeClr val="dk1"/>
                </a:solidFill>
              </a:rPr>
              <a:t>:</a:t>
            </a:r>
            <a:r>
              <a:rPr lang="en"/>
              <a:t> </a:t>
            </a:r>
            <a:endParaRPr/>
          </a:p>
          <a:p>
            <a:pPr marL="0" lvl="0" indent="0" algn="l" rtl="0">
              <a:spcBef>
                <a:spcPts val="1600"/>
              </a:spcBef>
              <a:spcAft>
                <a:spcPts val="0"/>
              </a:spcAft>
              <a:buNone/>
            </a:pPr>
            <a:r>
              <a:rPr lang="en"/>
              <a:t>After several testing techniques and creating a landing page, the app needs to be launched and made available for the customers to download. The app must follow a development life cycle in order to serve its customers well after taking in repetitive feedback. </a:t>
            </a:r>
            <a:endParaRPr/>
          </a:p>
          <a:p>
            <a:pPr marL="0" lvl="0" indent="0" algn="l" rtl="0">
              <a:spcBef>
                <a:spcPts val="1600"/>
              </a:spcBef>
              <a:spcAft>
                <a:spcPts val="0"/>
              </a:spcAft>
              <a:buNone/>
            </a:pPr>
            <a:r>
              <a:rPr lang="en"/>
              <a:t>The number of downloads of the app will also help generate revenue.</a:t>
            </a:r>
            <a:endParaRPr/>
          </a:p>
          <a:p>
            <a:pPr marL="0" lvl="0" indent="0" algn="l" rtl="0">
              <a:spcBef>
                <a:spcPts val="1600"/>
              </a:spcBef>
              <a:spcAft>
                <a:spcPts val="1600"/>
              </a:spcAft>
              <a:buNone/>
            </a:pPr>
            <a:r>
              <a:rPr lang="en"/>
              <a:t>Advertisements of different clothing brands on the app will also add to the revenue model.</a:t>
            </a:r>
            <a:br>
              <a:rPr lang="en"/>
            </a:br>
            <a:r>
              <a:rPr lang="en"/>
              <a:t>Tie up with various online clothing websites would be another means of revenue.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p:nvPr>
        </p:nvSpPr>
        <p:spPr>
          <a:xfrm>
            <a:off x="311700" y="3096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a:latin typeface="Comfortaa"/>
                <a:ea typeface="Comfortaa"/>
                <a:cs typeface="Comfortaa"/>
                <a:sym typeface="Comfortaa"/>
              </a:rPr>
              <a:t>Business Model</a:t>
            </a:r>
            <a:endParaRPr sz="3600" b="1">
              <a:latin typeface="Comfortaa"/>
              <a:ea typeface="Comfortaa"/>
              <a:cs typeface="Comfortaa"/>
              <a:sym typeface="Comfortaa"/>
            </a:endParaRPr>
          </a:p>
        </p:txBody>
      </p:sp>
      <p:sp>
        <p:nvSpPr>
          <p:cNvPr id="152" name="Google Shape;152;p24"/>
          <p:cNvSpPr txBox="1">
            <a:spLocks noGrp="1"/>
          </p:cNvSpPr>
          <p:nvPr>
            <p:ph type="body" idx="1"/>
          </p:nvPr>
        </p:nvSpPr>
        <p:spPr>
          <a:xfrm>
            <a:off x="311700" y="998275"/>
            <a:ext cx="8520600" cy="4047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Revenue Model: </a:t>
            </a:r>
            <a:r>
              <a:rPr lang="en"/>
              <a:t>Freemium Based </a:t>
            </a:r>
            <a:endParaRPr/>
          </a:p>
          <a:p>
            <a:pPr marL="0" lvl="0" indent="0" algn="l" rtl="0">
              <a:spcBef>
                <a:spcPts val="1600"/>
              </a:spcBef>
              <a:spcAft>
                <a:spcPts val="0"/>
              </a:spcAft>
              <a:buNone/>
            </a:pPr>
            <a:r>
              <a:rPr lang="en" b="1" u="sng"/>
              <a:t>Price:  </a:t>
            </a:r>
            <a:r>
              <a:rPr lang="en"/>
              <a:t>Rs.299/- monthly, Rs.699/-half yearly, Rs.999/- annually.</a:t>
            </a:r>
            <a:endParaRPr/>
          </a:p>
          <a:p>
            <a:pPr marL="0" lvl="0" indent="0" algn="l" rtl="0">
              <a:spcBef>
                <a:spcPts val="1600"/>
              </a:spcBef>
              <a:spcAft>
                <a:spcPts val="0"/>
              </a:spcAft>
              <a:buNone/>
            </a:pPr>
            <a:r>
              <a:rPr lang="en" b="1" u="sng"/>
              <a:t>Customer Lifetime Value:  </a:t>
            </a:r>
            <a:r>
              <a:rPr lang="en"/>
              <a:t>approx Rs10,000</a:t>
            </a:r>
            <a:endParaRPr/>
          </a:p>
          <a:p>
            <a:pPr marL="0" lvl="0" indent="0" algn="l" rtl="0">
              <a:spcBef>
                <a:spcPts val="1600"/>
              </a:spcBef>
              <a:spcAft>
                <a:spcPts val="0"/>
              </a:spcAft>
              <a:buNone/>
            </a:pPr>
            <a:r>
              <a:rPr lang="en" b="1" u="sng"/>
              <a:t>Sales and Marketing Channels: </a:t>
            </a:r>
            <a:endParaRPr/>
          </a:p>
          <a:p>
            <a:pPr marL="457200" lvl="0" indent="-342900" algn="l" rtl="0">
              <a:spcBef>
                <a:spcPts val="1600"/>
              </a:spcBef>
              <a:spcAft>
                <a:spcPts val="0"/>
              </a:spcAft>
              <a:buSzPts val="1800"/>
              <a:buChar char="●"/>
            </a:pPr>
            <a:r>
              <a:rPr lang="en"/>
              <a:t>Use of social media for active advertising </a:t>
            </a:r>
            <a:endParaRPr/>
          </a:p>
          <a:p>
            <a:pPr marL="457200" lvl="0" indent="-342900" algn="l" rtl="0">
              <a:spcBef>
                <a:spcPts val="0"/>
              </a:spcBef>
              <a:spcAft>
                <a:spcPts val="0"/>
              </a:spcAft>
              <a:buSzPts val="1800"/>
              <a:buChar char="●"/>
            </a:pPr>
            <a:r>
              <a:rPr lang="en"/>
              <a:t>Use of print media and ads for promotions.</a:t>
            </a:r>
            <a:endParaRPr/>
          </a:p>
          <a:p>
            <a:pPr marL="457200" lvl="0" indent="-342900" algn="l" rtl="0">
              <a:spcBef>
                <a:spcPts val="0"/>
              </a:spcBef>
              <a:spcAft>
                <a:spcPts val="0"/>
              </a:spcAft>
              <a:buSzPts val="1800"/>
              <a:buChar char="●"/>
            </a:pPr>
            <a:r>
              <a:rPr lang="en"/>
              <a:t>Promotional discounts to first 100 customers</a:t>
            </a:r>
            <a:endParaRPr/>
          </a:p>
          <a:p>
            <a:pPr marL="457200" lvl="0" indent="-342900" algn="l" rtl="0">
              <a:spcBef>
                <a:spcPts val="0"/>
              </a:spcBef>
              <a:spcAft>
                <a:spcPts val="0"/>
              </a:spcAft>
              <a:buSzPts val="1800"/>
              <a:buChar char="●"/>
            </a:pPr>
            <a:r>
              <a:rPr lang="en"/>
              <a:t>Valuable offers from different fashion apps</a:t>
            </a:r>
            <a:endParaRPr/>
          </a:p>
          <a:p>
            <a:pPr marL="0" lvl="0" indent="0" algn="l" rtl="0">
              <a:spcBef>
                <a:spcPts val="1600"/>
              </a:spcBef>
              <a:spcAft>
                <a:spcPts val="1600"/>
              </a:spcAft>
              <a:buNone/>
            </a:pPr>
            <a:endParaRPr b="1" u="sng"/>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p:nvPr>
        </p:nvSpPr>
        <p:spPr>
          <a:xfrm>
            <a:off x="311700" y="25552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Team</a:t>
            </a:r>
            <a:endParaRPr sz="3600" b="1" u="sng">
              <a:latin typeface="Comfortaa"/>
              <a:ea typeface="Comfortaa"/>
              <a:cs typeface="Comfortaa"/>
              <a:sym typeface="Comfortaa"/>
            </a:endParaRPr>
          </a:p>
        </p:txBody>
      </p:sp>
      <p:sp>
        <p:nvSpPr>
          <p:cNvPr id="158" name="Google Shape;158;p2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Founders:  </a:t>
            </a:r>
            <a:r>
              <a:rPr lang="en"/>
              <a:t>Paridhi Trivedi, Pallavi Mishra, Parima Choudhry</a:t>
            </a:r>
            <a:endParaRPr/>
          </a:p>
          <a:p>
            <a:pPr marL="0" lvl="0" indent="0" algn="l" rtl="0">
              <a:spcBef>
                <a:spcPts val="1600"/>
              </a:spcBef>
              <a:spcAft>
                <a:spcPts val="1600"/>
              </a:spcAft>
              <a:buNone/>
            </a:pPr>
            <a:r>
              <a:rPr lang="en" b="1" u="sng"/>
              <a:t>Management: </a:t>
            </a:r>
            <a:r>
              <a:rPr lang="en"/>
              <a:t> Saurabh Kumar, Rishabh Bhalla, Ritik Gaur</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title"/>
          </p:nvPr>
        </p:nvSpPr>
        <p:spPr>
          <a:xfrm>
            <a:off x="311700" y="2375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Financials</a:t>
            </a:r>
            <a:endParaRPr sz="3600" b="1" u="sng">
              <a:latin typeface="Comfortaa"/>
              <a:ea typeface="Comfortaa"/>
              <a:cs typeface="Comfortaa"/>
              <a:sym typeface="Comfortaa"/>
            </a:endParaRPr>
          </a:p>
        </p:txBody>
      </p:sp>
      <p:sp>
        <p:nvSpPr>
          <p:cNvPr id="164" name="Google Shape;164;p26"/>
          <p:cNvSpPr txBox="1">
            <a:spLocks noGrp="1"/>
          </p:cNvSpPr>
          <p:nvPr>
            <p:ph type="body" idx="1"/>
          </p:nvPr>
        </p:nvSpPr>
        <p:spPr>
          <a:xfrm>
            <a:off x="311700" y="1244700"/>
            <a:ext cx="8520600" cy="3144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Costs and expenses:</a:t>
            </a:r>
            <a:endParaRPr b="1" u="sng"/>
          </a:p>
          <a:p>
            <a:pPr marL="457200" lvl="0" indent="-342900" algn="l" rtl="0">
              <a:spcBef>
                <a:spcPts val="1600"/>
              </a:spcBef>
              <a:spcAft>
                <a:spcPts val="0"/>
              </a:spcAft>
              <a:buSzPts val="1800"/>
              <a:buChar char="●"/>
            </a:pPr>
            <a:r>
              <a:rPr lang="en" u="sng"/>
              <a:t>Startup Costs- </a:t>
            </a:r>
            <a:r>
              <a:rPr lang="en"/>
              <a:t>Rs. 2,25,000/-</a:t>
            </a:r>
            <a:endParaRPr/>
          </a:p>
          <a:p>
            <a:pPr marL="457200" lvl="0" indent="-342900" algn="l" rtl="0">
              <a:spcBef>
                <a:spcPts val="0"/>
              </a:spcBef>
              <a:spcAft>
                <a:spcPts val="0"/>
              </a:spcAft>
              <a:buSzPts val="1800"/>
              <a:buChar char="●"/>
            </a:pPr>
            <a:r>
              <a:rPr lang="en" u="sng"/>
              <a:t>Fixed Costs- </a:t>
            </a:r>
            <a:r>
              <a:rPr lang="en"/>
              <a:t>   Rs. 20,000/-</a:t>
            </a:r>
            <a:endParaRPr/>
          </a:p>
          <a:p>
            <a:pPr marL="457200" lvl="0" indent="-342900" algn="l" rtl="0">
              <a:spcBef>
                <a:spcPts val="0"/>
              </a:spcBef>
              <a:spcAft>
                <a:spcPts val="0"/>
              </a:spcAft>
              <a:buSzPts val="1800"/>
              <a:buChar char="●"/>
            </a:pPr>
            <a:r>
              <a:rPr lang="en" u="sng"/>
              <a:t>Variable Costs- </a:t>
            </a:r>
            <a:r>
              <a:rPr lang="en"/>
              <a:t>Rs. 15,000/-</a:t>
            </a:r>
            <a:endParaRPr/>
          </a:p>
          <a:p>
            <a:pPr marL="0" lvl="0" indent="0" algn="l" rtl="0">
              <a:spcBef>
                <a:spcPts val="1600"/>
              </a:spcBef>
              <a:spcAft>
                <a:spcPts val="0"/>
              </a:spcAft>
              <a:buNone/>
            </a:pPr>
            <a:endParaRPr b="1" u="sng"/>
          </a:p>
          <a:p>
            <a:pPr marL="0" lvl="0" indent="0" algn="l" rtl="0">
              <a:spcBef>
                <a:spcPts val="1600"/>
              </a:spcBef>
              <a:spcAft>
                <a:spcPts val="0"/>
              </a:spcAft>
              <a:buNone/>
            </a:pPr>
            <a:r>
              <a:rPr lang="en" b="1" u="sng"/>
              <a:t>Revenue By month:  </a:t>
            </a:r>
            <a:r>
              <a:rPr lang="en"/>
              <a:t> Approx Rs. 1,00,000/- per month</a:t>
            </a:r>
            <a:endParaRPr/>
          </a:p>
          <a:p>
            <a:pPr marL="0" lvl="0" indent="0" algn="l" rtl="0">
              <a:spcBef>
                <a:spcPts val="1600"/>
              </a:spcBef>
              <a:spcAft>
                <a:spcPts val="0"/>
              </a:spcAft>
              <a:buNone/>
            </a:pPr>
            <a:endParaRPr b="1" u="sng"/>
          </a:p>
          <a:p>
            <a:pPr marL="0" lvl="0" indent="0" algn="l" rtl="0">
              <a:spcBef>
                <a:spcPts val="1600"/>
              </a:spcBef>
              <a:spcAft>
                <a:spcPts val="1600"/>
              </a:spcAft>
              <a:buNone/>
            </a:pPr>
            <a:endParaRPr b="1" u="sng"/>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body" idx="1"/>
          </p:nvPr>
        </p:nvSpPr>
        <p:spPr>
          <a:xfrm>
            <a:off x="311700" y="645025"/>
            <a:ext cx="8520600" cy="43896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Profit/Loss: </a:t>
            </a:r>
            <a:r>
              <a:rPr lang="en"/>
              <a:t> Rs (-20,500)</a:t>
            </a:r>
            <a:endParaRPr/>
          </a:p>
          <a:p>
            <a:pPr marL="0" lvl="0" indent="0" algn="l" rtl="0">
              <a:spcBef>
                <a:spcPts val="1600"/>
              </a:spcBef>
              <a:spcAft>
                <a:spcPts val="0"/>
              </a:spcAft>
              <a:buNone/>
            </a:pPr>
            <a:r>
              <a:rPr lang="en" b="1" u="sng"/>
              <a:t>Breakeven: </a:t>
            </a:r>
            <a:r>
              <a:rPr lang="en"/>
              <a:t>-1.30293</a:t>
            </a:r>
            <a:endParaRPr/>
          </a:p>
          <a:p>
            <a:pPr marL="0" lvl="0" indent="0" algn="l" rtl="0">
              <a:spcBef>
                <a:spcPts val="1600"/>
              </a:spcBef>
              <a:spcAft>
                <a:spcPts val="0"/>
              </a:spcAft>
              <a:buNone/>
            </a:pPr>
            <a:r>
              <a:rPr lang="en" b="1" u="sng"/>
              <a:t>Assumptions: </a:t>
            </a:r>
            <a:endParaRPr b="1" u="sng"/>
          </a:p>
          <a:p>
            <a:pPr marL="457200" lvl="0" indent="-342900" algn="l" rtl="0">
              <a:spcBef>
                <a:spcPts val="1600"/>
              </a:spcBef>
              <a:spcAft>
                <a:spcPts val="0"/>
              </a:spcAft>
              <a:buSzPts val="1800"/>
              <a:buChar char="★"/>
            </a:pPr>
            <a:r>
              <a:rPr lang="en"/>
              <a:t>We tend to assume that we will reach 100 customers by the end of first month and nearly 10,000 customers by the end of the year.</a:t>
            </a:r>
            <a:endParaRPr/>
          </a:p>
          <a:p>
            <a:pPr marL="457200" lvl="0" indent="-342900" algn="l" rtl="0">
              <a:spcBef>
                <a:spcPts val="0"/>
              </a:spcBef>
              <a:spcAft>
                <a:spcPts val="0"/>
              </a:spcAft>
              <a:buSzPts val="1800"/>
              <a:buChar char="★"/>
            </a:pPr>
            <a:r>
              <a:rPr lang="en"/>
              <a:t>Also, we assume that apparel and fashion industry will be on a growth rate for the next five years.</a:t>
            </a:r>
            <a:endParaRPr/>
          </a:p>
          <a:p>
            <a:pPr marL="457200" lvl="0" indent="-342900" algn="l" rtl="0">
              <a:spcBef>
                <a:spcPts val="0"/>
              </a:spcBef>
              <a:spcAft>
                <a:spcPts val="0"/>
              </a:spcAft>
              <a:buSzPts val="1800"/>
              <a:buChar char="★"/>
            </a:pPr>
            <a:r>
              <a:rPr lang="en"/>
              <a:t>The market will be stable for the coming years.</a:t>
            </a:r>
            <a:endParaRPr/>
          </a:p>
          <a:p>
            <a:pPr marL="457200" lvl="0" indent="0" algn="l" rtl="0">
              <a:spcBef>
                <a:spcPts val="1600"/>
              </a:spcBef>
              <a:spcAft>
                <a:spcPts val="0"/>
              </a:spcAft>
              <a:buNone/>
            </a:pPr>
            <a:endParaRPr/>
          </a:p>
          <a:p>
            <a:pPr marL="0" lvl="0" indent="0" algn="l" rtl="0">
              <a:spcBef>
                <a:spcPts val="1600"/>
              </a:spcBef>
              <a:spcAft>
                <a:spcPts val="0"/>
              </a:spcAft>
              <a:buNone/>
            </a:pPr>
            <a:endParaRPr b="1" u="sng"/>
          </a:p>
          <a:p>
            <a:pPr marL="0" lvl="0" indent="0" algn="l" rtl="0">
              <a:spcBef>
                <a:spcPts val="1600"/>
              </a:spcBef>
              <a:spcAft>
                <a:spcPts val="1600"/>
              </a:spcAft>
              <a:buNone/>
            </a:pP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8"/>
          <p:cNvSpPr txBox="1">
            <a:spLocks noGrp="1"/>
          </p:cNvSpPr>
          <p:nvPr>
            <p:ph type="title"/>
          </p:nvPr>
        </p:nvSpPr>
        <p:spPr>
          <a:xfrm>
            <a:off x="311700" y="1652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Milestones And Metrics</a:t>
            </a:r>
            <a:endParaRPr sz="3600" b="1" u="sng">
              <a:latin typeface="Comfortaa"/>
              <a:ea typeface="Comfortaa"/>
              <a:cs typeface="Comfortaa"/>
              <a:sym typeface="Comfortaa"/>
            </a:endParaRPr>
          </a:p>
        </p:txBody>
      </p:sp>
      <p:sp>
        <p:nvSpPr>
          <p:cNvPr id="175" name="Google Shape;175;p28"/>
          <p:cNvSpPr txBox="1">
            <a:spLocks noGrp="1"/>
          </p:cNvSpPr>
          <p:nvPr>
            <p:ph type="body" idx="1"/>
          </p:nvPr>
        </p:nvSpPr>
        <p:spPr>
          <a:xfrm>
            <a:off x="311700" y="790700"/>
            <a:ext cx="8520600" cy="4179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Milestones: </a:t>
            </a:r>
            <a:endParaRPr/>
          </a:p>
          <a:p>
            <a:pPr marL="457200" lvl="0" indent="-330200" algn="l" rtl="0">
              <a:spcBef>
                <a:spcPts val="1600"/>
              </a:spcBef>
              <a:spcAft>
                <a:spcPts val="0"/>
              </a:spcAft>
              <a:buSzPts val="1600"/>
              <a:buAutoNum type="arabicPeriod"/>
            </a:pPr>
            <a:r>
              <a:rPr lang="en" sz="1600"/>
              <a:t>Successful launch of the application and website.</a:t>
            </a:r>
            <a:endParaRPr sz="1600"/>
          </a:p>
          <a:p>
            <a:pPr marL="457200" lvl="0" indent="-330200" algn="l" rtl="0">
              <a:spcBef>
                <a:spcPts val="0"/>
              </a:spcBef>
              <a:spcAft>
                <a:spcPts val="0"/>
              </a:spcAft>
              <a:buSzPts val="1600"/>
              <a:buAutoNum type="arabicPeriod"/>
            </a:pPr>
            <a:r>
              <a:rPr lang="en" sz="1600"/>
              <a:t>Getting first 1000 customers.</a:t>
            </a:r>
            <a:endParaRPr sz="1600"/>
          </a:p>
          <a:p>
            <a:pPr marL="457200" lvl="0" indent="-330200" algn="l" rtl="0">
              <a:spcBef>
                <a:spcPts val="0"/>
              </a:spcBef>
              <a:spcAft>
                <a:spcPts val="0"/>
              </a:spcAft>
              <a:buSzPts val="1600"/>
              <a:buAutoNum type="arabicPeriod"/>
            </a:pPr>
            <a:r>
              <a:rPr lang="en" sz="1600"/>
              <a:t>Funding by angel investor. </a:t>
            </a:r>
            <a:endParaRPr sz="1600"/>
          </a:p>
          <a:p>
            <a:pPr marL="457200" lvl="0" indent="-330200" algn="l" rtl="0">
              <a:spcBef>
                <a:spcPts val="0"/>
              </a:spcBef>
              <a:spcAft>
                <a:spcPts val="0"/>
              </a:spcAft>
              <a:buSzPts val="1600"/>
              <a:buAutoNum type="arabicPeriod"/>
            </a:pPr>
            <a:r>
              <a:rPr lang="en" sz="1600"/>
              <a:t>Successful integration of customer data. </a:t>
            </a:r>
            <a:endParaRPr sz="1600"/>
          </a:p>
          <a:p>
            <a:pPr marL="0" lvl="0" indent="0" algn="l" rtl="0">
              <a:spcBef>
                <a:spcPts val="1600"/>
              </a:spcBef>
              <a:spcAft>
                <a:spcPts val="0"/>
              </a:spcAft>
              <a:buNone/>
            </a:pPr>
            <a:r>
              <a:rPr lang="en" b="1" u="sng"/>
              <a:t>Metrics:</a:t>
            </a:r>
            <a:endParaRPr b="1" u="sng"/>
          </a:p>
          <a:p>
            <a:pPr marL="457200" lvl="0" indent="-330200" algn="l" rtl="0">
              <a:spcBef>
                <a:spcPts val="1600"/>
              </a:spcBef>
              <a:spcAft>
                <a:spcPts val="0"/>
              </a:spcAft>
              <a:buSzPts val="1600"/>
              <a:buAutoNum type="arabicPeriod"/>
            </a:pPr>
            <a:r>
              <a:rPr lang="en" sz="1600"/>
              <a:t>Sales Revenue</a:t>
            </a:r>
            <a:endParaRPr sz="1600"/>
          </a:p>
          <a:p>
            <a:pPr marL="457200" lvl="0" indent="-330200" algn="l" rtl="0">
              <a:spcBef>
                <a:spcPts val="0"/>
              </a:spcBef>
              <a:spcAft>
                <a:spcPts val="0"/>
              </a:spcAft>
              <a:buSzPts val="1600"/>
              <a:buAutoNum type="arabicPeriod"/>
            </a:pPr>
            <a:r>
              <a:rPr lang="en" sz="1600"/>
              <a:t>Net Profit Margin</a:t>
            </a:r>
            <a:endParaRPr sz="1600"/>
          </a:p>
          <a:p>
            <a:pPr marL="457200" lvl="0" indent="-330200" algn="l" rtl="0">
              <a:spcBef>
                <a:spcPts val="0"/>
              </a:spcBef>
              <a:spcAft>
                <a:spcPts val="0"/>
              </a:spcAft>
              <a:buSzPts val="1600"/>
              <a:buAutoNum type="arabicPeriod"/>
            </a:pPr>
            <a:r>
              <a:rPr lang="en" sz="1600"/>
              <a:t>Cost of Customer acquisition</a:t>
            </a:r>
            <a:endParaRPr sz="1600"/>
          </a:p>
          <a:p>
            <a:pPr marL="457200" lvl="0" indent="-330200" algn="l" rtl="0">
              <a:spcBef>
                <a:spcPts val="0"/>
              </a:spcBef>
              <a:spcAft>
                <a:spcPts val="0"/>
              </a:spcAft>
              <a:buSzPts val="1600"/>
              <a:buAutoNum type="arabicPeriod"/>
            </a:pPr>
            <a:r>
              <a:rPr lang="en" sz="1600"/>
              <a:t>Customer loyalty and retention</a:t>
            </a:r>
            <a:endParaRPr sz="1600"/>
          </a:p>
          <a:p>
            <a:pPr marL="457200" lvl="0" indent="-330200" algn="l" rtl="0">
              <a:spcBef>
                <a:spcPts val="0"/>
              </a:spcBef>
              <a:spcAft>
                <a:spcPts val="0"/>
              </a:spcAft>
              <a:buSzPts val="1600"/>
              <a:buAutoNum type="arabicPeriod"/>
            </a:pPr>
            <a:r>
              <a:rPr lang="en" sz="1600"/>
              <a:t>Qualified Leads per month</a:t>
            </a:r>
            <a:endParaRPr sz="1600"/>
          </a:p>
          <a:p>
            <a:pPr marL="457200" lvl="0" indent="-330200" algn="l" rtl="0">
              <a:spcBef>
                <a:spcPts val="0"/>
              </a:spcBef>
              <a:spcAft>
                <a:spcPts val="0"/>
              </a:spcAft>
              <a:buSzPts val="1600"/>
              <a:buAutoNum type="arabicPeriod"/>
            </a:pPr>
            <a:r>
              <a:rPr lang="en" sz="1600"/>
              <a:t>Monthly Traffic</a:t>
            </a:r>
            <a:endParaRPr sz="16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Google Shape;180;p29"/>
          <p:cNvSpPr txBox="1">
            <a:spLocks noGrp="1"/>
          </p:cNvSpPr>
          <p:nvPr>
            <p:ph type="title"/>
          </p:nvPr>
        </p:nvSpPr>
        <p:spPr>
          <a:xfrm>
            <a:off x="311700" y="291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u="sng">
                <a:latin typeface="Comfortaa"/>
                <a:ea typeface="Comfortaa"/>
                <a:cs typeface="Comfortaa"/>
                <a:sym typeface="Comfortaa"/>
              </a:rPr>
              <a:t>Risk Evaluation And Coping Strategies</a:t>
            </a:r>
            <a:endParaRPr u="sng">
              <a:latin typeface="Comfortaa"/>
              <a:ea typeface="Comfortaa"/>
              <a:cs typeface="Comfortaa"/>
              <a:sym typeface="Comfortaa"/>
            </a:endParaRPr>
          </a:p>
        </p:txBody>
      </p:sp>
      <p:sp>
        <p:nvSpPr>
          <p:cNvPr id="181" name="Google Shape;181;p2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u="sng"/>
              <a:t>Technical Risk </a:t>
            </a:r>
            <a:r>
              <a:rPr lang="en"/>
              <a:t>: Smooth integration of app and developing a personalised customisation that will be provided to each customer based on their current wardrobe collection. </a:t>
            </a:r>
            <a:endParaRPr/>
          </a:p>
          <a:p>
            <a:pPr marL="457200" lvl="0" indent="-342900" algn="l" rtl="0">
              <a:spcBef>
                <a:spcPts val="0"/>
              </a:spcBef>
              <a:spcAft>
                <a:spcPts val="0"/>
              </a:spcAft>
              <a:buSzPts val="1800"/>
              <a:buChar char="●"/>
            </a:pPr>
            <a:r>
              <a:rPr lang="en" u="sng"/>
              <a:t>Market Risk</a:t>
            </a:r>
            <a:r>
              <a:rPr lang="en"/>
              <a:t> : Might not be widely accepted by customers across all age groups and can be a problem to target a largest segment instead of becoming a niche market.</a:t>
            </a:r>
            <a:endParaRPr/>
          </a:p>
          <a:p>
            <a:pPr marL="457200" lvl="0" indent="-342900" algn="l" rtl="0">
              <a:spcBef>
                <a:spcPts val="0"/>
              </a:spcBef>
              <a:spcAft>
                <a:spcPts val="0"/>
              </a:spcAft>
              <a:buSzPts val="1800"/>
              <a:buChar char="●"/>
            </a:pPr>
            <a:r>
              <a:rPr lang="en" u="sng"/>
              <a:t>Operational Risk</a:t>
            </a:r>
            <a:r>
              <a:rPr lang="en"/>
              <a:t> : Smooth backend operations, customer feedback and 24*7 customer support will be a major challenge. </a:t>
            </a:r>
            <a:endParaRPr/>
          </a:p>
          <a:p>
            <a:pPr marL="457200" lvl="0" indent="-342900" algn="l" rtl="0">
              <a:spcBef>
                <a:spcPts val="0"/>
              </a:spcBef>
              <a:spcAft>
                <a:spcPts val="0"/>
              </a:spcAft>
              <a:buSzPts val="1800"/>
              <a:buChar char="●"/>
            </a:pPr>
            <a:r>
              <a:rPr lang="en" u="sng"/>
              <a:t>Others</a:t>
            </a:r>
            <a:r>
              <a:rPr lang="en"/>
              <a:t> : Over the years, integration with various fashion apps also would be needed, which poses a new set of challenges in terms of partnering and legalities. </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30"/>
          <p:cNvSpPr txBox="1">
            <a:spLocks noGrp="1"/>
          </p:cNvSpPr>
          <p:nvPr>
            <p:ph type="title"/>
          </p:nvPr>
        </p:nvSpPr>
        <p:spPr>
          <a:xfrm>
            <a:off x="311700" y="2648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Vision</a:t>
            </a:r>
            <a:endParaRPr sz="3600" b="1" u="sng">
              <a:latin typeface="Comfortaa"/>
              <a:ea typeface="Comfortaa"/>
              <a:cs typeface="Comfortaa"/>
              <a:sym typeface="Comfortaa"/>
            </a:endParaRPr>
          </a:p>
        </p:txBody>
      </p:sp>
      <p:sp>
        <p:nvSpPr>
          <p:cNvPr id="187" name="Google Shape;187;p3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Our vision is to be India's most customer centric website; to build a place where people can come and utilise their wardrobe in the best way possible. </a:t>
            </a:r>
            <a:endParaRPr/>
          </a:p>
          <a:p>
            <a:pPr marL="0" lvl="0" indent="0" algn="l" rtl="0">
              <a:spcBef>
                <a:spcPts val="1600"/>
              </a:spcBef>
              <a:spcAft>
                <a:spcPts val="0"/>
              </a:spcAft>
              <a:buNone/>
            </a:pPr>
            <a:endParaRPr/>
          </a:p>
          <a:p>
            <a:pPr marL="0" lvl="0" indent="0" algn="l" rtl="0">
              <a:spcBef>
                <a:spcPts val="1600"/>
              </a:spcBef>
              <a:spcAft>
                <a:spcPts val="1600"/>
              </a:spcAft>
              <a:buNone/>
            </a:pPr>
            <a:r>
              <a:rPr lang="en"/>
              <a:t>Our website will change the way one thinks about how they look or what they wear. A place where one would fall in love with their clothes and body.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4"/>
        <p:cNvGrpSpPr/>
        <p:nvPr/>
      </p:nvGrpSpPr>
      <p:grpSpPr>
        <a:xfrm>
          <a:off x="0" y="0"/>
          <a:ext cx="0" cy="0"/>
          <a:chOff x="0" y="0"/>
          <a:chExt cx="0" cy="0"/>
        </a:xfrm>
      </p:grpSpPr>
      <p:sp>
        <p:nvSpPr>
          <p:cNvPr id="65" name="Google Shape;65;p14"/>
          <p:cNvSpPr txBox="1">
            <a:spLocks noGrp="1"/>
          </p:cNvSpPr>
          <p:nvPr>
            <p:ph type="title"/>
          </p:nvPr>
        </p:nvSpPr>
        <p:spPr>
          <a:xfrm>
            <a:off x="311700" y="300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Purpose</a:t>
            </a:r>
            <a:r>
              <a:rPr lang="en" sz="3600" b="1">
                <a:latin typeface="Comfortaa"/>
                <a:ea typeface="Comfortaa"/>
                <a:cs typeface="Comfortaa"/>
                <a:sym typeface="Comfortaa"/>
              </a:rPr>
              <a:t> </a:t>
            </a:r>
            <a:endParaRPr sz="3600" b="1">
              <a:latin typeface="Comfortaa"/>
              <a:ea typeface="Comfortaa"/>
              <a:cs typeface="Comfortaa"/>
              <a:sym typeface="Comfortaa"/>
            </a:endParaRPr>
          </a:p>
        </p:txBody>
      </p:sp>
      <p:sp>
        <p:nvSpPr>
          <p:cNvPr id="66" name="Google Shape;66;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a:p>
          <a:p>
            <a:pPr marL="457200" lvl="0" indent="-342900" algn="l" rtl="0">
              <a:spcBef>
                <a:spcPts val="1600"/>
              </a:spcBef>
              <a:spcAft>
                <a:spcPts val="0"/>
              </a:spcAft>
              <a:buSzPts val="1800"/>
              <a:buChar char="●"/>
            </a:pPr>
            <a:r>
              <a:rPr lang="en"/>
              <a:t>Make people comfortable in their own skin </a:t>
            </a:r>
            <a:endParaRPr/>
          </a:p>
          <a:p>
            <a:pPr marL="457200" lvl="0" indent="-342900" algn="l" rtl="0">
              <a:spcBef>
                <a:spcPts val="0"/>
              </a:spcBef>
              <a:spcAft>
                <a:spcPts val="0"/>
              </a:spcAft>
              <a:buSzPts val="1800"/>
              <a:buChar char="●"/>
            </a:pPr>
            <a:r>
              <a:rPr lang="en"/>
              <a:t>To better utilize your own closet </a:t>
            </a:r>
            <a:endParaRPr/>
          </a:p>
          <a:p>
            <a:pPr marL="457200" lvl="0" indent="-342900" algn="l" rtl="0">
              <a:spcBef>
                <a:spcPts val="0"/>
              </a:spcBef>
              <a:spcAft>
                <a:spcPts val="0"/>
              </a:spcAft>
              <a:buSzPts val="1800"/>
              <a:buChar char="●"/>
            </a:pPr>
            <a:r>
              <a:rPr lang="en"/>
              <a:t>Create new outfits everyday </a:t>
            </a:r>
            <a:endParaRPr/>
          </a:p>
          <a:p>
            <a:pPr marL="457200" lvl="0" indent="-342900" algn="l" rtl="0">
              <a:spcBef>
                <a:spcPts val="0"/>
              </a:spcBef>
              <a:spcAft>
                <a:spcPts val="0"/>
              </a:spcAft>
              <a:buSzPts val="1800"/>
              <a:buChar char="●"/>
            </a:pPr>
            <a:r>
              <a:rPr lang="en"/>
              <a:t>To avoid Fashion FAUX PAS </a:t>
            </a:r>
            <a:endParaRPr/>
          </a:p>
          <a:p>
            <a:pPr marL="457200" lvl="0" indent="-342900" algn="l" rtl="0">
              <a:spcBef>
                <a:spcPts val="0"/>
              </a:spcBef>
              <a:spcAft>
                <a:spcPts val="0"/>
              </a:spcAft>
              <a:buSzPts val="1800"/>
              <a:buChar char="●"/>
            </a:pPr>
            <a:r>
              <a:rPr lang="en"/>
              <a:t>Make people dress according to the occasion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1" name="Google Shape;71;p15"/>
          <p:cNvSpPr txBox="1">
            <a:spLocks noGrp="1"/>
          </p:cNvSpPr>
          <p:nvPr>
            <p:ph type="title"/>
          </p:nvPr>
        </p:nvSpPr>
        <p:spPr>
          <a:xfrm>
            <a:off x="311700" y="273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Problem</a:t>
            </a:r>
            <a:endParaRPr sz="3600" b="1" u="sng">
              <a:latin typeface="Comfortaa"/>
              <a:ea typeface="Comfortaa"/>
              <a:cs typeface="Comfortaa"/>
              <a:sym typeface="Comfortaa"/>
            </a:endParaRPr>
          </a:p>
        </p:txBody>
      </p:sp>
      <p:sp>
        <p:nvSpPr>
          <p:cNvPr id="72" name="Google Shape;72;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0" algn="l" rtl="0">
              <a:spcBef>
                <a:spcPts val="0"/>
              </a:spcBef>
              <a:spcAft>
                <a:spcPts val="0"/>
              </a:spcAft>
              <a:buNone/>
            </a:pPr>
            <a:endParaRPr/>
          </a:p>
          <a:p>
            <a:pPr marL="457200" lvl="0" indent="-342900" algn="l" rtl="0">
              <a:spcBef>
                <a:spcPts val="1600"/>
              </a:spcBef>
              <a:spcAft>
                <a:spcPts val="0"/>
              </a:spcAft>
              <a:buSzPts val="1800"/>
              <a:buChar char="●"/>
            </a:pPr>
            <a:r>
              <a:rPr lang="en"/>
              <a:t>People don’t know what to wear and when to wear </a:t>
            </a:r>
            <a:endParaRPr/>
          </a:p>
          <a:p>
            <a:pPr marL="457200" lvl="0" indent="-342900" algn="l" rtl="0">
              <a:spcBef>
                <a:spcPts val="0"/>
              </a:spcBef>
              <a:spcAft>
                <a:spcPts val="0"/>
              </a:spcAft>
              <a:buSzPts val="1800"/>
              <a:buChar char="●"/>
            </a:pPr>
            <a:r>
              <a:rPr lang="en"/>
              <a:t>People don’t know how to utilise their wardrobe efficiently </a:t>
            </a:r>
            <a:endParaRPr/>
          </a:p>
          <a:p>
            <a:pPr marL="457200" lvl="0" indent="-342900" algn="l" rtl="0">
              <a:spcBef>
                <a:spcPts val="0"/>
              </a:spcBef>
              <a:spcAft>
                <a:spcPts val="0"/>
              </a:spcAft>
              <a:buSzPts val="1800"/>
              <a:buChar char="●"/>
            </a:pPr>
            <a:r>
              <a:rPr lang="en"/>
              <a:t>Hectic daily routine </a:t>
            </a:r>
            <a:endParaRPr/>
          </a:p>
          <a:p>
            <a:pPr marL="457200" lvl="0" indent="-342900" algn="l" rtl="0">
              <a:spcBef>
                <a:spcPts val="0"/>
              </a:spcBef>
              <a:spcAft>
                <a:spcPts val="0"/>
              </a:spcAft>
              <a:buSzPts val="1800"/>
              <a:buChar char="●"/>
            </a:pPr>
            <a:r>
              <a:rPr lang="en"/>
              <a:t>People feel under confident because of their dressing sense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Google Shape;77;p16"/>
          <p:cNvSpPr txBox="1">
            <a:spLocks noGrp="1"/>
          </p:cNvSpPr>
          <p:nvPr>
            <p:ph type="title"/>
          </p:nvPr>
        </p:nvSpPr>
        <p:spPr>
          <a:xfrm>
            <a:off x="311700" y="30090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Solution</a:t>
            </a:r>
            <a:endParaRPr sz="3600" b="1" u="sng">
              <a:latin typeface="Comfortaa"/>
              <a:ea typeface="Comfortaa"/>
              <a:cs typeface="Comfortaa"/>
              <a:sym typeface="Comfortaa"/>
            </a:endParaRPr>
          </a:p>
        </p:txBody>
      </p:sp>
      <p:sp>
        <p:nvSpPr>
          <p:cNvPr id="78" name="Google Shape;78;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This application would help us to know what to wear and when to wear a specific clothing.</a:t>
            </a:r>
            <a:endParaRPr/>
          </a:p>
          <a:p>
            <a:pPr marL="457200" lvl="0" indent="-342900" algn="l" rtl="0">
              <a:spcBef>
                <a:spcPts val="0"/>
              </a:spcBef>
              <a:spcAft>
                <a:spcPts val="0"/>
              </a:spcAft>
              <a:buSzPts val="1800"/>
              <a:buChar char="●"/>
            </a:pPr>
            <a:r>
              <a:rPr lang="en"/>
              <a:t>Improves the wardrobe.</a:t>
            </a:r>
            <a:endParaRPr/>
          </a:p>
          <a:p>
            <a:pPr marL="457200" lvl="0" indent="-342900" algn="l" rtl="0">
              <a:spcBef>
                <a:spcPts val="0"/>
              </a:spcBef>
              <a:spcAft>
                <a:spcPts val="0"/>
              </a:spcAft>
              <a:buSzPts val="1800"/>
              <a:buChar char="●"/>
            </a:pPr>
            <a:r>
              <a:rPr lang="en"/>
              <a:t>Helps to keep a count of clothes in your closet.</a:t>
            </a:r>
            <a:endParaRPr/>
          </a:p>
          <a:p>
            <a:pPr marL="457200" lvl="0" indent="-342900" algn="l" rtl="0">
              <a:spcBef>
                <a:spcPts val="0"/>
              </a:spcBef>
              <a:spcAft>
                <a:spcPts val="0"/>
              </a:spcAft>
              <a:buSzPts val="1800"/>
              <a:buChar char="●"/>
            </a:pPr>
            <a:r>
              <a:rPr lang="en"/>
              <a:t>Will access and scan your body type and recommend clothing accordingly.</a:t>
            </a:r>
            <a:endParaRPr/>
          </a:p>
          <a:p>
            <a:pPr marL="457200" lvl="0" indent="-342900" algn="l" rtl="0">
              <a:spcBef>
                <a:spcPts val="0"/>
              </a:spcBef>
              <a:spcAft>
                <a:spcPts val="0"/>
              </a:spcAft>
              <a:buSzPts val="1800"/>
              <a:buChar char="●"/>
            </a:pPr>
            <a:r>
              <a:rPr lang="en"/>
              <a:t>Upgradation as per season and current trends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2"/>
        <p:cNvGrpSpPr/>
        <p:nvPr/>
      </p:nvGrpSpPr>
      <p:grpSpPr>
        <a:xfrm>
          <a:off x="0" y="0"/>
          <a:ext cx="0" cy="0"/>
          <a:chOff x="0" y="0"/>
          <a:chExt cx="0" cy="0"/>
        </a:xfrm>
      </p:grpSpPr>
      <p:sp>
        <p:nvSpPr>
          <p:cNvPr id="83" name="Google Shape;83;p17"/>
          <p:cNvSpPr txBox="1">
            <a:spLocks noGrp="1"/>
          </p:cNvSpPr>
          <p:nvPr>
            <p:ph type="title"/>
          </p:nvPr>
        </p:nvSpPr>
        <p:spPr>
          <a:xfrm>
            <a:off x="311700" y="2468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Why Now</a:t>
            </a:r>
            <a:endParaRPr sz="3600" b="1" u="sng">
              <a:latin typeface="Comfortaa"/>
              <a:ea typeface="Comfortaa"/>
              <a:cs typeface="Comfortaa"/>
              <a:sym typeface="Comfortaa"/>
            </a:endParaRPr>
          </a:p>
        </p:txBody>
      </p:sp>
      <p:sp>
        <p:nvSpPr>
          <p:cNvPr id="84" name="Google Shape;84;p17"/>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It has become more important now than ever to be well dressed and dressed according to the occasion and setting.</a:t>
            </a:r>
            <a:endParaRPr/>
          </a:p>
          <a:p>
            <a:pPr marL="457200" lvl="0" indent="-342900" algn="l" rtl="0">
              <a:spcBef>
                <a:spcPts val="0"/>
              </a:spcBef>
              <a:spcAft>
                <a:spcPts val="0"/>
              </a:spcAft>
              <a:buSzPts val="1800"/>
              <a:buChar char="●"/>
            </a:pPr>
            <a:r>
              <a:rPr lang="en"/>
              <a:t>But it has also become quite difficult to have either the expertise or the time to spend on the said task.</a:t>
            </a:r>
            <a:endParaRPr/>
          </a:p>
          <a:p>
            <a:pPr marL="457200" lvl="0" indent="-342900" algn="l" rtl="0">
              <a:spcBef>
                <a:spcPts val="0"/>
              </a:spcBef>
              <a:spcAft>
                <a:spcPts val="0"/>
              </a:spcAft>
              <a:buSzPts val="1800"/>
              <a:buChar char="●"/>
            </a:pPr>
            <a:r>
              <a:rPr lang="en"/>
              <a:t>Which is where our product helps its users.</a:t>
            </a:r>
            <a:endParaRPr/>
          </a:p>
          <a:p>
            <a:pPr marL="457200" lvl="0" indent="-342900" algn="l" rtl="0">
              <a:spcBef>
                <a:spcPts val="0"/>
              </a:spcBef>
              <a:spcAft>
                <a:spcPts val="0"/>
              </a:spcAft>
              <a:buSzPts val="1800"/>
              <a:buChar char="●"/>
            </a:pPr>
            <a:r>
              <a:rPr lang="en"/>
              <a:t>Wardrobe Vogue helps its users choose the right thing to wear.</a:t>
            </a:r>
            <a:endParaRPr/>
          </a:p>
          <a:p>
            <a:pPr marL="457200" lvl="0" indent="-342900" algn="l" rtl="0">
              <a:spcBef>
                <a:spcPts val="0"/>
              </a:spcBef>
              <a:spcAft>
                <a:spcPts val="0"/>
              </a:spcAft>
              <a:buSzPts val="1800"/>
              <a:buChar char="●"/>
            </a:pPr>
            <a:r>
              <a:rPr lang="en"/>
              <a:t>It saves time of the users by keeping a complete catalogue of their clothes and suggesting new combinations.</a:t>
            </a:r>
            <a:endParaRPr/>
          </a:p>
          <a:p>
            <a:pPr marL="0" lvl="0" indent="0" algn="l" rtl="0">
              <a:spcBef>
                <a:spcPts val="1600"/>
              </a:spcBef>
              <a:spcAft>
                <a:spcPts val="0"/>
              </a:spcAft>
              <a:buNone/>
            </a:pPr>
            <a:endParaRPr/>
          </a:p>
          <a:p>
            <a:pPr marL="0" lvl="0" indent="0" algn="l" rtl="0">
              <a:spcBef>
                <a:spcPts val="1600"/>
              </a:spcBef>
              <a:spcAft>
                <a:spcPts val="1600"/>
              </a:spcAft>
              <a:buNone/>
            </a:pP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title"/>
          </p:nvPr>
        </p:nvSpPr>
        <p:spPr>
          <a:xfrm>
            <a:off x="311700" y="2648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Market Size</a:t>
            </a:r>
            <a:endParaRPr sz="3600" b="1" u="sng">
              <a:latin typeface="Comfortaa"/>
              <a:ea typeface="Comfortaa"/>
              <a:cs typeface="Comfortaa"/>
              <a:sym typeface="Comfortaa"/>
            </a:endParaRPr>
          </a:p>
        </p:txBody>
      </p:sp>
      <p:sp>
        <p:nvSpPr>
          <p:cNvPr id="90" name="Google Shape;90;p18"/>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Customer Profile: </a:t>
            </a:r>
            <a:br>
              <a:rPr lang="en" b="1" u="sng"/>
            </a:br>
            <a:r>
              <a:rPr lang="en"/>
              <a:t>18 to 30 year old males and females who work/study and socialise on a daily basis in need of a fashion counsellor.</a:t>
            </a:r>
            <a:br>
              <a:rPr lang="en"/>
            </a:br>
            <a:endParaRPr/>
          </a:p>
          <a:p>
            <a:pPr marL="0" lvl="0" indent="0" algn="l" rtl="0">
              <a:spcBef>
                <a:spcPts val="1600"/>
              </a:spcBef>
              <a:spcAft>
                <a:spcPts val="0"/>
              </a:spcAft>
              <a:buNone/>
            </a:pPr>
            <a:r>
              <a:rPr lang="en"/>
              <a:t>Considering this is a fairly new concept with no actual competitors, calculating the Total Available Market is not possible.</a:t>
            </a:r>
            <a:br>
              <a:rPr lang="en"/>
            </a:br>
            <a:r>
              <a:rPr lang="en"/>
              <a:t>But considering the total population between 18 to 30 and putting the following constraints: working/studying, online shoppers etc. and assuming each customer gives an annual revenue of Rs. 999, we can comfortably calculate an addressable market.</a:t>
            </a:r>
            <a:endParaRPr/>
          </a:p>
          <a:p>
            <a:pPr marL="0" lvl="0" indent="0" algn="l" rtl="0">
              <a:spcBef>
                <a:spcPts val="1600"/>
              </a:spcBef>
              <a:spcAft>
                <a:spcPts val="1600"/>
              </a:spcAft>
              <a:buNone/>
            </a:pPr>
            <a:endParaRPr b="1" u="sng"/>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Google Shape;95;p19"/>
          <p:cNvSpPr txBox="1">
            <a:spLocks noGrp="1"/>
          </p:cNvSpPr>
          <p:nvPr>
            <p:ph type="title"/>
          </p:nvPr>
        </p:nvSpPr>
        <p:spPr>
          <a:xfrm>
            <a:off x="311700" y="2194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Competition</a:t>
            </a:r>
            <a:endParaRPr sz="3600" b="1" u="sng">
              <a:latin typeface="Comfortaa"/>
              <a:ea typeface="Comfortaa"/>
              <a:cs typeface="Comfortaa"/>
              <a:sym typeface="Comfortaa"/>
            </a:endParaRPr>
          </a:p>
        </p:txBody>
      </p:sp>
      <p:sp>
        <p:nvSpPr>
          <p:cNvPr id="96" name="Google Shape;96;p19"/>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Major Competitors: </a:t>
            </a:r>
            <a:r>
              <a:rPr lang="en"/>
              <a:t>  Flyrobe, Rentitbae, Stage3</a:t>
            </a:r>
            <a:endParaRPr/>
          </a:p>
          <a:p>
            <a:pPr marL="0" lvl="0" indent="0" algn="l" rtl="0">
              <a:spcBef>
                <a:spcPts val="1600"/>
              </a:spcBef>
              <a:spcAft>
                <a:spcPts val="1600"/>
              </a:spcAft>
              <a:buNone/>
            </a:pPr>
            <a:r>
              <a:rPr lang="en" b="1" u="sng"/>
              <a:t>Competitive Advantage:</a:t>
            </a:r>
            <a:r>
              <a:rPr lang="en"/>
              <a:t>  First of its kind in the market</a:t>
            </a:r>
            <a:endParaRPr b="1" u="sng"/>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20"/>
          <p:cNvSpPr txBox="1">
            <a:spLocks noGrp="1"/>
          </p:cNvSpPr>
          <p:nvPr>
            <p:ph type="title"/>
          </p:nvPr>
        </p:nvSpPr>
        <p:spPr>
          <a:xfrm>
            <a:off x="311700" y="300650"/>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Product</a:t>
            </a:r>
            <a:endParaRPr sz="3600" b="1" u="sng">
              <a:latin typeface="Comfortaa"/>
              <a:ea typeface="Comfortaa"/>
              <a:cs typeface="Comfortaa"/>
              <a:sym typeface="Comfortaa"/>
            </a:endParaRPr>
          </a:p>
        </p:txBody>
      </p:sp>
      <p:sp>
        <p:nvSpPr>
          <p:cNvPr id="102" name="Google Shape;102;p20"/>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u="sng"/>
              <a:t>Product Line-Up</a:t>
            </a:r>
            <a:r>
              <a:rPr lang="en"/>
              <a:t>:</a:t>
            </a:r>
            <a:endParaRPr/>
          </a:p>
          <a:p>
            <a:pPr marL="0" lvl="0" indent="0" algn="l" rtl="0">
              <a:spcBef>
                <a:spcPts val="1600"/>
              </a:spcBef>
              <a:spcAft>
                <a:spcPts val="0"/>
              </a:spcAft>
              <a:buNone/>
            </a:pPr>
            <a:r>
              <a:rPr lang="en"/>
              <a:t>Complete wardrobe for casual, occasional wear.</a:t>
            </a:r>
            <a:endParaRPr/>
          </a:p>
          <a:p>
            <a:pPr marL="0" lvl="0" indent="0" algn="l" rtl="0">
              <a:spcBef>
                <a:spcPts val="1600"/>
              </a:spcBef>
              <a:spcAft>
                <a:spcPts val="0"/>
              </a:spcAft>
              <a:buNone/>
            </a:pPr>
            <a:r>
              <a:rPr lang="en"/>
              <a:t>Body-type customised apparel.</a:t>
            </a:r>
            <a:endParaRPr/>
          </a:p>
          <a:p>
            <a:pPr marL="0" lvl="0" indent="0" algn="l" rtl="0">
              <a:spcBef>
                <a:spcPts val="1600"/>
              </a:spcBef>
              <a:spcAft>
                <a:spcPts val="0"/>
              </a:spcAft>
              <a:buNone/>
            </a:pPr>
            <a:r>
              <a:rPr lang="en"/>
              <a:t>Apparel consisting a vast variety of trends ranging from ethnic wear to western wear.</a:t>
            </a:r>
            <a:endParaRPr/>
          </a:p>
          <a:p>
            <a:pPr marL="0" lvl="0" indent="0" algn="l" rtl="0">
              <a:spcBef>
                <a:spcPts val="1600"/>
              </a:spcBef>
              <a:spcAft>
                <a:spcPts val="0"/>
              </a:spcAft>
              <a:buNone/>
            </a:pPr>
            <a:r>
              <a:rPr lang="en"/>
              <a:t>Platform to try various looks virtually before buying.</a:t>
            </a:r>
            <a:endParaRPr/>
          </a:p>
          <a:p>
            <a:pPr marL="0" lvl="0" indent="0" algn="l" rtl="0">
              <a:spcBef>
                <a:spcPts val="1600"/>
              </a:spcBef>
              <a:spcAft>
                <a:spcPts val="1600"/>
              </a:spcAft>
              <a:buNone/>
            </a:pPr>
            <a:r>
              <a:rPr lang="en"/>
              <a:t>Chargeable consultation from fashion stylists for various occasions.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Google Shape;107;p21"/>
          <p:cNvSpPr txBox="1">
            <a:spLocks noGrp="1"/>
          </p:cNvSpPr>
          <p:nvPr>
            <p:ph type="title"/>
          </p:nvPr>
        </p:nvSpPr>
        <p:spPr>
          <a:xfrm>
            <a:off x="311700" y="27357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3600" b="1" u="sng">
                <a:latin typeface="Comfortaa"/>
                <a:ea typeface="Comfortaa"/>
                <a:cs typeface="Comfortaa"/>
                <a:sym typeface="Comfortaa"/>
              </a:rPr>
              <a:t>Road MAP</a:t>
            </a:r>
            <a:endParaRPr sz="3600" b="1" u="sng">
              <a:latin typeface="Comfortaa"/>
              <a:ea typeface="Comfortaa"/>
              <a:cs typeface="Comfortaa"/>
              <a:sym typeface="Comfortaa"/>
            </a:endParaRPr>
          </a:p>
        </p:txBody>
      </p:sp>
      <p:sp>
        <p:nvSpPr>
          <p:cNvPr id="108" name="Google Shape;108;p21"/>
          <p:cNvSpPr/>
          <p:nvPr/>
        </p:nvSpPr>
        <p:spPr>
          <a:xfrm>
            <a:off x="1723913" y="2251413"/>
            <a:ext cx="594300" cy="36900"/>
          </a:xfrm>
          <a:prstGeom prst="roundRect">
            <a:avLst>
              <a:gd name="adj" fmla="val 50000"/>
            </a:avLst>
          </a:prstGeom>
          <a:solidFill>
            <a:srgbClr val="AC114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9" name="Google Shape;109;p21"/>
          <p:cNvGrpSpPr/>
          <p:nvPr/>
        </p:nvGrpSpPr>
        <p:grpSpPr>
          <a:xfrm>
            <a:off x="369691" y="1838615"/>
            <a:ext cx="1842985" cy="2521060"/>
            <a:chOff x="369672" y="1960450"/>
            <a:chExt cx="1578303" cy="1887586"/>
          </a:xfrm>
        </p:grpSpPr>
        <p:sp>
          <p:nvSpPr>
            <p:cNvPr id="110" name="Google Shape;110;p21"/>
            <p:cNvSpPr/>
            <p:nvPr/>
          </p:nvSpPr>
          <p:spPr>
            <a:xfrm>
              <a:off x="861672" y="1960450"/>
              <a:ext cx="594300" cy="594300"/>
            </a:xfrm>
            <a:prstGeom prst="ellipse">
              <a:avLst/>
            </a:prstGeom>
            <a:noFill/>
            <a:ln w="38100" cap="flat" cmpd="sng">
              <a:solidFill>
                <a:srgbClr val="AC114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21"/>
            <p:cNvSpPr txBox="1"/>
            <p:nvPr/>
          </p:nvSpPr>
          <p:spPr>
            <a:xfrm>
              <a:off x="804737" y="2097104"/>
              <a:ext cx="740100" cy="3210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n" sz="800" b="1">
                  <a:solidFill>
                    <a:srgbClr val="AC1145"/>
                  </a:solidFill>
                  <a:latin typeface="Roboto"/>
                  <a:ea typeface="Roboto"/>
                  <a:cs typeface="Roboto"/>
                  <a:sym typeface="Roboto"/>
                </a:rPr>
                <a:t>Prototype Testing</a:t>
              </a:r>
              <a:endParaRPr sz="800" b="1">
                <a:solidFill>
                  <a:srgbClr val="AC1145"/>
                </a:solidFill>
                <a:latin typeface="Roboto"/>
                <a:ea typeface="Roboto"/>
                <a:cs typeface="Roboto"/>
                <a:sym typeface="Roboto"/>
              </a:endParaRPr>
            </a:p>
          </p:txBody>
        </p:sp>
        <p:sp>
          <p:nvSpPr>
            <p:cNvPr id="112" name="Google Shape;112;p21"/>
            <p:cNvSpPr txBox="1"/>
            <p:nvPr/>
          </p:nvSpPr>
          <p:spPr>
            <a:xfrm>
              <a:off x="369675" y="2664225"/>
              <a:ext cx="15783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000" b="1">
                <a:solidFill>
                  <a:srgbClr val="AC1145"/>
                </a:solidFill>
                <a:latin typeface="Roboto"/>
                <a:ea typeface="Roboto"/>
                <a:cs typeface="Roboto"/>
                <a:sym typeface="Roboto"/>
              </a:endParaRPr>
            </a:p>
          </p:txBody>
        </p:sp>
        <p:sp>
          <p:nvSpPr>
            <p:cNvPr id="113" name="Google Shape;113;p21"/>
            <p:cNvSpPr txBox="1"/>
            <p:nvPr/>
          </p:nvSpPr>
          <p:spPr>
            <a:xfrm>
              <a:off x="369672" y="3110636"/>
              <a:ext cx="15783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a:solidFill>
                  <a:srgbClr val="AC1145"/>
                </a:solidFill>
                <a:latin typeface="Roboto"/>
                <a:ea typeface="Roboto"/>
                <a:cs typeface="Roboto"/>
                <a:sym typeface="Roboto"/>
              </a:endParaRPr>
            </a:p>
          </p:txBody>
        </p:sp>
      </p:grpSp>
      <p:grpSp>
        <p:nvGrpSpPr>
          <p:cNvPr id="114" name="Google Shape;114;p21"/>
          <p:cNvGrpSpPr/>
          <p:nvPr/>
        </p:nvGrpSpPr>
        <p:grpSpPr>
          <a:xfrm>
            <a:off x="2073023" y="1748497"/>
            <a:ext cx="1746112" cy="2536910"/>
            <a:chOff x="2114712" y="1866973"/>
            <a:chExt cx="1537206" cy="1991452"/>
          </a:xfrm>
        </p:grpSpPr>
        <p:sp>
          <p:nvSpPr>
            <p:cNvPr id="115" name="Google Shape;115;p21"/>
            <p:cNvSpPr/>
            <p:nvPr/>
          </p:nvSpPr>
          <p:spPr>
            <a:xfrm>
              <a:off x="2586168" y="1960450"/>
              <a:ext cx="594300" cy="594300"/>
            </a:xfrm>
            <a:prstGeom prst="ellipse">
              <a:avLst/>
            </a:prstGeom>
            <a:noFill/>
            <a:ln w="38100" cap="flat" cmpd="sng">
              <a:solidFill>
                <a:srgbClr val="AC114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21"/>
            <p:cNvSpPr txBox="1"/>
            <p:nvPr/>
          </p:nvSpPr>
          <p:spPr>
            <a:xfrm>
              <a:off x="2114712" y="2664225"/>
              <a:ext cx="15372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000" b="1">
                <a:solidFill>
                  <a:srgbClr val="AC1145"/>
                </a:solidFill>
                <a:latin typeface="Roboto"/>
                <a:ea typeface="Roboto"/>
                <a:cs typeface="Roboto"/>
                <a:sym typeface="Roboto"/>
              </a:endParaRPr>
            </a:p>
          </p:txBody>
        </p:sp>
        <p:sp>
          <p:nvSpPr>
            <p:cNvPr id="117" name="Google Shape;117;p21"/>
            <p:cNvSpPr txBox="1"/>
            <p:nvPr/>
          </p:nvSpPr>
          <p:spPr>
            <a:xfrm>
              <a:off x="2114718" y="3121025"/>
              <a:ext cx="15372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a:solidFill>
                  <a:srgbClr val="AC1145"/>
                </a:solidFill>
                <a:latin typeface="Roboto"/>
                <a:ea typeface="Roboto"/>
                <a:cs typeface="Roboto"/>
                <a:sym typeface="Roboto"/>
              </a:endParaRPr>
            </a:p>
          </p:txBody>
        </p:sp>
        <p:sp>
          <p:nvSpPr>
            <p:cNvPr id="118" name="Google Shape;118;p21"/>
            <p:cNvSpPr txBox="1"/>
            <p:nvPr/>
          </p:nvSpPr>
          <p:spPr>
            <a:xfrm>
              <a:off x="2318216" y="1866973"/>
              <a:ext cx="1013700" cy="9966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800" b="1">
                  <a:solidFill>
                    <a:srgbClr val="AC1145"/>
                  </a:solidFill>
                  <a:latin typeface="Roboto"/>
                  <a:ea typeface="Roboto"/>
                  <a:cs typeface="Roboto"/>
                  <a:sym typeface="Roboto"/>
                </a:rPr>
                <a:t>              </a:t>
              </a:r>
              <a:br>
                <a:rPr lang="en" sz="800" b="1">
                  <a:solidFill>
                    <a:srgbClr val="AC1145"/>
                  </a:solidFill>
                  <a:latin typeface="Roboto"/>
                  <a:ea typeface="Roboto"/>
                  <a:cs typeface="Roboto"/>
                  <a:sym typeface="Roboto"/>
                </a:rPr>
              </a:br>
              <a:r>
                <a:rPr lang="en" sz="800" b="1">
                  <a:solidFill>
                    <a:srgbClr val="AC1145"/>
                  </a:solidFill>
                  <a:latin typeface="Roboto"/>
                  <a:ea typeface="Roboto"/>
                  <a:cs typeface="Roboto"/>
                  <a:sym typeface="Roboto"/>
                </a:rPr>
                <a:t>              </a:t>
              </a:r>
              <a:br>
                <a:rPr lang="en" sz="800" b="1">
                  <a:solidFill>
                    <a:srgbClr val="AC1145"/>
                  </a:solidFill>
                  <a:latin typeface="Roboto"/>
                  <a:ea typeface="Roboto"/>
                  <a:cs typeface="Roboto"/>
                  <a:sym typeface="Roboto"/>
                </a:rPr>
              </a:br>
              <a:r>
                <a:rPr lang="en" sz="800" b="1">
                  <a:solidFill>
                    <a:srgbClr val="AC1145"/>
                  </a:solidFill>
                  <a:latin typeface="Roboto"/>
                  <a:ea typeface="Roboto"/>
                  <a:cs typeface="Roboto"/>
                  <a:sym typeface="Roboto"/>
                </a:rPr>
                <a:t>           Beta app</a:t>
              </a:r>
              <a:br>
                <a:rPr lang="en" sz="800" b="1">
                  <a:solidFill>
                    <a:srgbClr val="AC1145"/>
                  </a:solidFill>
                  <a:latin typeface="Roboto"/>
                  <a:ea typeface="Roboto"/>
                  <a:cs typeface="Roboto"/>
                  <a:sym typeface="Roboto"/>
                </a:rPr>
              </a:br>
              <a:r>
                <a:rPr lang="en" sz="800" b="1">
                  <a:solidFill>
                    <a:srgbClr val="AC1145"/>
                  </a:solidFill>
                  <a:latin typeface="Roboto"/>
                  <a:ea typeface="Roboto"/>
                  <a:cs typeface="Roboto"/>
                  <a:sym typeface="Roboto"/>
                </a:rPr>
                <a:t>            launch</a:t>
              </a:r>
              <a:endParaRPr sz="800" b="1">
                <a:solidFill>
                  <a:srgbClr val="AC1145"/>
                </a:solidFill>
                <a:latin typeface="Roboto"/>
                <a:ea typeface="Roboto"/>
                <a:cs typeface="Roboto"/>
                <a:sym typeface="Roboto"/>
              </a:endParaRPr>
            </a:p>
          </p:txBody>
        </p:sp>
      </p:grpSp>
      <p:grpSp>
        <p:nvGrpSpPr>
          <p:cNvPr id="119" name="Google Shape;119;p21"/>
          <p:cNvGrpSpPr/>
          <p:nvPr/>
        </p:nvGrpSpPr>
        <p:grpSpPr>
          <a:xfrm>
            <a:off x="3683618" y="1846064"/>
            <a:ext cx="1842797" cy="2452750"/>
            <a:chOff x="3818650" y="1960450"/>
            <a:chExt cx="1537202" cy="1897973"/>
          </a:xfrm>
        </p:grpSpPr>
        <p:sp>
          <p:nvSpPr>
            <p:cNvPr id="120" name="Google Shape;120;p21"/>
            <p:cNvSpPr/>
            <p:nvPr/>
          </p:nvSpPr>
          <p:spPr>
            <a:xfrm>
              <a:off x="4290102" y="196045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21"/>
            <p:cNvSpPr txBox="1"/>
            <p:nvPr/>
          </p:nvSpPr>
          <p:spPr>
            <a:xfrm>
              <a:off x="3818650" y="2664225"/>
              <a:ext cx="15372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000" b="1">
                <a:solidFill>
                  <a:srgbClr val="858585"/>
                </a:solidFill>
                <a:latin typeface="Roboto"/>
                <a:ea typeface="Roboto"/>
                <a:cs typeface="Roboto"/>
                <a:sym typeface="Roboto"/>
              </a:endParaRPr>
            </a:p>
          </p:txBody>
        </p:sp>
        <p:sp>
          <p:nvSpPr>
            <p:cNvPr id="122" name="Google Shape;122;p21"/>
            <p:cNvSpPr txBox="1"/>
            <p:nvPr/>
          </p:nvSpPr>
          <p:spPr>
            <a:xfrm>
              <a:off x="3818652" y="3121023"/>
              <a:ext cx="15372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a:solidFill>
                  <a:srgbClr val="858585"/>
                </a:solidFill>
                <a:latin typeface="Roboto"/>
                <a:ea typeface="Roboto"/>
                <a:cs typeface="Roboto"/>
                <a:sym typeface="Roboto"/>
              </a:endParaRPr>
            </a:p>
          </p:txBody>
        </p:sp>
        <p:sp>
          <p:nvSpPr>
            <p:cNvPr id="123" name="Google Shape;123;p21"/>
            <p:cNvSpPr txBox="1"/>
            <p:nvPr/>
          </p:nvSpPr>
          <p:spPr>
            <a:xfrm>
              <a:off x="4301263" y="2059506"/>
              <a:ext cx="714600" cy="5943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sz="800" b="1">
                  <a:solidFill>
                    <a:srgbClr val="858585"/>
                  </a:solidFill>
                  <a:latin typeface="Roboto"/>
                  <a:ea typeface="Roboto"/>
                  <a:cs typeface="Roboto"/>
                  <a:sym typeface="Roboto"/>
                </a:rPr>
                <a:t>Launch of</a:t>
              </a:r>
              <a:br>
                <a:rPr lang="en" sz="800" b="1">
                  <a:solidFill>
                    <a:srgbClr val="858585"/>
                  </a:solidFill>
                  <a:latin typeface="Roboto"/>
                  <a:ea typeface="Roboto"/>
                  <a:cs typeface="Roboto"/>
                  <a:sym typeface="Roboto"/>
                </a:rPr>
              </a:br>
              <a:r>
                <a:rPr lang="en" sz="800" b="1">
                  <a:solidFill>
                    <a:srgbClr val="858585"/>
                  </a:solidFill>
                  <a:latin typeface="Roboto"/>
                  <a:ea typeface="Roboto"/>
                  <a:cs typeface="Roboto"/>
                  <a:sym typeface="Roboto"/>
                </a:rPr>
                <a:t> the app</a:t>
              </a:r>
              <a:endParaRPr sz="800" b="1">
                <a:solidFill>
                  <a:srgbClr val="858585"/>
                </a:solidFill>
                <a:latin typeface="Roboto"/>
                <a:ea typeface="Roboto"/>
                <a:cs typeface="Roboto"/>
                <a:sym typeface="Roboto"/>
              </a:endParaRPr>
            </a:p>
          </p:txBody>
        </p:sp>
      </p:grpSp>
      <p:grpSp>
        <p:nvGrpSpPr>
          <p:cNvPr id="124" name="Google Shape;124;p21"/>
          <p:cNvGrpSpPr/>
          <p:nvPr/>
        </p:nvGrpSpPr>
        <p:grpSpPr>
          <a:xfrm>
            <a:off x="5561864" y="1748994"/>
            <a:ext cx="1802678" cy="2396390"/>
            <a:chOff x="5527887" y="1871039"/>
            <a:chExt cx="1537203" cy="1987386"/>
          </a:xfrm>
        </p:grpSpPr>
        <p:sp>
          <p:nvSpPr>
            <p:cNvPr id="125" name="Google Shape;125;p21"/>
            <p:cNvSpPr/>
            <p:nvPr/>
          </p:nvSpPr>
          <p:spPr>
            <a:xfrm>
              <a:off x="5895688" y="2014731"/>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21"/>
            <p:cNvSpPr txBox="1"/>
            <p:nvPr/>
          </p:nvSpPr>
          <p:spPr>
            <a:xfrm>
              <a:off x="5527887" y="2664225"/>
              <a:ext cx="15372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000" b="1">
                <a:solidFill>
                  <a:srgbClr val="858585"/>
                </a:solidFill>
                <a:latin typeface="Roboto"/>
                <a:ea typeface="Roboto"/>
                <a:cs typeface="Roboto"/>
                <a:sym typeface="Roboto"/>
              </a:endParaRPr>
            </a:p>
          </p:txBody>
        </p:sp>
        <p:sp>
          <p:nvSpPr>
            <p:cNvPr id="127" name="Google Shape;127;p21"/>
            <p:cNvSpPr txBox="1"/>
            <p:nvPr/>
          </p:nvSpPr>
          <p:spPr>
            <a:xfrm>
              <a:off x="5527890" y="3121025"/>
              <a:ext cx="15372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a:solidFill>
                  <a:srgbClr val="858585"/>
                </a:solidFill>
                <a:latin typeface="Roboto"/>
                <a:ea typeface="Roboto"/>
                <a:cs typeface="Roboto"/>
                <a:sym typeface="Roboto"/>
              </a:endParaRPr>
            </a:p>
          </p:txBody>
        </p:sp>
        <p:sp>
          <p:nvSpPr>
            <p:cNvPr id="128" name="Google Shape;128;p21"/>
            <p:cNvSpPr txBox="1"/>
            <p:nvPr/>
          </p:nvSpPr>
          <p:spPr>
            <a:xfrm>
              <a:off x="5762178" y="1871039"/>
              <a:ext cx="861300" cy="10557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br>
                <a:rPr lang="en" sz="800" b="1">
                  <a:solidFill>
                    <a:srgbClr val="858585"/>
                  </a:solidFill>
                  <a:latin typeface="Roboto"/>
                  <a:ea typeface="Roboto"/>
                  <a:cs typeface="Roboto"/>
                  <a:sym typeface="Roboto"/>
                </a:rPr>
              </a:br>
              <a:br>
                <a:rPr lang="en" sz="800" b="1">
                  <a:solidFill>
                    <a:srgbClr val="858585"/>
                  </a:solidFill>
                  <a:latin typeface="Roboto"/>
                  <a:ea typeface="Roboto"/>
                  <a:cs typeface="Roboto"/>
                  <a:sym typeface="Roboto"/>
                </a:rPr>
              </a:br>
              <a:r>
                <a:rPr lang="en" sz="800" b="1">
                  <a:solidFill>
                    <a:srgbClr val="858585"/>
                  </a:solidFill>
                  <a:latin typeface="Roboto"/>
                  <a:ea typeface="Roboto"/>
                  <a:cs typeface="Roboto"/>
                  <a:sym typeface="Roboto"/>
                </a:rPr>
                <a:t>Adding online shopping apps</a:t>
              </a:r>
              <a:endParaRPr sz="800" b="1">
                <a:solidFill>
                  <a:srgbClr val="858585"/>
                </a:solidFill>
                <a:latin typeface="Roboto"/>
                <a:ea typeface="Roboto"/>
                <a:cs typeface="Roboto"/>
                <a:sym typeface="Roboto"/>
              </a:endParaRPr>
            </a:p>
          </p:txBody>
        </p:sp>
      </p:grpSp>
      <p:grpSp>
        <p:nvGrpSpPr>
          <p:cNvPr id="129" name="Google Shape;129;p21"/>
          <p:cNvGrpSpPr/>
          <p:nvPr/>
        </p:nvGrpSpPr>
        <p:grpSpPr>
          <a:xfrm>
            <a:off x="7028090" y="1907288"/>
            <a:ext cx="1746112" cy="2383720"/>
            <a:chOff x="7237137" y="1956925"/>
            <a:chExt cx="1537206" cy="1901500"/>
          </a:xfrm>
        </p:grpSpPr>
        <p:sp>
          <p:nvSpPr>
            <p:cNvPr id="130" name="Google Shape;130;p21"/>
            <p:cNvSpPr/>
            <p:nvPr/>
          </p:nvSpPr>
          <p:spPr>
            <a:xfrm>
              <a:off x="7708593" y="1960450"/>
              <a:ext cx="594300" cy="594300"/>
            </a:xfrm>
            <a:prstGeom prst="ellipse">
              <a:avLst/>
            </a:prstGeom>
            <a:noFill/>
            <a:ln w="38100" cap="flat" cmpd="sng">
              <a:solidFill>
                <a:srgbClr val="858585"/>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21"/>
            <p:cNvSpPr txBox="1"/>
            <p:nvPr/>
          </p:nvSpPr>
          <p:spPr>
            <a:xfrm>
              <a:off x="7237137" y="2664225"/>
              <a:ext cx="1537200" cy="446400"/>
            </a:xfrm>
            <a:prstGeom prst="rect">
              <a:avLst/>
            </a:prstGeom>
            <a:noFill/>
            <a:ln>
              <a:noFill/>
            </a:ln>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endParaRPr sz="1000" b="1">
                <a:solidFill>
                  <a:srgbClr val="858585"/>
                </a:solidFill>
                <a:latin typeface="Roboto"/>
                <a:ea typeface="Roboto"/>
                <a:cs typeface="Roboto"/>
                <a:sym typeface="Roboto"/>
              </a:endParaRPr>
            </a:p>
          </p:txBody>
        </p:sp>
        <p:sp>
          <p:nvSpPr>
            <p:cNvPr id="132" name="Google Shape;132;p21"/>
            <p:cNvSpPr txBox="1"/>
            <p:nvPr/>
          </p:nvSpPr>
          <p:spPr>
            <a:xfrm>
              <a:off x="7237143" y="3121025"/>
              <a:ext cx="15372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endParaRPr sz="800">
                <a:solidFill>
                  <a:srgbClr val="858585"/>
                </a:solidFill>
                <a:latin typeface="Roboto"/>
                <a:ea typeface="Roboto"/>
                <a:cs typeface="Roboto"/>
                <a:sym typeface="Roboto"/>
              </a:endParaRPr>
            </a:p>
          </p:txBody>
        </p:sp>
        <p:sp>
          <p:nvSpPr>
            <p:cNvPr id="133" name="Google Shape;133;p21"/>
            <p:cNvSpPr txBox="1"/>
            <p:nvPr/>
          </p:nvSpPr>
          <p:spPr>
            <a:xfrm>
              <a:off x="7629850" y="1956925"/>
              <a:ext cx="761400" cy="737400"/>
            </a:xfrm>
            <a:prstGeom prst="rect">
              <a:avLst/>
            </a:prstGeom>
            <a:noFill/>
            <a:ln>
              <a:noFill/>
            </a:ln>
          </p:spPr>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br>
                <a:rPr lang="en" sz="800" b="1">
                  <a:solidFill>
                    <a:srgbClr val="858585"/>
                  </a:solidFill>
                  <a:latin typeface="Roboto"/>
                  <a:ea typeface="Roboto"/>
                  <a:cs typeface="Roboto"/>
                  <a:sym typeface="Roboto"/>
                </a:rPr>
              </a:br>
              <a:r>
                <a:rPr lang="en" sz="800" b="1">
                  <a:solidFill>
                    <a:srgbClr val="858585"/>
                  </a:solidFill>
                  <a:latin typeface="Roboto"/>
                  <a:ea typeface="Roboto"/>
                  <a:cs typeface="Roboto"/>
                  <a:sym typeface="Roboto"/>
                </a:rPr>
                <a:t>Adding more services</a:t>
              </a:r>
              <a:endParaRPr sz="800" b="1">
                <a:solidFill>
                  <a:srgbClr val="858585"/>
                </a:solidFill>
                <a:latin typeface="Roboto"/>
                <a:ea typeface="Roboto"/>
                <a:cs typeface="Roboto"/>
                <a:sym typeface="Roboto"/>
              </a:endParaRPr>
            </a:p>
          </p:txBody>
        </p:sp>
      </p:grpSp>
      <p:sp>
        <p:nvSpPr>
          <p:cNvPr id="134" name="Google Shape;134;p21"/>
          <p:cNvSpPr/>
          <p:nvPr/>
        </p:nvSpPr>
        <p:spPr>
          <a:xfrm>
            <a:off x="3438138" y="2251413"/>
            <a:ext cx="5943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21"/>
          <p:cNvSpPr/>
          <p:nvPr/>
        </p:nvSpPr>
        <p:spPr>
          <a:xfrm>
            <a:off x="5184088" y="2251413"/>
            <a:ext cx="5943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 name="Google Shape;136;p21"/>
          <p:cNvSpPr/>
          <p:nvPr/>
        </p:nvSpPr>
        <p:spPr>
          <a:xfrm>
            <a:off x="6853963" y="2251413"/>
            <a:ext cx="594300" cy="36900"/>
          </a:xfrm>
          <a:prstGeom prst="roundRect">
            <a:avLst>
              <a:gd name="adj" fmla="val 50000"/>
            </a:avLst>
          </a:prstGeom>
          <a:solidFill>
            <a:srgbClr val="85858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theme/theme1.xml><?xml version="1.0" encoding="utf-8"?>
<a:theme xmlns:a="http://schemas.openxmlformats.org/drawingml/2006/main" name="Slate">
  <a:themeElements>
    <a:clrScheme name="Slate">
      <a:dk1>
        <a:srgbClr val="FFFFFF"/>
      </a:dk1>
      <a:lt1>
        <a:srgbClr val="37474F"/>
      </a:lt1>
      <a:dk2>
        <a:srgbClr val="9E9E9E"/>
      </a:dk2>
      <a:lt2>
        <a:srgbClr val="E0E0E0"/>
      </a:lt2>
      <a:accent1>
        <a:srgbClr val="616161"/>
      </a:accent1>
      <a:accent2>
        <a:srgbClr val="78909C"/>
      </a:accent2>
      <a:accent3>
        <a:srgbClr val="CACACA"/>
      </a:accent3>
      <a:accent4>
        <a:srgbClr val="64FFDA"/>
      </a:accent4>
      <a:accent5>
        <a:srgbClr val="FFD966"/>
      </a:accent5>
      <a:accent6>
        <a:srgbClr val="F5F5F5"/>
      </a:accent6>
      <a:hlink>
        <a:srgbClr val="FFD966"/>
      </a:hlink>
      <a:folHlink>
        <a:srgbClr val="FFD96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1012</Words>
  <Application>Microsoft Office PowerPoint</Application>
  <PresentationFormat>On-screen Show (16:9)</PresentationFormat>
  <Paragraphs>99</Paragraphs>
  <Slides>18</Slides>
  <Notes>18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Roboto</vt:lpstr>
      <vt:lpstr>Comfortaa</vt:lpstr>
      <vt:lpstr>Arial</vt:lpstr>
      <vt:lpstr>Oswald</vt:lpstr>
      <vt:lpstr>Average</vt:lpstr>
      <vt:lpstr>Slate</vt:lpstr>
      <vt:lpstr>WARDROBE VOGUE</vt:lpstr>
      <vt:lpstr>Purpose </vt:lpstr>
      <vt:lpstr>Problem</vt:lpstr>
      <vt:lpstr>Solution</vt:lpstr>
      <vt:lpstr>Why Now</vt:lpstr>
      <vt:lpstr>Market Size</vt:lpstr>
      <vt:lpstr>Competition</vt:lpstr>
      <vt:lpstr>Product</vt:lpstr>
      <vt:lpstr>Road MAP</vt:lpstr>
      <vt:lpstr>PowerPoint Presentation</vt:lpstr>
      <vt:lpstr>PowerPoint Presentation</vt:lpstr>
      <vt:lpstr>Business Model</vt:lpstr>
      <vt:lpstr>Team</vt:lpstr>
      <vt:lpstr>Financials</vt:lpstr>
      <vt:lpstr>PowerPoint Presentation</vt:lpstr>
      <vt:lpstr>Milestones And Metrics</vt:lpstr>
      <vt:lpstr>Risk Evaluation And Coping Strategies</vt:lpstr>
      <vt:lpstr>Vision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WARDROBE VOGUE</dc:title>
  <cp:lastModifiedBy>Pallavi Mishra</cp:lastModifiedBy>
  <cp:revision>2</cp:revision>
  <dcterms:modified xsi:type="dcterms:W3CDTF">2020-02-25T14:45:17Z</dcterms:modified>
</cp:coreProperties>
</file>