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72" r:id="rId6"/>
    <p:sldId id="261" r:id="rId7"/>
    <p:sldId id="274" r:id="rId8"/>
    <p:sldId id="262" r:id="rId9"/>
    <p:sldId id="263" r:id="rId10"/>
    <p:sldId id="264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48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581BF-FA17-4608-AA27-A205B85C895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CDEF24A-27B3-4FA6-8C6B-BCCD60EAE2D2}">
      <dgm:prSet phldrT="[Text]" custT="1"/>
      <dgm:spPr/>
      <dgm:t>
        <a:bodyPr/>
        <a:lstStyle/>
        <a:p>
          <a:r>
            <a:rPr lang="en-IN" sz="1400" dirty="0"/>
            <a:t>Design of Website &amp; App </a:t>
          </a:r>
        </a:p>
      </dgm:t>
    </dgm:pt>
    <dgm:pt modelId="{7B2AB62B-C94A-4DEF-8137-08F6D6B4229E}" type="parTrans" cxnId="{95055AB4-3B3A-49F0-8682-6E456583EA58}">
      <dgm:prSet/>
      <dgm:spPr/>
      <dgm:t>
        <a:bodyPr/>
        <a:lstStyle/>
        <a:p>
          <a:endParaRPr lang="en-IN"/>
        </a:p>
      </dgm:t>
    </dgm:pt>
    <dgm:pt modelId="{21AD72C8-D33C-44C3-B3CE-27ABB04F920B}" type="sibTrans" cxnId="{95055AB4-3B3A-49F0-8682-6E456583EA58}">
      <dgm:prSet/>
      <dgm:spPr/>
      <dgm:t>
        <a:bodyPr/>
        <a:lstStyle/>
        <a:p>
          <a:endParaRPr lang="en-IN"/>
        </a:p>
      </dgm:t>
    </dgm:pt>
    <dgm:pt modelId="{446D93BA-37EB-4B4D-8A24-2C789EB3EB83}">
      <dgm:prSet phldrT="[Text]" custT="1"/>
      <dgm:spPr/>
      <dgm:t>
        <a:bodyPr/>
        <a:lstStyle/>
        <a:p>
          <a:r>
            <a:rPr lang="en-IN" sz="1400" dirty="0"/>
            <a:t>Collaboration with stores as partners</a:t>
          </a:r>
        </a:p>
      </dgm:t>
    </dgm:pt>
    <dgm:pt modelId="{024F3771-19EA-4665-B5D3-362B3889B8E5}" type="parTrans" cxnId="{E7225BC5-8CBE-403E-8A90-EE047917F090}">
      <dgm:prSet/>
      <dgm:spPr/>
      <dgm:t>
        <a:bodyPr/>
        <a:lstStyle/>
        <a:p>
          <a:endParaRPr lang="en-IN"/>
        </a:p>
      </dgm:t>
    </dgm:pt>
    <dgm:pt modelId="{34E57178-509F-448B-8F24-371AF6FF9493}" type="sibTrans" cxnId="{E7225BC5-8CBE-403E-8A90-EE047917F090}">
      <dgm:prSet/>
      <dgm:spPr/>
      <dgm:t>
        <a:bodyPr/>
        <a:lstStyle/>
        <a:p>
          <a:endParaRPr lang="en-IN"/>
        </a:p>
      </dgm:t>
    </dgm:pt>
    <dgm:pt modelId="{62304C8C-14FF-4235-AA8E-0005799C9C4D}">
      <dgm:prSet phldrT="[Text]" custT="1"/>
      <dgm:spPr/>
      <dgm:t>
        <a:bodyPr/>
        <a:lstStyle/>
        <a:p>
          <a:r>
            <a:rPr lang="en-IN" sz="1400" dirty="0"/>
            <a:t>Monitoring performance of website  </a:t>
          </a:r>
        </a:p>
      </dgm:t>
    </dgm:pt>
    <dgm:pt modelId="{D396344E-44CC-4BEC-9A24-1EBE604A4C09}" type="parTrans" cxnId="{C5149637-EEAE-45D4-8378-D6193586E2B0}">
      <dgm:prSet/>
      <dgm:spPr/>
      <dgm:t>
        <a:bodyPr/>
        <a:lstStyle/>
        <a:p>
          <a:endParaRPr lang="en-IN"/>
        </a:p>
      </dgm:t>
    </dgm:pt>
    <dgm:pt modelId="{5A1BFE5A-2BEA-478E-ACB0-DF61C09C39EC}" type="sibTrans" cxnId="{C5149637-EEAE-45D4-8378-D6193586E2B0}">
      <dgm:prSet/>
      <dgm:spPr/>
      <dgm:t>
        <a:bodyPr/>
        <a:lstStyle/>
        <a:p>
          <a:endParaRPr lang="en-IN"/>
        </a:p>
      </dgm:t>
    </dgm:pt>
    <dgm:pt modelId="{CDA16595-DBF2-4C41-9748-60F6DE7F5FA1}">
      <dgm:prSet phldrT="[Text]" custT="1"/>
      <dgm:spPr/>
      <dgm:t>
        <a:bodyPr/>
        <a:lstStyle/>
        <a:p>
          <a:r>
            <a:rPr lang="en-IN" sz="1200" dirty="0"/>
            <a:t>Lead generation and follow up by salesforce</a:t>
          </a:r>
        </a:p>
      </dgm:t>
    </dgm:pt>
    <dgm:pt modelId="{13356238-0DC8-437A-8304-B7FB10DC92D5}" type="parTrans" cxnId="{8D5F5CF3-2624-4BAF-BB6B-B7AD009B5383}">
      <dgm:prSet/>
      <dgm:spPr/>
      <dgm:t>
        <a:bodyPr/>
        <a:lstStyle/>
        <a:p>
          <a:endParaRPr lang="en-IN"/>
        </a:p>
      </dgm:t>
    </dgm:pt>
    <dgm:pt modelId="{12764D0D-2A7C-4A3C-AD61-2F357E1CABAD}" type="sibTrans" cxnId="{8D5F5CF3-2624-4BAF-BB6B-B7AD009B5383}">
      <dgm:prSet/>
      <dgm:spPr/>
      <dgm:t>
        <a:bodyPr/>
        <a:lstStyle/>
        <a:p>
          <a:endParaRPr lang="en-IN"/>
        </a:p>
      </dgm:t>
    </dgm:pt>
    <dgm:pt modelId="{A4A9A24A-53A8-47F8-84C1-FA0E01FA850F}">
      <dgm:prSet phldrT="[Text]"/>
      <dgm:spPr/>
      <dgm:t>
        <a:bodyPr/>
        <a:lstStyle/>
        <a:p>
          <a:r>
            <a:rPr lang="en-IN" dirty="0"/>
            <a:t>Lead Conversion</a:t>
          </a:r>
        </a:p>
      </dgm:t>
    </dgm:pt>
    <dgm:pt modelId="{FCBE359D-6F7F-4AB9-885E-597D06974001}" type="parTrans" cxnId="{E5267948-9813-4FBB-83B1-E8CF6EC7C2F5}">
      <dgm:prSet/>
      <dgm:spPr/>
      <dgm:t>
        <a:bodyPr/>
        <a:lstStyle/>
        <a:p>
          <a:endParaRPr lang="en-IN"/>
        </a:p>
      </dgm:t>
    </dgm:pt>
    <dgm:pt modelId="{D2759EE8-03A7-487A-B001-53A4A6E707C3}" type="sibTrans" cxnId="{E5267948-9813-4FBB-83B1-E8CF6EC7C2F5}">
      <dgm:prSet/>
      <dgm:spPr/>
      <dgm:t>
        <a:bodyPr/>
        <a:lstStyle/>
        <a:p>
          <a:endParaRPr lang="en-IN"/>
        </a:p>
      </dgm:t>
    </dgm:pt>
    <dgm:pt modelId="{5D7AA187-7F27-41DE-A9DA-5070733413E1}" type="pres">
      <dgm:prSet presAssocID="{D2B581BF-FA17-4608-AA27-A205B85C89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C8D4F88-04E2-4B20-A6EC-2741EDF687B6}" type="pres">
      <dgm:prSet presAssocID="{ACDEF24A-27B3-4FA6-8C6B-BCCD60EAE2D2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BEC24D-5D63-4E31-A16E-003340C7F5B2}" type="pres">
      <dgm:prSet presAssocID="{21AD72C8-D33C-44C3-B3CE-27ABB04F920B}" presName="parTxOnlySpace" presStyleCnt="0"/>
      <dgm:spPr/>
    </dgm:pt>
    <dgm:pt modelId="{1ED4CEA9-5C03-41EC-9853-0B4527CF61AC}" type="pres">
      <dgm:prSet presAssocID="{446D93BA-37EB-4B4D-8A24-2C789EB3EB83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3E4F396-C42E-4C78-853D-807CA1FEEC1F}" type="pres">
      <dgm:prSet presAssocID="{34E57178-509F-448B-8F24-371AF6FF9493}" presName="parTxOnlySpace" presStyleCnt="0"/>
      <dgm:spPr/>
    </dgm:pt>
    <dgm:pt modelId="{E37297E7-DB40-4880-9028-471BBEF02B07}" type="pres">
      <dgm:prSet presAssocID="{62304C8C-14FF-4235-AA8E-0005799C9C4D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C05CE8C-9610-4363-82D4-E24FBF67B0C8}" type="pres">
      <dgm:prSet presAssocID="{5A1BFE5A-2BEA-478E-ACB0-DF61C09C39EC}" presName="parTxOnlySpace" presStyleCnt="0"/>
      <dgm:spPr/>
    </dgm:pt>
    <dgm:pt modelId="{66B1D9C0-D8CE-4768-8A4E-A4D48DDBE200}" type="pres">
      <dgm:prSet presAssocID="{CDA16595-DBF2-4C41-9748-60F6DE7F5FA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047225B-9547-4E4F-8076-8D429C97D332}" type="pres">
      <dgm:prSet presAssocID="{12764D0D-2A7C-4A3C-AD61-2F357E1CABAD}" presName="parTxOnlySpace" presStyleCnt="0"/>
      <dgm:spPr/>
    </dgm:pt>
    <dgm:pt modelId="{C082835C-ED19-45D6-B120-0A7BD46F4F4C}" type="pres">
      <dgm:prSet presAssocID="{A4A9A24A-53A8-47F8-84C1-FA0E01FA850F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0BF913A2-7CBD-402A-A6BA-828ADBD2BB4A}" type="presOf" srcId="{ACDEF24A-27B3-4FA6-8C6B-BCCD60EAE2D2}" destId="{AC8D4F88-04E2-4B20-A6EC-2741EDF687B6}" srcOrd="0" destOrd="0" presId="urn:microsoft.com/office/officeart/2005/8/layout/chevron1"/>
    <dgm:cxn modelId="{D8C8C0A0-1371-42F2-938F-DB2F04F8455C}" type="presOf" srcId="{446D93BA-37EB-4B4D-8A24-2C789EB3EB83}" destId="{1ED4CEA9-5C03-41EC-9853-0B4527CF61AC}" srcOrd="0" destOrd="0" presId="urn:microsoft.com/office/officeart/2005/8/layout/chevron1"/>
    <dgm:cxn modelId="{EED9C0E3-D3CE-4992-93A4-98C243BCF93A}" type="presOf" srcId="{CDA16595-DBF2-4C41-9748-60F6DE7F5FA1}" destId="{66B1D9C0-D8CE-4768-8A4E-A4D48DDBE200}" srcOrd="0" destOrd="0" presId="urn:microsoft.com/office/officeart/2005/8/layout/chevron1"/>
    <dgm:cxn modelId="{C5149637-EEAE-45D4-8378-D6193586E2B0}" srcId="{D2B581BF-FA17-4608-AA27-A205B85C895E}" destId="{62304C8C-14FF-4235-AA8E-0005799C9C4D}" srcOrd="2" destOrd="0" parTransId="{D396344E-44CC-4BEC-9A24-1EBE604A4C09}" sibTransId="{5A1BFE5A-2BEA-478E-ACB0-DF61C09C39EC}"/>
    <dgm:cxn modelId="{E7225BC5-8CBE-403E-8A90-EE047917F090}" srcId="{D2B581BF-FA17-4608-AA27-A205B85C895E}" destId="{446D93BA-37EB-4B4D-8A24-2C789EB3EB83}" srcOrd="1" destOrd="0" parTransId="{024F3771-19EA-4665-B5D3-362B3889B8E5}" sibTransId="{34E57178-509F-448B-8F24-371AF6FF9493}"/>
    <dgm:cxn modelId="{67925A65-3C2F-4F4A-8A70-D7F6780F04CC}" type="presOf" srcId="{A4A9A24A-53A8-47F8-84C1-FA0E01FA850F}" destId="{C082835C-ED19-45D6-B120-0A7BD46F4F4C}" srcOrd="0" destOrd="0" presId="urn:microsoft.com/office/officeart/2005/8/layout/chevron1"/>
    <dgm:cxn modelId="{176F5499-9E43-4C9E-AF70-DB2F7E1E960E}" type="presOf" srcId="{D2B581BF-FA17-4608-AA27-A205B85C895E}" destId="{5D7AA187-7F27-41DE-A9DA-5070733413E1}" srcOrd="0" destOrd="0" presId="urn:microsoft.com/office/officeart/2005/8/layout/chevron1"/>
    <dgm:cxn modelId="{95055AB4-3B3A-49F0-8682-6E456583EA58}" srcId="{D2B581BF-FA17-4608-AA27-A205B85C895E}" destId="{ACDEF24A-27B3-4FA6-8C6B-BCCD60EAE2D2}" srcOrd="0" destOrd="0" parTransId="{7B2AB62B-C94A-4DEF-8137-08F6D6B4229E}" sibTransId="{21AD72C8-D33C-44C3-B3CE-27ABB04F920B}"/>
    <dgm:cxn modelId="{E5267948-9813-4FBB-83B1-E8CF6EC7C2F5}" srcId="{D2B581BF-FA17-4608-AA27-A205B85C895E}" destId="{A4A9A24A-53A8-47F8-84C1-FA0E01FA850F}" srcOrd="4" destOrd="0" parTransId="{FCBE359D-6F7F-4AB9-885E-597D06974001}" sibTransId="{D2759EE8-03A7-487A-B001-53A4A6E707C3}"/>
    <dgm:cxn modelId="{0093D9BD-46AF-499A-A0D8-0DEA7F9442DD}" type="presOf" srcId="{62304C8C-14FF-4235-AA8E-0005799C9C4D}" destId="{E37297E7-DB40-4880-9028-471BBEF02B07}" srcOrd="0" destOrd="0" presId="urn:microsoft.com/office/officeart/2005/8/layout/chevron1"/>
    <dgm:cxn modelId="{8D5F5CF3-2624-4BAF-BB6B-B7AD009B5383}" srcId="{D2B581BF-FA17-4608-AA27-A205B85C895E}" destId="{CDA16595-DBF2-4C41-9748-60F6DE7F5FA1}" srcOrd="3" destOrd="0" parTransId="{13356238-0DC8-437A-8304-B7FB10DC92D5}" sibTransId="{12764D0D-2A7C-4A3C-AD61-2F357E1CABAD}"/>
    <dgm:cxn modelId="{FBE4BEFF-D984-433B-A268-7EAA2ECF5707}" type="presParOf" srcId="{5D7AA187-7F27-41DE-A9DA-5070733413E1}" destId="{AC8D4F88-04E2-4B20-A6EC-2741EDF687B6}" srcOrd="0" destOrd="0" presId="urn:microsoft.com/office/officeart/2005/8/layout/chevron1"/>
    <dgm:cxn modelId="{463A01E6-95B7-44E0-9456-169646E60261}" type="presParOf" srcId="{5D7AA187-7F27-41DE-A9DA-5070733413E1}" destId="{91BEC24D-5D63-4E31-A16E-003340C7F5B2}" srcOrd="1" destOrd="0" presId="urn:microsoft.com/office/officeart/2005/8/layout/chevron1"/>
    <dgm:cxn modelId="{DC21A58C-CC82-4A26-A1AD-A5CF9EFACEFE}" type="presParOf" srcId="{5D7AA187-7F27-41DE-A9DA-5070733413E1}" destId="{1ED4CEA9-5C03-41EC-9853-0B4527CF61AC}" srcOrd="2" destOrd="0" presId="urn:microsoft.com/office/officeart/2005/8/layout/chevron1"/>
    <dgm:cxn modelId="{D2832BF3-43BD-49F0-882C-48D83E38A7DB}" type="presParOf" srcId="{5D7AA187-7F27-41DE-A9DA-5070733413E1}" destId="{93E4F396-C42E-4C78-853D-807CA1FEEC1F}" srcOrd="3" destOrd="0" presId="urn:microsoft.com/office/officeart/2005/8/layout/chevron1"/>
    <dgm:cxn modelId="{01809162-1958-44DE-96E4-02601C7D7038}" type="presParOf" srcId="{5D7AA187-7F27-41DE-A9DA-5070733413E1}" destId="{E37297E7-DB40-4880-9028-471BBEF02B07}" srcOrd="4" destOrd="0" presId="urn:microsoft.com/office/officeart/2005/8/layout/chevron1"/>
    <dgm:cxn modelId="{A29E9CB1-8809-4B9D-AD4A-A379BD776BD6}" type="presParOf" srcId="{5D7AA187-7F27-41DE-A9DA-5070733413E1}" destId="{2C05CE8C-9610-4363-82D4-E24FBF67B0C8}" srcOrd="5" destOrd="0" presId="urn:microsoft.com/office/officeart/2005/8/layout/chevron1"/>
    <dgm:cxn modelId="{5C93796C-1189-4E01-93B2-E0CF47C8A92A}" type="presParOf" srcId="{5D7AA187-7F27-41DE-A9DA-5070733413E1}" destId="{66B1D9C0-D8CE-4768-8A4E-A4D48DDBE200}" srcOrd="6" destOrd="0" presId="urn:microsoft.com/office/officeart/2005/8/layout/chevron1"/>
    <dgm:cxn modelId="{90428111-AD98-492A-BECC-225E32B3684C}" type="presParOf" srcId="{5D7AA187-7F27-41DE-A9DA-5070733413E1}" destId="{C047225B-9547-4E4F-8076-8D429C97D332}" srcOrd="7" destOrd="0" presId="urn:microsoft.com/office/officeart/2005/8/layout/chevron1"/>
    <dgm:cxn modelId="{07C15791-D19E-4B81-B738-D14AD1ED272F}" type="presParOf" srcId="{5D7AA187-7F27-41DE-A9DA-5070733413E1}" destId="{C082835C-ED19-45D6-B120-0A7BD46F4F4C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1929" y="228422"/>
            <a:ext cx="1160813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0" y="6096"/>
            <a:ext cx="12192000" cy="1114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195072" y="6556247"/>
            <a:ext cx="1881632" cy="185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99735" y="228422"/>
            <a:ext cx="12391473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0257" y="1514347"/>
            <a:ext cx="11651487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888888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96530" y="6501704"/>
            <a:ext cx="301412" cy="5899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9B9B9B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ts val="2335"/>
              </a:lnSpc>
            </a:pPr>
            <a:fld id="{81D60167-4931-47E6-BA6A-407CBD079E47}" type="slidenum">
              <a:rPr lang="en-US" spc="125" smtClean="0"/>
              <a:pPr marL="38100">
                <a:lnSpc>
                  <a:spcPts val="2335"/>
                </a:lnSpc>
              </a:pPr>
              <a:t>‹#›</a:t>
            </a:fld>
            <a:endParaRPr lang="en-US" spc="1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34497" y="6514405"/>
            <a:ext cx="149860" cy="288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5"/>
              </a:lnSpc>
            </a:pPr>
            <a:r>
              <a:rPr sz="2000" spc="125" dirty="0">
                <a:solidFill>
                  <a:srgbClr val="9B9B9B"/>
                </a:solidFill>
                <a:latin typeface="Trebuchet MS"/>
                <a:cs typeface="Trebuchet MS"/>
              </a:rPr>
              <a:t>1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095"/>
            <a:ext cx="12192000" cy="685190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19200" y="1600200"/>
            <a:ext cx="9753600" cy="5952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en-US" sz="6600" b="1" dirty="0">
                <a:latin typeface="Share Tech Mono" panose="020B0509050000020004" pitchFamily="49" charset="0"/>
              </a:rPr>
              <a:t>GPS &amp; Geo-Tagging Enabled Shopping</a:t>
            </a:r>
            <a:br>
              <a:rPr lang="en-US" sz="6600" b="1" dirty="0">
                <a:latin typeface="Share Tech Mono" panose="020B0509050000020004" pitchFamily="49" charset="0"/>
              </a:rPr>
            </a:br>
            <a:r>
              <a:rPr lang="en-US" b="1" dirty="0">
                <a:latin typeface="Share Tech Mono" panose="020B0509050000020004" pitchFamily="49" charset="0"/>
              </a:rPr>
              <a:t>GROUP:3</a:t>
            </a:r>
            <a:r>
              <a:rPr lang="en-US" sz="6600" b="1" dirty="0">
                <a:latin typeface="Share Tech Mono" panose="020B0509050000020004" pitchFamily="49" charset="0"/>
              </a:rPr>
              <a:t/>
            </a:r>
            <a:br>
              <a:rPr lang="en-US" sz="6600" b="1" dirty="0">
                <a:latin typeface="Share Tech Mono" panose="020B0509050000020004" pitchFamily="49" charset="0"/>
              </a:rPr>
            </a:br>
            <a:r>
              <a:rPr lang="en-US" sz="2400" b="1" dirty="0">
                <a:latin typeface="Share Tech Mono" panose="020B0509050000020004" pitchFamily="49" charset="0"/>
              </a:rPr>
              <a:t>Deepa </a:t>
            </a:r>
            <a:r>
              <a:rPr lang="en-US" sz="2400" b="1" dirty="0" err="1">
                <a:latin typeface="Share Tech Mono" panose="020B0509050000020004" pitchFamily="49" charset="0"/>
              </a:rPr>
              <a:t>Raghuwanshi</a:t>
            </a:r>
            <a:r>
              <a:rPr lang="en-US" sz="2400" b="1" dirty="0">
                <a:latin typeface="Share Tech Mono" panose="020B0509050000020004" pitchFamily="49" charset="0"/>
              </a:rPr>
              <a:t> (19DM065)</a:t>
            </a:r>
            <a:br>
              <a:rPr lang="en-US" sz="2400" b="1" dirty="0">
                <a:latin typeface="Share Tech Mono" panose="020B0509050000020004" pitchFamily="49" charset="0"/>
              </a:rPr>
            </a:br>
            <a:r>
              <a:rPr lang="en-US" sz="2400" b="1" dirty="0">
                <a:latin typeface="Share Tech Mono" panose="020B0509050000020004" pitchFamily="49" charset="0"/>
              </a:rPr>
              <a:t>Malay Pant (19DM100)</a:t>
            </a:r>
            <a:br>
              <a:rPr lang="en-US" sz="2400" b="1" dirty="0">
                <a:latin typeface="Share Tech Mono" panose="020B0509050000020004" pitchFamily="49" charset="0"/>
              </a:rPr>
            </a:br>
            <a:r>
              <a:rPr lang="en-US" sz="2400" b="1" dirty="0" err="1">
                <a:latin typeface="Share Tech Mono" panose="020B0509050000020004" pitchFamily="49" charset="0"/>
              </a:rPr>
              <a:t>Manikant</a:t>
            </a:r>
            <a:r>
              <a:rPr lang="en-US" sz="2400" b="1" dirty="0">
                <a:latin typeface="Share Tech Mono" panose="020B0509050000020004" pitchFamily="49" charset="0"/>
              </a:rPr>
              <a:t> Jaiswal (19DM102)</a:t>
            </a:r>
            <a:br>
              <a:rPr lang="en-US" sz="2400" b="1" dirty="0">
                <a:latin typeface="Share Tech Mono" panose="020B0509050000020004" pitchFamily="49" charset="0"/>
              </a:rPr>
            </a:br>
            <a:r>
              <a:rPr lang="en-US" sz="2400" b="1" dirty="0" err="1">
                <a:latin typeface="Share Tech Mono" panose="020B0509050000020004" pitchFamily="49" charset="0"/>
              </a:rPr>
              <a:t>Manvi</a:t>
            </a:r>
            <a:r>
              <a:rPr lang="en-US" sz="2400" b="1" dirty="0">
                <a:latin typeface="Share Tech Mono" panose="020B0509050000020004" pitchFamily="49" charset="0"/>
              </a:rPr>
              <a:t> Garg (19DM105)</a:t>
            </a:r>
            <a:br>
              <a:rPr lang="en-US" sz="2400" b="1" dirty="0">
                <a:latin typeface="Share Tech Mono" panose="020B0509050000020004" pitchFamily="49" charset="0"/>
              </a:rPr>
            </a:br>
            <a:r>
              <a:rPr lang="en-US" sz="2400" b="1" dirty="0" err="1">
                <a:latin typeface="Share Tech Mono" panose="020B0509050000020004" pitchFamily="49" charset="0"/>
              </a:rPr>
              <a:t>Mariya</a:t>
            </a:r>
            <a:r>
              <a:rPr lang="en-US" sz="2400" b="1" dirty="0">
                <a:latin typeface="Share Tech Mono" panose="020B0509050000020004" pitchFamily="49" charset="0"/>
              </a:rPr>
              <a:t> Ali (19DM109)</a:t>
            </a:r>
            <a:br>
              <a:rPr lang="en-US" sz="2400" b="1" dirty="0">
                <a:latin typeface="Share Tech Mono" panose="020B0509050000020004" pitchFamily="49" charset="0"/>
              </a:rPr>
            </a:br>
            <a:r>
              <a:rPr lang="en-US" sz="2400" b="1" dirty="0" err="1">
                <a:latin typeface="Share Tech Mono" panose="020B0509050000020004" pitchFamily="49" charset="0"/>
              </a:rPr>
              <a:t>Mohd</a:t>
            </a:r>
            <a:r>
              <a:rPr lang="en-US" sz="2400" b="1" dirty="0">
                <a:latin typeface="Share Tech Mono" panose="020B0509050000020004" pitchFamily="49" charset="0"/>
              </a:rPr>
              <a:t> Sahil Zaidi (19DM113)</a:t>
            </a:r>
            <a:r>
              <a:rPr lang="en-US" sz="6600" b="1" dirty="0">
                <a:latin typeface="Share Tech Mono" panose="020B0509050000020004" pitchFamily="49" charset="0"/>
              </a:rPr>
              <a:t/>
            </a:r>
            <a:br>
              <a:rPr lang="en-US" sz="6600" b="1" dirty="0">
                <a:latin typeface="Share Tech Mono" panose="020B0509050000020004" pitchFamily="49" charset="0"/>
              </a:rPr>
            </a:br>
            <a:endParaRPr sz="6600" dirty="0">
              <a:latin typeface="Share Tech Mono" panose="020B05090500000200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18484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155" dirty="0"/>
              <a:t>P</a:t>
            </a:r>
            <a:r>
              <a:rPr spc="-175" dirty="0"/>
              <a:t>r</a:t>
            </a:r>
            <a:r>
              <a:rPr spc="-75" dirty="0"/>
              <a:t>o</a:t>
            </a:r>
            <a:r>
              <a:rPr spc="-60" dirty="0"/>
              <a:t>d</a:t>
            </a:r>
            <a:r>
              <a:rPr spc="-80" dirty="0"/>
              <a:t>u</a:t>
            </a:r>
            <a:r>
              <a:rPr spc="-55" dirty="0"/>
              <a:t>c</a:t>
            </a:r>
            <a:r>
              <a:rPr spc="-390" dirty="0"/>
              <a:t>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10</a:t>
            </a:fld>
            <a:endParaRPr spc="125" dirty="0"/>
          </a:p>
        </p:txBody>
      </p:sp>
      <p:sp>
        <p:nvSpPr>
          <p:cNvPr id="3" name="object 3"/>
          <p:cNvSpPr txBox="1"/>
          <p:nvPr/>
        </p:nvSpPr>
        <p:spPr>
          <a:xfrm>
            <a:off x="2131569" y="1609090"/>
            <a:ext cx="7040245" cy="502381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84200" indent="-571500">
              <a:spcBef>
                <a:spcPts val="114"/>
              </a:spcBef>
              <a:buFont typeface="Arial" panose="020B0604020202020204" pitchFamily="34" charset="0"/>
              <a:buChar char="•"/>
            </a:pPr>
            <a:r>
              <a:rPr lang="en-IN" sz="3150" spc="-155" dirty="0">
                <a:solidFill>
                  <a:srgbClr val="888888"/>
                </a:solidFill>
                <a:latin typeface="Trebuchet MS"/>
                <a:cs typeface="Trebuchet MS"/>
              </a:rPr>
              <a:t>We are provide a service </a:t>
            </a:r>
          </a:p>
          <a:p>
            <a:pPr marL="584200" indent="-571500">
              <a:spcBef>
                <a:spcPts val="114"/>
              </a:spcBef>
              <a:buFont typeface="Arial" panose="020B0604020202020204" pitchFamily="34" charset="0"/>
              <a:buChar char="•"/>
            </a:pPr>
            <a:r>
              <a:rPr lang="en-IN" sz="3150" spc="-155" dirty="0">
                <a:solidFill>
                  <a:srgbClr val="888888"/>
                </a:solidFill>
                <a:latin typeface="Trebuchet MS"/>
                <a:cs typeface="Trebuchet MS"/>
              </a:rPr>
              <a:t>It will be an website and application based product available on any mobile platform</a:t>
            </a:r>
          </a:p>
          <a:p>
            <a:pPr marL="584200" indent="-571500">
              <a:spcBef>
                <a:spcPts val="114"/>
              </a:spcBef>
              <a:buFont typeface="Arial" panose="020B0604020202020204" pitchFamily="34" charset="0"/>
              <a:buChar char="•"/>
            </a:pPr>
            <a:r>
              <a:rPr lang="en-IN" sz="3150" spc="-155" dirty="0">
                <a:solidFill>
                  <a:srgbClr val="888888"/>
                </a:solidFill>
                <a:latin typeface="Trebuchet MS"/>
                <a:cs typeface="Trebuchet MS"/>
              </a:rPr>
              <a:t>Features include location tracking using GPS, reminder services, latest offers from our partners, and ideas of preferred products using inbuilt features</a:t>
            </a:r>
          </a:p>
          <a:p>
            <a:pPr marL="584200" indent="-571500">
              <a:spcBef>
                <a:spcPts val="114"/>
              </a:spcBef>
              <a:buFont typeface="Arial" panose="020B0604020202020204" pitchFamily="34" charset="0"/>
              <a:buChar char="•"/>
            </a:pPr>
            <a:endParaRPr sz="39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3F2CBFE6-4F7C-4B98-9823-DC6BA1942C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7284569"/>
              </p:ext>
            </p:extLst>
          </p:nvPr>
        </p:nvGraphicFramePr>
        <p:xfrm>
          <a:off x="838200" y="2133600"/>
          <a:ext cx="10820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CAA27FD-C434-43F6-8845-6001AB23A577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4375" t="46665" r="24375" b="45554"/>
          <a:stretch/>
        </p:blipFill>
        <p:spPr>
          <a:xfrm>
            <a:off x="2971800" y="2743200"/>
            <a:ext cx="62484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30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37839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75" dirty="0"/>
              <a:t>Business</a:t>
            </a:r>
            <a:r>
              <a:rPr spc="-310" dirty="0"/>
              <a:t> </a:t>
            </a:r>
            <a:r>
              <a:rPr spc="-15" dirty="0"/>
              <a:t>Model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50094" y="6501705"/>
            <a:ext cx="368935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z="2000" spc="125" dirty="0">
                <a:solidFill>
                  <a:srgbClr val="9B9B9B"/>
                </a:solidFill>
                <a:latin typeface="Trebuchet MS"/>
                <a:cs typeface="Trebuchet MS"/>
              </a:rPr>
              <a:pPr marL="38100">
                <a:lnSpc>
                  <a:spcPts val="2335"/>
                </a:lnSpc>
              </a:pPr>
              <a:t>12</a:t>
            </a:fld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70256" y="1447800"/>
            <a:ext cx="11651487" cy="456855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3355">
              <a:spcBef>
                <a:spcPts val="105"/>
              </a:spcBef>
            </a:pPr>
            <a:r>
              <a:rPr sz="2400" b="1" spc="-60" dirty="0"/>
              <a:t>Revenue</a:t>
            </a:r>
            <a:r>
              <a:rPr sz="2400" b="1" spc="-195" dirty="0"/>
              <a:t> </a:t>
            </a:r>
            <a:r>
              <a:rPr sz="2400" b="1" spc="-85" dirty="0"/>
              <a:t>model</a:t>
            </a:r>
            <a:r>
              <a:rPr lang="en-US" sz="2400" b="1" spc="-85" dirty="0"/>
              <a:t>: Subscription Based Business Model with commissions from stores.</a:t>
            </a:r>
            <a:endParaRPr sz="2400" spc="-85" dirty="0"/>
          </a:p>
          <a:p>
            <a:pPr marL="160655">
              <a:spcBef>
                <a:spcPts val="35"/>
              </a:spcBef>
            </a:pPr>
            <a:endParaRPr lang="en-US" sz="2400" b="1" spc="-95" dirty="0"/>
          </a:p>
          <a:p>
            <a:pPr marL="160655">
              <a:spcBef>
                <a:spcPts val="35"/>
              </a:spcBef>
            </a:pPr>
            <a:r>
              <a:rPr lang="en-US" sz="2400" b="1" spc="-95" dirty="0"/>
              <a:t>Pricing: Penetration Pricing to gain Market Share</a:t>
            </a:r>
          </a:p>
          <a:p>
            <a:pPr marL="160655">
              <a:spcBef>
                <a:spcPts val="35"/>
              </a:spcBef>
            </a:pPr>
            <a:endParaRPr lang="en-US" b="1" spc="-95" dirty="0"/>
          </a:p>
          <a:p>
            <a:pPr marL="160655">
              <a:spcBef>
                <a:spcPts val="35"/>
              </a:spcBef>
            </a:pPr>
            <a:r>
              <a:rPr lang="en-US" sz="2400" b="1" spc="-95" dirty="0"/>
              <a:t>Customer lifetime value:</a:t>
            </a:r>
            <a:r>
              <a:rPr lang="en-IN" sz="2400" dirty="0"/>
              <a:t>Customer lifetime value is the metric that indicates the total revenue a business can reasonably expect from a single customer account. So, in our case we charge Rs. 39/- per  month and the lifetime value is around 6 months</a:t>
            </a:r>
            <a:endParaRPr lang="en-US" sz="2400" b="1" spc="-95" dirty="0"/>
          </a:p>
          <a:p>
            <a:pPr marL="160655">
              <a:spcBef>
                <a:spcPts val="35"/>
              </a:spcBef>
            </a:pPr>
            <a:endParaRPr lang="en-US" sz="2400" b="1" spc="-95" dirty="0"/>
          </a:p>
          <a:p>
            <a:pPr marL="160655">
              <a:spcBef>
                <a:spcPts val="35"/>
              </a:spcBef>
            </a:pPr>
            <a:r>
              <a:rPr lang="en-US" sz="2400" b="1" spc="-95" dirty="0"/>
              <a:t>Sales &amp; Distribution Channel: Online sales &amp; distribution through Play store and App store and market the product on social media platforms.</a:t>
            </a:r>
          </a:p>
          <a:p>
            <a:pPr marL="160655">
              <a:spcBef>
                <a:spcPts val="35"/>
              </a:spcBef>
            </a:pPr>
            <a:endParaRPr lang="en-US" sz="2400" b="1" spc="-9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7" y="228422"/>
            <a:ext cx="13068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700" dirty="0"/>
              <a:t>T</a:t>
            </a:r>
            <a:r>
              <a:rPr spc="-45" dirty="0"/>
              <a:t>e</a:t>
            </a:r>
            <a:r>
              <a:rPr spc="-30" dirty="0"/>
              <a:t>a</a:t>
            </a:r>
            <a:r>
              <a:rPr spc="-70" dirty="0"/>
              <a:t>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50094" y="6501705"/>
            <a:ext cx="368935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z="2000" spc="125" dirty="0">
                <a:solidFill>
                  <a:srgbClr val="9B9B9B"/>
                </a:solidFill>
                <a:latin typeface="Trebuchet MS"/>
                <a:cs typeface="Trebuchet MS"/>
              </a:rPr>
              <a:pPr marL="38100">
                <a:lnSpc>
                  <a:spcPts val="2335"/>
                </a:lnSpc>
              </a:pPr>
              <a:t>13</a:t>
            </a:fld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31568" y="1609089"/>
            <a:ext cx="6343650" cy="4737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spc="-35" dirty="0">
                <a:solidFill>
                  <a:srgbClr val="888888"/>
                </a:solidFill>
                <a:latin typeface="Trebuchet MS"/>
                <a:cs typeface="Trebuchet MS"/>
              </a:rPr>
              <a:t>Founders </a:t>
            </a:r>
            <a:r>
              <a:rPr sz="3200" spc="-125" dirty="0">
                <a:solidFill>
                  <a:srgbClr val="888888"/>
                </a:solidFill>
                <a:latin typeface="Trebuchet MS"/>
                <a:cs typeface="Trebuchet MS"/>
              </a:rPr>
              <a:t>&amp;</a:t>
            </a:r>
            <a:r>
              <a:rPr sz="3200" spc="-31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3200" spc="-15" dirty="0">
                <a:solidFill>
                  <a:srgbClr val="888888"/>
                </a:solidFill>
                <a:latin typeface="Trebuchet MS"/>
                <a:cs typeface="Trebuchet MS"/>
              </a:rPr>
              <a:t>Management</a:t>
            </a: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: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CEO: Malay Pant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COO: </a:t>
            </a:r>
            <a:r>
              <a:rPr lang="en-US" sz="3200" spc="-15" dirty="0" err="1">
                <a:solidFill>
                  <a:srgbClr val="888888"/>
                </a:solidFill>
                <a:latin typeface="Trebuchet MS"/>
                <a:cs typeface="Trebuchet MS"/>
              </a:rPr>
              <a:t>Mohd</a:t>
            </a: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 Sahil Zaidi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CMO: </a:t>
            </a:r>
            <a:r>
              <a:rPr lang="en-US" sz="3200" spc="-15" dirty="0" err="1">
                <a:solidFill>
                  <a:srgbClr val="888888"/>
                </a:solidFill>
                <a:latin typeface="Trebuchet MS"/>
                <a:cs typeface="Trebuchet MS"/>
              </a:rPr>
              <a:t>Manikant</a:t>
            </a: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 Jaiswal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CFO: </a:t>
            </a:r>
            <a:r>
              <a:rPr lang="en-US" sz="3200" spc="-15" dirty="0" err="1">
                <a:solidFill>
                  <a:srgbClr val="888888"/>
                </a:solidFill>
                <a:latin typeface="Trebuchet MS"/>
                <a:cs typeface="Trebuchet MS"/>
              </a:rPr>
              <a:t>Manvi</a:t>
            </a: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 Garg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HR: </a:t>
            </a:r>
            <a:r>
              <a:rPr lang="en-US" sz="3200" spc="-15" dirty="0" err="1">
                <a:solidFill>
                  <a:srgbClr val="888888"/>
                </a:solidFill>
                <a:latin typeface="Trebuchet MS"/>
                <a:cs typeface="Trebuchet MS"/>
              </a:rPr>
              <a:t>Mariya</a:t>
            </a: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 Ali</a:t>
            </a:r>
          </a:p>
          <a:p>
            <a:pPr marL="12700">
              <a:spcBef>
                <a:spcPts val="105"/>
              </a:spcBef>
            </a:pPr>
            <a:r>
              <a:rPr lang="en-US" sz="3200" spc="-15" dirty="0">
                <a:solidFill>
                  <a:srgbClr val="888888"/>
                </a:solidFill>
                <a:latin typeface="Trebuchet MS"/>
                <a:cs typeface="Trebuchet MS"/>
              </a:rPr>
              <a:t>PR: Deepa  </a:t>
            </a:r>
            <a:endParaRPr sz="3200" dirty="0">
              <a:latin typeface="Trebuchet MS"/>
              <a:cs typeface="Trebuchet MS"/>
            </a:endParaRPr>
          </a:p>
          <a:p>
            <a:pPr>
              <a:spcBef>
                <a:spcPts val="35"/>
              </a:spcBef>
            </a:pPr>
            <a:endParaRPr sz="4600" dirty="0">
              <a:latin typeface="Trebuchet MS"/>
              <a:cs typeface="Trebuchet MS"/>
            </a:endParaRPr>
          </a:p>
          <a:p>
            <a:pPr marL="12700"/>
            <a:endParaRPr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24225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70" dirty="0"/>
              <a:t>Financials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70921" y="6501705"/>
            <a:ext cx="3276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35" dirty="0">
                <a:solidFill>
                  <a:srgbClr val="9B9B9B"/>
                </a:solidFill>
                <a:latin typeface="Trebuchet MS"/>
                <a:cs typeface="Trebuchet MS"/>
              </a:rPr>
              <a:t>12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3BDA26B-6E7D-4D18-A3F4-445E1DB151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8518"/>
            <a:ext cx="12207392" cy="562948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24000" y="-7620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095"/>
              <a:ext cx="9144000" cy="11140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55391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30" dirty="0"/>
              <a:t>Milestones </a:t>
            </a:r>
            <a:r>
              <a:rPr spc="-25" dirty="0"/>
              <a:t>and</a:t>
            </a:r>
            <a:r>
              <a:rPr spc="-475" dirty="0"/>
              <a:t> </a:t>
            </a:r>
            <a:r>
              <a:rPr spc="-60" dirty="0"/>
              <a:t>Metrics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0170921" y="6501705"/>
            <a:ext cx="3276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35" dirty="0">
                <a:solidFill>
                  <a:srgbClr val="9B9B9B"/>
                </a:solidFill>
                <a:latin typeface="Trebuchet MS"/>
                <a:cs typeface="Trebuchet MS"/>
              </a:rPr>
              <a:t>12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1568" y="1412570"/>
            <a:ext cx="8536432" cy="21935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spc="-20" dirty="0">
                <a:solidFill>
                  <a:srgbClr val="888888"/>
                </a:solidFill>
                <a:latin typeface="Trebuchet MS"/>
                <a:cs typeface="Trebuchet MS"/>
              </a:rPr>
              <a:t>Milestones</a:t>
            </a:r>
            <a:endParaRPr lang="en-IN" sz="2800" spc="-2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IN" sz="2800" spc="-20" dirty="0">
                <a:solidFill>
                  <a:srgbClr val="888888"/>
                </a:solidFill>
                <a:latin typeface="Trebuchet MS"/>
                <a:cs typeface="Trebuchet MS"/>
              </a:rPr>
              <a:t>To reach the Total available market (2 crore) in next 5 years.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IN" sz="2800" spc="-20" dirty="0">
                <a:solidFill>
                  <a:srgbClr val="888888"/>
                </a:solidFill>
                <a:latin typeface="Trebuchet MS"/>
                <a:cs typeface="Trebuchet MS"/>
              </a:rPr>
              <a:t>To collaborate with all the major retail outlets in Delhi NCR within next 3 years  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5000" y="4495800"/>
            <a:ext cx="8763000" cy="20345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spc="-90" dirty="0">
                <a:solidFill>
                  <a:srgbClr val="888888"/>
                </a:solidFill>
                <a:latin typeface="Trebuchet MS"/>
                <a:cs typeface="Trebuchet MS"/>
              </a:rPr>
              <a:t>Key</a:t>
            </a:r>
            <a:r>
              <a:rPr sz="3200" spc="-240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3200" spc="-45" dirty="0">
                <a:solidFill>
                  <a:srgbClr val="888888"/>
                </a:solidFill>
                <a:latin typeface="Trebuchet MS"/>
                <a:cs typeface="Trebuchet MS"/>
              </a:rPr>
              <a:t>Metrics</a:t>
            </a:r>
            <a:r>
              <a:rPr lang="en-US" sz="3200" spc="-45" dirty="0">
                <a:solidFill>
                  <a:srgbClr val="888888"/>
                </a:solidFill>
                <a:latin typeface="Trebuchet MS"/>
                <a:cs typeface="Trebuchet MS"/>
              </a:rPr>
              <a:t>: 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400" spc="-45" dirty="0">
                <a:solidFill>
                  <a:srgbClr val="888888"/>
                </a:solidFill>
                <a:latin typeface="Trebuchet MS"/>
                <a:cs typeface="Trebuchet MS"/>
              </a:rPr>
              <a:t>Traffic on app/website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400" spc="-45" dirty="0">
                <a:solidFill>
                  <a:srgbClr val="888888"/>
                </a:solidFill>
                <a:latin typeface="Trebuchet MS"/>
                <a:cs typeface="Trebuchet MS"/>
              </a:rPr>
              <a:t>Number of downloads from play store/apple store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400" spc="-45" dirty="0">
                <a:solidFill>
                  <a:srgbClr val="888888"/>
                </a:solidFill>
                <a:latin typeface="Trebuchet MS"/>
                <a:cs typeface="Trebuchet MS"/>
              </a:rPr>
              <a:t>Number of paid customers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400" spc="-45" dirty="0">
                <a:solidFill>
                  <a:srgbClr val="888888"/>
                </a:solidFill>
                <a:latin typeface="Trebuchet MS"/>
                <a:cs typeface="Trebuchet MS"/>
              </a:rPr>
              <a:t>Number of store collaborated with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070">
              <a:spcBef>
                <a:spcPts val="105"/>
              </a:spcBef>
            </a:pPr>
            <a:r>
              <a:rPr spc="40" dirty="0"/>
              <a:t>Risk </a:t>
            </a:r>
            <a:r>
              <a:rPr spc="-110" dirty="0"/>
              <a:t>Evaluation </a:t>
            </a:r>
            <a:r>
              <a:rPr spc="-30" dirty="0"/>
              <a:t>and </a:t>
            </a:r>
            <a:r>
              <a:rPr spc="-90" dirty="0"/>
              <a:t>Coping</a:t>
            </a:r>
            <a:r>
              <a:rPr spc="-810" dirty="0"/>
              <a:t> </a:t>
            </a:r>
            <a:r>
              <a:rPr spc="-90" dirty="0"/>
              <a:t>Strategies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170921" y="6501705"/>
            <a:ext cx="3276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35" dirty="0">
                <a:solidFill>
                  <a:srgbClr val="9B9B9B"/>
                </a:solidFill>
                <a:latin typeface="Trebuchet MS"/>
                <a:cs typeface="Trebuchet MS"/>
              </a:rPr>
              <a:t>12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5400" y="1686961"/>
            <a:ext cx="9601200" cy="3624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spc="-125" dirty="0">
                <a:solidFill>
                  <a:srgbClr val="888888"/>
                </a:solidFill>
                <a:latin typeface="Trebuchet MS"/>
                <a:cs typeface="Trebuchet MS"/>
              </a:rPr>
              <a:t>Technical</a:t>
            </a:r>
            <a:r>
              <a:rPr sz="3200" spc="-220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3200" spc="65" dirty="0">
                <a:solidFill>
                  <a:srgbClr val="888888"/>
                </a:solidFill>
                <a:latin typeface="Trebuchet MS"/>
                <a:cs typeface="Trebuchet MS"/>
              </a:rPr>
              <a:t>Risks</a:t>
            </a:r>
            <a:endParaRPr lang="en-US" sz="3200" spc="65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Security breach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Dependence of third party servers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App becoming outdated due to changing technology</a:t>
            </a:r>
          </a:p>
          <a:p>
            <a:pPr marL="12700">
              <a:spcBef>
                <a:spcPts val="105"/>
              </a:spcBef>
            </a:pPr>
            <a:endParaRPr lang="en-US" sz="2000" spc="65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12700">
              <a:spcBef>
                <a:spcPts val="105"/>
              </a:spcBef>
            </a:pPr>
            <a:r>
              <a:rPr lang="en-US" sz="3200" spc="65" dirty="0">
                <a:solidFill>
                  <a:srgbClr val="888888"/>
                </a:solidFill>
                <a:latin typeface="Trebuchet MS"/>
                <a:cs typeface="Trebuchet MS"/>
              </a:rPr>
              <a:t>Market Risks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Customers changing preference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Competition introducing a replica at lower costs</a:t>
            </a:r>
          </a:p>
          <a:p>
            <a:pPr marL="46990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2000" spc="65" dirty="0">
                <a:solidFill>
                  <a:srgbClr val="888888"/>
                </a:solidFill>
                <a:latin typeface="Trebuchet MS"/>
                <a:cs typeface="Trebuchet MS"/>
              </a:rPr>
              <a:t>Customer does not have enough purchasing power</a:t>
            </a:r>
            <a:endParaRPr sz="2000" dirty="0">
              <a:latin typeface="Trebuchet MS"/>
              <a:cs typeface="Trebuchet MS"/>
            </a:endParaRPr>
          </a:p>
          <a:p>
            <a:pPr>
              <a:spcBef>
                <a:spcPts val="45"/>
              </a:spcBef>
            </a:pPr>
            <a:endParaRPr sz="24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44138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95" dirty="0"/>
              <a:t>Legal</a:t>
            </a:r>
            <a:r>
              <a:rPr spc="-285" dirty="0"/>
              <a:t> </a:t>
            </a:r>
            <a:r>
              <a:rPr spc="-130" dirty="0"/>
              <a:t>Environment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70921" y="6501705"/>
            <a:ext cx="3276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35" dirty="0">
                <a:solidFill>
                  <a:srgbClr val="9B9B9B"/>
                </a:solidFill>
                <a:latin typeface="Trebuchet MS"/>
                <a:cs typeface="Trebuchet MS"/>
              </a:rPr>
              <a:t>12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0600" y="1765758"/>
            <a:ext cx="7781290" cy="4347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spc="-60" dirty="0">
                <a:solidFill>
                  <a:srgbClr val="888888"/>
                </a:solidFill>
                <a:latin typeface="Trebuchet MS"/>
                <a:cs typeface="Trebuchet MS"/>
              </a:rPr>
              <a:t>Details </a:t>
            </a:r>
            <a:r>
              <a:rPr sz="2800" spc="-35" dirty="0">
                <a:solidFill>
                  <a:srgbClr val="888888"/>
                </a:solidFill>
                <a:latin typeface="Trebuchet MS"/>
                <a:cs typeface="Trebuchet MS"/>
              </a:rPr>
              <a:t>on </a:t>
            </a:r>
            <a:r>
              <a:rPr sz="2800" spc="-75" dirty="0">
                <a:solidFill>
                  <a:srgbClr val="888888"/>
                </a:solidFill>
                <a:latin typeface="Trebuchet MS"/>
                <a:cs typeface="Trebuchet MS"/>
              </a:rPr>
              <a:t>Company</a:t>
            </a:r>
            <a:r>
              <a:rPr sz="2800" spc="-40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spc="-90" dirty="0">
                <a:solidFill>
                  <a:srgbClr val="888888"/>
                </a:solidFill>
                <a:latin typeface="Trebuchet MS"/>
                <a:cs typeface="Trebuchet MS"/>
              </a:rPr>
              <a:t>Structure</a:t>
            </a:r>
            <a:r>
              <a:rPr lang="en-IN" sz="2800" spc="-90" dirty="0">
                <a:solidFill>
                  <a:srgbClr val="888888"/>
                </a:solidFill>
                <a:latin typeface="Trebuchet MS"/>
                <a:cs typeface="Trebuchet MS"/>
              </a:rPr>
              <a:t>:</a:t>
            </a:r>
          </a:p>
          <a:p>
            <a:pPr marL="12700">
              <a:spcBef>
                <a:spcPts val="105"/>
              </a:spcBef>
            </a:pPr>
            <a:endParaRPr lang="en-IN" sz="2800" spc="-9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12700">
              <a:spcBef>
                <a:spcPts val="105"/>
              </a:spcBef>
            </a:pPr>
            <a:r>
              <a:rPr lang="en-IN" sz="2800" spc="-90" dirty="0">
                <a:solidFill>
                  <a:srgbClr val="888888"/>
                </a:solidFill>
                <a:latin typeface="Trebuchet MS"/>
                <a:cs typeface="Trebuchet MS"/>
              </a:rPr>
              <a:t>The company will be Private Limited</a:t>
            </a:r>
            <a:endParaRPr sz="2800" dirty="0">
              <a:latin typeface="Trebuchet MS"/>
              <a:cs typeface="Trebuchet MS"/>
            </a:endParaRPr>
          </a:p>
          <a:p>
            <a:pPr>
              <a:spcBef>
                <a:spcPts val="20"/>
              </a:spcBef>
            </a:pPr>
            <a:endParaRPr sz="2800" dirty="0">
              <a:latin typeface="Trebuchet MS"/>
              <a:cs typeface="Trebuchet MS"/>
            </a:endParaRPr>
          </a:p>
          <a:p>
            <a:pPr marL="12700" marR="5080"/>
            <a:r>
              <a:rPr sz="2800" spc="-60" dirty="0">
                <a:solidFill>
                  <a:srgbClr val="888888"/>
                </a:solidFill>
                <a:latin typeface="Trebuchet MS"/>
                <a:cs typeface="Trebuchet MS"/>
              </a:rPr>
              <a:t>Details </a:t>
            </a:r>
            <a:r>
              <a:rPr sz="2800" spc="-140" dirty="0">
                <a:solidFill>
                  <a:srgbClr val="888888"/>
                </a:solidFill>
                <a:latin typeface="Trebuchet MS"/>
                <a:cs typeface="Trebuchet MS"/>
              </a:rPr>
              <a:t>of </a:t>
            </a:r>
            <a:r>
              <a:rPr sz="2800" spc="-80" dirty="0">
                <a:solidFill>
                  <a:srgbClr val="888888"/>
                </a:solidFill>
                <a:latin typeface="Trebuchet MS"/>
                <a:cs typeface="Trebuchet MS"/>
              </a:rPr>
              <a:t>Compliances, </a:t>
            </a:r>
            <a:r>
              <a:rPr sz="2800" spc="-100" dirty="0">
                <a:solidFill>
                  <a:srgbClr val="888888"/>
                </a:solidFill>
                <a:latin typeface="Trebuchet MS"/>
                <a:cs typeface="Trebuchet MS"/>
              </a:rPr>
              <a:t>licences,</a:t>
            </a:r>
            <a:r>
              <a:rPr sz="2800" spc="-28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spc="-65" dirty="0">
                <a:solidFill>
                  <a:srgbClr val="888888"/>
                </a:solidFill>
                <a:latin typeface="Trebuchet MS"/>
                <a:cs typeface="Trebuchet MS"/>
              </a:rPr>
              <a:t>trademarks  </a:t>
            </a:r>
            <a:r>
              <a:rPr sz="2800" spc="-120" dirty="0">
                <a:solidFill>
                  <a:srgbClr val="888888"/>
                </a:solidFill>
                <a:latin typeface="Trebuchet MS"/>
                <a:cs typeface="Trebuchet MS"/>
              </a:rPr>
              <a:t>or </a:t>
            </a:r>
            <a:r>
              <a:rPr sz="2800" spc="-95" dirty="0">
                <a:solidFill>
                  <a:srgbClr val="888888"/>
                </a:solidFill>
                <a:latin typeface="Trebuchet MS"/>
                <a:cs typeface="Trebuchet MS"/>
              </a:rPr>
              <a:t>any </a:t>
            </a:r>
            <a:r>
              <a:rPr sz="2800" spc="-60" dirty="0">
                <a:solidFill>
                  <a:srgbClr val="888888"/>
                </a:solidFill>
                <a:latin typeface="Trebuchet MS"/>
                <a:cs typeface="Trebuchet MS"/>
              </a:rPr>
              <a:t>kind </a:t>
            </a:r>
            <a:r>
              <a:rPr sz="2800" spc="-140" dirty="0">
                <a:solidFill>
                  <a:srgbClr val="888888"/>
                </a:solidFill>
                <a:latin typeface="Trebuchet MS"/>
                <a:cs typeface="Trebuchet MS"/>
              </a:rPr>
              <a:t>of </a:t>
            </a:r>
            <a:r>
              <a:rPr sz="2800" spc="-35" dirty="0">
                <a:solidFill>
                  <a:srgbClr val="888888"/>
                </a:solidFill>
                <a:latin typeface="Trebuchet MS"/>
                <a:cs typeface="Trebuchet MS"/>
              </a:rPr>
              <a:t>IP</a:t>
            </a:r>
            <a:r>
              <a:rPr sz="2800" spc="-35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spc="-85" dirty="0">
                <a:solidFill>
                  <a:srgbClr val="888888"/>
                </a:solidFill>
                <a:latin typeface="Trebuchet MS"/>
                <a:cs typeface="Trebuchet MS"/>
              </a:rPr>
              <a:t>requirements</a:t>
            </a:r>
            <a:r>
              <a:rPr lang="en-IN" sz="2800" spc="-85" dirty="0">
                <a:solidFill>
                  <a:srgbClr val="888888"/>
                </a:solidFill>
                <a:latin typeface="Trebuchet MS"/>
                <a:cs typeface="Trebuchet MS"/>
              </a:rPr>
              <a:t>:</a:t>
            </a:r>
          </a:p>
          <a:p>
            <a:pPr marL="12700" marR="5080"/>
            <a:endParaRPr lang="en-IN" sz="2800" spc="-85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12700" marR="5080"/>
            <a:r>
              <a:rPr lang="en-IN" sz="2800" spc="-85" dirty="0">
                <a:solidFill>
                  <a:srgbClr val="888888"/>
                </a:solidFill>
                <a:latin typeface="Trebuchet MS"/>
                <a:cs typeface="Trebuchet MS"/>
              </a:rPr>
              <a:t>Licence is required from The Wireless Planning &amp; Coordination(WPS) Wing of the Ministry of Communication &amp; IT for making GPS operational</a:t>
            </a:r>
            <a:endParaRPr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5537"/>
            <a:ext cx="9144000" cy="1104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42947" y="228422"/>
            <a:ext cx="144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4400" spc="-315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4400" spc="-14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400" spc="1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4400" spc="1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4400" spc="-45" dirty="0">
                <a:solidFill>
                  <a:srgbClr val="FFFFFF"/>
                </a:solidFill>
                <a:latin typeface="Trebuchet MS"/>
                <a:cs typeface="Trebuchet MS"/>
              </a:rPr>
              <a:t>on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70921" y="6501705"/>
            <a:ext cx="327660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35"/>
              </a:lnSpc>
            </a:pPr>
            <a:r>
              <a:rPr sz="2000" spc="135" dirty="0">
                <a:solidFill>
                  <a:srgbClr val="9B9B9B"/>
                </a:solidFill>
                <a:latin typeface="Trebuchet MS"/>
                <a:cs typeface="Trebuchet MS"/>
              </a:rPr>
              <a:t>12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7463" y="1393697"/>
            <a:ext cx="7037070" cy="4483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sz="3200" spc="-155" dirty="0">
                <a:solidFill>
                  <a:srgbClr val="888888"/>
                </a:solidFill>
                <a:latin typeface="Trebuchet MS"/>
                <a:cs typeface="Trebuchet MS"/>
              </a:rPr>
              <a:t>If </a:t>
            </a:r>
            <a:r>
              <a:rPr sz="3200" spc="-135" dirty="0">
                <a:solidFill>
                  <a:srgbClr val="888888"/>
                </a:solidFill>
                <a:latin typeface="Trebuchet MS"/>
                <a:cs typeface="Trebuchet MS"/>
              </a:rPr>
              <a:t>all </a:t>
            </a:r>
            <a:r>
              <a:rPr sz="3200" spc="10" dirty="0">
                <a:solidFill>
                  <a:srgbClr val="888888"/>
                </a:solidFill>
                <a:latin typeface="Trebuchet MS"/>
                <a:cs typeface="Trebuchet MS"/>
              </a:rPr>
              <a:t>goes </a:t>
            </a:r>
            <a:r>
              <a:rPr sz="3200" spc="-229" dirty="0">
                <a:solidFill>
                  <a:srgbClr val="888888"/>
                </a:solidFill>
                <a:latin typeface="Trebuchet MS"/>
                <a:cs typeface="Trebuchet MS"/>
              </a:rPr>
              <a:t>well, </a:t>
            </a:r>
            <a:r>
              <a:rPr sz="3200" spc="-135" dirty="0">
                <a:solidFill>
                  <a:srgbClr val="888888"/>
                </a:solidFill>
                <a:latin typeface="Trebuchet MS"/>
                <a:cs typeface="Trebuchet MS"/>
              </a:rPr>
              <a:t>what </a:t>
            </a:r>
            <a:r>
              <a:rPr sz="3200" spc="-210" dirty="0">
                <a:solidFill>
                  <a:srgbClr val="888888"/>
                </a:solidFill>
                <a:latin typeface="Trebuchet MS"/>
                <a:cs typeface="Trebuchet MS"/>
              </a:rPr>
              <a:t>will </a:t>
            </a:r>
            <a:r>
              <a:rPr sz="3200" spc="-110" dirty="0">
                <a:solidFill>
                  <a:srgbClr val="888888"/>
                </a:solidFill>
                <a:latin typeface="Trebuchet MS"/>
                <a:cs typeface="Trebuchet MS"/>
              </a:rPr>
              <a:t>you </a:t>
            </a:r>
            <a:r>
              <a:rPr sz="3200" spc="-80" dirty="0">
                <a:solidFill>
                  <a:srgbClr val="888888"/>
                </a:solidFill>
                <a:latin typeface="Trebuchet MS"/>
                <a:cs typeface="Trebuchet MS"/>
              </a:rPr>
              <a:t>have </a:t>
            </a:r>
            <a:r>
              <a:rPr sz="3200" spc="-150" dirty="0">
                <a:solidFill>
                  <a:srgbClr val="888888"/>
                </a:solidFill>
                <a:latin typeface="Trebuchet MS"/>
                <a:cs typeface="Trebuchet MS"/>
              </a:rPr>
              <a:t>built</a:t>
            </a:r>
            <a:r>
              <a:rPr sz="3200" spc="-38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3200" spc="-95" dirty="0">
                <a:solidFill>
                  <a:srgbClr val="888888"/>
                </a:solidFill>
                <a:latin typeface="Trebuchet MS"/>
                <a:cs typeface="Trebuchet MS"/>
              </a:rPr>
              <a:t>in  </a:t>
            </a:r>
            <a:r>
              <a:rPr sz="3200" spc="-155" dirty="0">
                <a:solidFill>
                  <a:srgbClr val="888888"/>
                </a:solidFill>
                <a:latin typeface="Trebuchet MS"/>
                <a:cs typeface="Trebuchet MS"/>
              </a:rPr>
              <a:t>five</a:t>
            </a:r>
            <a:r>
              <a:rPr sz="3200" spc="-16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3200" spc="20" dirty="0">
                <a:solidFill>
                  <a:srgbClr val="888888"/>
                </a:solidFill>
                <a:latin typeface="Trebuchet MS"/>
                <a:cs typeface="Trebuchet MS"/>
              </a:rPr>
              <a:t>years?</a:t>
            </a:r>
            <a:endParaRPr lang="en-IN" sz="3200" spc="2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12700" marR="5080" algn="just">
              <a:spcBef>
                <a:spcPts val="105"/>
              </a:spcBef>
            </a:pPr>
            <a:endParaRPr lang="en-IN" sz="3200" spc="2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12700" marR="5080" algn="just">
              <a:spcBef>
                <a:spcPts val="105"/>
              </a:spcBef>
            </a:pPr>
            <a:r>
              <a:rPr lang="en-IN" sz="3200" spc="20" dirty="0">
                <a:solidFill>
                  <a:srgbClr val="888888"/>
                </a:solidFill>
                <a:latin typeface="Trebuchet MS"/>
                <a:cs typeface="Trebuchet MS"/>
              </a:rPr>
              <a:t>To become the No. 1 company in the industry known for their services,  catering to its customers in best possible way by providing excellent services at affordable prices.</a:t>
            </a:r>
          </a:p>
          <a:p>
            <a:pPr marL="12700" marR="5080">
              <a:spcBef>
                <a:spcPts val="105"/>
              </a:spcBef>
            </a:pPr>
            <a:endParaRPr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6095"/>
              <a:ext cx="9144000" cy="11140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742948" y="228422"/>
            <a:ext cx="4303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4400" spc="-105" dirty="0">
                <a:solidFill>
                  <a:srgbClr val="FFFFFF"/>
                </a:solidFill>
                <a:latin typeface="Trebuchet MS"/>
                <a:cs typeface="Trebuchet MS"/>
              </a:rPr>
              <a:t>Company</a:t>
            </a:r>
            <a:r>
              <a:rPr sz="44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spc="-40" dirty="0">
                <a:solidFill>
                  <a:srgbClr val="FFFFFF"/>
                </a:solidFill>
                <a:latin typeface="Trebuchet MS"/>
                <a:cs typeface="Trebuchet MS"/>
              </a:rPr>
              <a:t>Purpose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14744530" y="6501705"/>
            <a:ext cx="30141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2</a:t>
            </a:fld>
            <a:endParaRPr spc="125" dirty="0"/>
          </a:p>
        </p:txBody>
      </p:sp>
      <p:sp>
        <p:nvSpPr>
          <p:cNvPr id="6" name="object 6"/>
          <p:cNvSpPr txBox="1"/>
          <p:nvPr/>
        </p:nvSpPr>
        <p:spPr>
          <a:xfrm>
            <a:off x="1774380" y="1932115"/>
            <a:ext cx="8543925" cy="2993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spc="-70" dirty="0">
                <a:solidFill>
                  <a:srgbClr val="888888"/>
                </a:solidFill>
                <a:latin typeface="Trebuchet MS"/>
                <a:cs typeface="Trebuchet MS"/>
              </a:rPr>
              <a:t>To provide a solution for the daily shopping needs of the people through reminder based application by using GPS</a:t>
            </a:r>
          </a:p>
          <a:p>
            <a:pPr marL="469900" marR="508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endParaRPr lang="en-US" sz="3200" spc="-7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pPr marL="469900" marR="5080" indent="-457200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lang="en-US" sz="3200" spc="-70" dirty="0">
                <a:solidFill>
                  <a:srgbClr val="888888"/>
                </a:solidFill>
                <a:latin typeface="Trebuchet MS"/>
                <a:cs typeface="Trebuchet MS"/>
              </a:rPr>
              <a:t>We aim to provide best offers and a wide variety of products at tip of your finger.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7" y="228422"/>
            <a:ext cx="19850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135" dirty="0"/>
              <a:t>Problem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4744530" y="6501705"/>
            <a:ext cx="30141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3</a:t>
            </a:fld>
            <a:endParaRPr spc="125" dirty="0"/>
          </a:p>
        </p:txBody>
      </p:sp>
      <p:sp>
        <p:nvSpPr>
          <p:cNvPr id="3" name="object 3"/>
          <p:cNvSpPr txBox="1"/>
          <p:nvPr/>
        </p:nvSpPr>
        <p:spPr>
          <a:xfrm>
            <a:off x="1742947" y="1219201"/>
            <a:ext cx="8779509" cy="54688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en-US" sz="2200" b="1" spc="-45" dirty="0">
                <a:solidFill>
                  <a:srgbClr val="888888"/>
                </a:solidFill>
                <a:latin typeface="Trebuchet MS"/>
                <a:cs typeface="Trebuchet MS"/>
              </a:rPr>
              <a:t>People forget:</a:t>
            </a: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/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>A person wants to buy a commodity but in the fast paced life, people tend to forget or get distracted by the situations, hence the app would work as a reminder for the customer.</a:t>
            </a:r>
          </a:p>
          <a:p>
            <a:pPr marL="12700" marR="5080">
              <a:spcBef>
                <a:spcPts val="105"/>
              </a:spcBef>
            </a:pP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/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b="1" spc="-45" dirty="0">
                <a:solidFill>
                  <a:srgbClr val="888888"/>
                </a:solidFill>
                <a:latin typeface="Trebuchet MS"/>
                <a:cs typeface="Trebuchet MS"/>
              </a:rPr>
              <a:t>Search assistance:</a:t>
            </a:r>
            <a:br>
              <a:rPr lang="en-US" sz="2200" b="1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>People like to explore and hustle.</a:t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>The demand of the buyer can be met at more than one place in todays time.</a:t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>Due to a garland of choices to the buyer, they avoid taking instant decision. </a:t>
            </a:r>
          </a:p>
          <a:p>
            <a:pPr marL="12700" marR="5080">
              <a:spcBef>
                <a:spcPts val="105"/>
              </a:spcBef>
            </a:pP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/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b="1" spc="-45" dirty="0">
                <a:solidFill>
                  <a:srgbClr val="888888"/>
                </a:solidFill>
                <a:latin typeface="Trebuchet MS"/>
                <a:cs typeface="Trebuchet MS"/>
              </a:rPr>
              <a:t>Vast pool of choices: </a:t>
            </a: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/>
            </a:r>
            <a:b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200" spc="-45" dirty="0">
                <a:solidFill>
                  <a:srgbClr val="888888"/>
                </a:solidFill>
                <a:latin typeface="Trebuchet MS"/>
                <a:cs typeface="Trebuchet MS"/>
              </a:rPr>
              <a:t>Most of the time, we are confused about what to buy and what not to buy because we have so many choices. This leads to delay in purchasing. </a:t>
            </a:r>
          </a:p>
          <a:p>
            <a:pPr marL="12700" marR="5080">
              <a:spcBef>
                <a:spcPts val="105"/>
              </a:spcBef>
            </a:pPr>
            <a:endParaRPr lang="en-US" sz="2200" spc="-45" dirty="0">
              <a:solidFill>
                <a:srgbClr val="888888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7" y="228422"/>
            <a:ext cx="19685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145" dirty="0"/>
              <a:t>S</a:t>
            </a:r>
            <a:r>
              <a:rPr spc="185" dirty="0"/>
              <a:t>o</a:t>
            </a:r>
            <a:r>
              <a:rPr spc="-110" dirty="0"/>
              <a:t>l</a:t>
            </a:r>
            <a:r>
              <a:rPr spc="-190" dirty="0"/>
              <a:t>u</a:t>
            </a:r>
            <a:r>
              <a:rPr spc="-370" dirty="0"/>
              <a:t>t</a:t>
            </a:r>
            <a:r>
              <a:rPr spc="-250" dirty="0"/>
              <a:t>i</a:t>
            </a:r>
            <a:r>
              <a:rPr spc="-45" dirty="0"/>
              <a:t>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4744530" y="6501705"/>
            <a:ext cx="30141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4</a:t>
            </a:fld>
            <a:endParaRPr spc="125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165155"/>
            <a:ext cx="8001000" cy="56564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693" y="228600"/>
            <a:ext cx="9293605" cy="697230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6693" y="1295400"/>
            <a:ext cx="8738615" cy="541686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When you are travelling/moved to a new city and oblivious of the options available.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Acts as reminding app for the people who are on constant move.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People who thrive for offers.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users can follow specific stores to avail the early bird offers and get notified about latest introductions</a:t>
            </a:r>
          </a:p>
        </p:txBody>
      </p:sp>
    </p:spTree>
    <p:extLst>
      <p:ext uri="{BB962C8B-B14F-4D97-AF65-F5344CB8AC3E}">
        <p14:creationId xmlns:p14="http://schemas.microsoft.com/office/powerpoint/2010/main" val="199721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8" y="228422"/>
            <a:ext cx="21748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195" dirty="0"/>
              <a:t>Why</a:t>
            </a:r>
            <a:r>
              <a:rPr spc="-315" dirty="0"/>
              <a:t> </a:t>
            </a:r>
            <a:r>
              <a:rPr spc="-125" dirty="0"/>
              <a:t>Now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4744530" y="6501705"/>
            <a:ext cx="30141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6</a:t>
            </a:fld>
            <a:endParaRPr spc="125" dirty="0"/>
          </a:p>
        </p:txBody>
      </p:sp>
      <p:sp>
        <p:nvSpPr>
          <p:cNvPr id="3" name="object 3"/>
          <p:cNvSpPr txBox="1"/>
          <p:nvPr/>
        </p:nvSpPr>
        <p:spPr>
          <a:xfrm>
            <a:off x="1742948" y="1169576"/>
            <a:ext cx="7980045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b="1" spc="-85" dirty="0">
                <a:solidFill>
                  <a:srgbClr val="888888"/>
                </a:solidFill>
                <a:latin typeface="Trebuchet MS"/>
                <a:cs typeface="Trebuchet MS"/>
              </a:rPr>
              <a:t>Set-up </a:t>
            </a:r>
            <a:r>
              <a:rPr sz="2800" b="1" spc="-125" dirty="0">
                <a:solidFill>
                  <a:srgbClr val="888888"/>
                </a:solidFill>
                <a:latin typeface="Trebuchet MS"/>
                <a:cs typeface="Trebuchet MS"/>
              </a:rPr>
              <a:t>the </a:t>
            </a:r>
            <a:r>
              <a:rPr sz="2800" b="1" spc="-100" dirty="0">
                <a:solidFill>
                  <a:srgbClr val="888888"/>
                </a:solidFill>
                <a:latin typeface="Trebuchet MS"/>
                <a:cs typeface="Trebuchet MS"/>
              </a:rPr>
              <a:t>historical </a:t>
            </a:r>
            <a:r>
              <a:rPr sz="2800" b="1" spc="-120" dirty="0">
                <a:solidFill>
                  <a:srgbClr val="888888"/>
                </a:solidFill>
                <a:latin typeface="Trebuchet MS"/>
                <a:cs typeface="Trebuchet MS"/>
              </a:rPr>
              <a:t>evolution </a:t>
            </a:r>
            <a:r>
              <a:rPr sz="2800" b="1" spc="-135" dirty="0">
                <a:solidFill>
                  <a:srgbClr val="888888"/>
                </a:solidFill>
                <a:latin typeface="Trebuchet MS"/>
                <a:cs typeface="Trebuchet MS"/>
              </a:rPr>
              <a:t>of </a:t>
            </a:r>
            <a:r>
              <a:rPr sz="2800" b="1" spc="-130" dirty="0">
                <a:solidFill>
                  <a:srgbClr val="888888"/>
                </a:solidFill>
                <a:latin typeface="Trebuchet MS"/>
                <a:cs typeface="Trebuchet MS"/>
              </a:rPr>
              <a:t>your</a:t>
            </a:r>
            <a:r>
              <a:rPr sz="2800" b="1" spc="-420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b="1" spc="-114" dirty="0">
                <a:solidFill>
                  <a:srgbClr val="888888"/>
                </a:solidFill>
                <a:latin typeface="Trebuchet MS"/>
                <a:cs typeface="Trebuchet MS"/>
              </a:rPr>
              <a:t>category</a:t>
            </a:r>
            <a:r>
              <a:rPr lang="en-US" sz="2800" b="1" spc="-114" dirty="0">
                <a:solidFill>
                  <a:srgbClr val="888888"/>
                </a:solidFill>
                <a:latin typeface="Trebuchet MS"/>
                <a:cs typeface="Trebuchet MS"/>
              </a:rPr>
              <a:t/>
            </a:r>
            <a:br>
              <a:rPr lang="en-US" sz="2800" b="1" spc="-114" dirty="0">
                <a:solidFill>
                  <a:srgbClr val="888888"/>
                </a:solidFill>
                <a:latin typeface="Trebuchet MS"/>
                <a:cs typeface="Trebuchet MS"/>
              </a:rPr>
            </a:br>
            <a:r>
              <a:rPr lang="en-US" sz="2800" spc="-114" dirty="0">
                <a:solidFill>
                  <a:srgbClr val="888888"/>
                </a:solidFill>
                <a:latin typeface="Trebuchet MS"/>
                <a:cs typeface="Trebuchet MS"/>
              </a:rPr>
              <a:t>Retail search and discovery service</a:t>
            </a:r>
            <a:endParaRPr sz="2800" dirty="0">
              <a:latin typeface="Trebuchet MS"/>
              <a:cs typeface="Trebuchet MS"/>
            </a:endParaRPr>
          </a:p>
          <a:p>
            <a:pPr>
              <a:spcBef>
                <a:spcPts val="20"/>
              </a:spcBef>
            </a:pPr>
            <a:endParaRPr sz="2800" dirty="0">
              <a:latin typeface="Trebuchet MS"/>
              <a:cs typeface="Trebuchet MS"/>
            </a:endParaRPr>
          </a:p>
          <a:p>
            <a:pPr marL="12700" marR="776605"/>
            <a:r>
              <a:rPr sz="2800" b="1" spc="-70" dirty="0">
                <a:solidFill>
                  <a:srgbClr val="888888"/>
                </a:solidFill>
                <a:latin typeface="Trebuchet MS"/>
                <a:cs typeface="Trebuchet MS"/>
              </a:rPr>
              <a:t>Define Industry </a:t>
            </a:r>
            <a:r>
              <a:rPr sz="2800" b="1" spc="-225" dirty="0">
                <a:solidFill>
                  <a:srgbClr val="888888"/>
                </a:solidFill>
                <a:latin typeface="Trebuchet MS"/>
                <a:cs typeface="Trebuchet MS"/>
              </a:rPr>
              <a:t>/ </a:t>
            </a:r>
            <a:r>
              <a:rPr sz="2800" b="1" spc="-120" dirty="0">
                <a:solidFill>
                  <a:srgbClr val="888888"/>
                </a:solidFill>
                <a:latin typeface="Trebuchet MS"/>
                <a:cs typeface="Trebuchet MS"/>
              </a:rPr>
              <a:t>recent </a:t>
            </a:r>
            <a:r>
              <a:rPr sz="2800" b="1" spc="-65" dirty="0">
                <a:solidFill>
                  <a:srgbClr val="888888"/>
                </a:solidFill>
                <a:latin typeface="Trebuchet MS"/>
                <a:cs typeface="Trebuchet MS"/>
              </a:rPr>
              <a:t>trends </a:t>
            </a:r>
            <a:r>
              <a:rPr sz="2800" b="1" spc="-140" dirty="0">
                <a:solidFill>
                  <a:srgbClr val="888888"/>
                </a:solidFill>
                <a:latin typeface="Trebuchet MS"/>
                <a:cs typeface="Trebuchet MS"/>
              </a:rPr>
              <a:t>that</a:t>
            </a:r>
            <a:r>
              <a:rPr sz="2800" b="1" spc="-41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b="1" spc="-45" dirty="0">
                <a:solidFill>
                  <a:srgbClr val="888888"/>
                </a:solidFill>
                <a:latin typeface="Trebuchet MS"/>
                <a:cs typeface="Trebuchet MS"/>
              </a:rPr>
              <a:t>make  </a:t>
            </a:r>
            <a:r>
              <a:rPr sz="2800" b="1" spc="-130" dirty="0">
                <a:solidFill>
                  <a:srgbClr val="888888"/>
                </a:solidFill>
                <a:latin typeface="Trebuchet MS"/>
                <a:cs typeface="Trebuchet MS"/>
              </a:rPr>
              <a:t>your </a:t>
            </a:r>
            <a:r>
              <a:rPr sz="2800" b="1" spc="-70" dirty="0">
                <a:solidFill>
                  <a:srgbClr val="888888"/>
                </a:solidFill>
                <a:latin typeface="Trebuchet MS"/>
                <a:cs typeface="Trebuchet MS"/>
              </a:rPr>
              <a:t>solution</a:t>
            </a:r>
            <a:r>
              <a:rPr sz="2800" b="1" spc="-185" dirty="0">
                <a:solidFill>
                  <a:srgbClr val="888888"/>
                </a:solidFill>
                <a:latin typeface="Trebuchet MS"/>
                <a:cs typeface="Trebuchet MS"/>
              </a:rPr>
              <a:t> </a:t>
            </a:r>
            <a:r>
              <a:rPr sz="2800" b="1" spc="-30" dirty="0">
                <a:solidFill>
                  <a:srgbClr val="888888"/>
                </a:solidFill>
                <a:latin typeface="Trebuchet MS"/>
                <a:cs typeface="Trebuchet MS"/>
              </a:rPr>
              <a:t>possible</a:t>
            </a:r>
            <a:endParaRPr lang="en-US" sz="2800" b="1" spc="-30" dirty="0">
              <a:solidFill>
                <a:srgbClr val="888888"/>
              </a:solidFill>
              <a:latin typeface="Trebuchet MS"/>
              <a:cs typeface="Trebuchet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42948" y="3581400"/>
            <a:ext cx="8925053" cy="22467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84150" marR="776605" indent="-184150">
              <a:buFont typeface="Arial" panose="020B0604020202020204" pitchFamily="34" charset="0"/>
              <a:buChar char="•"/>
            </a:pPr>
            <a:r>
              <a:rPr lang="en-US" sz="2800" spc="-30" dirty="0">
                <a:solidFill>
                  <a:srgbClr val="888888"/>
                </a:solidFill>
                <a:latin typeface="Trebuchet MS"/>
                <a:cs typeface="Trebuchet MS"/>
              </a:rPr>
              <a:t>Inc. in Telematics</a:t>
            </a:r>
          </a:p>
          <a:p>
            <a:pPr marL="184150" marR="776605" indent="-184150">
              <a:buFont typeface="Arial" panose="020B0604020202020204" pitchFamily="34" charset="0"/>
              <a:buChar char="•"/>
            </a:pPr>
            <a:r>
              <a:rPr lang="en-US" sz="2800" spc="-30" dirty="0">
                <a:solidFill>
                  <a:srgbClr val="888888"/>
                </a:solidFill>
                <a:latin typeface="Trebuchet MS"/>
                <a:cs typeface="Trebuchet MS"/>
              </a:rPr>
              <a:t>Driving behavior monitor</a:t>
            </a:r>
          </a:p>
          <a:p>
            <a:pPr marL="184150" marR="776605" indent="-184150">
              <a:buFont typeface="Arial" panose="020B0604020202020204" pitchFamily="34" charset="0"/>
              <a:buChar char="•"/>
            </a:pPr>
            <a:r>
              <a:rPr lang="en-US" sz="2800" spc="-30" dirty="0">
                <a:solidFill>
                  <a:srgbClr val="888888"/>
                </a:solidFill>
                <a:latin typeface="Trebuchet MS"/>
                <a:cs typeface="Trebuchet MS"/>
              </a:rPr>
              <a:t>Integration</a:t>
            </a:r>
          </a:p>
          <a:p>
            <a:pPr marL="184150" marR="776605" indent="-184150">
              <a:buFont typeface="Arial" panose="020B0604020202020204" pitchFamily="34" charset="0"/>
              <a:buChar char="•"/>
            </a:pPr>
            <a:r>
              <a:rPr lang="en-US" sz="2800" spc="-30" dirty="0">
                <a:solidFill>
                  <a:srgbClr val="888888"/>
                </a:solidFill>
                <a:latin typeface="Trebuchet MS"/>
                <a:cs typeface="Trebuchet MS"/>
              </a:rPr>
              <a:t>Photo &amp; Video Recording</a:t>
            </a:r>
          </a:p>
          <a:p>
            <a:pPr marL="184150" marR="776605" indent="-184150">
              <a:buFont typeface="Arial" panose="020B0604020202020204" pitchFamily="34" charset="0"/>
              <a:buChar char="•"/>
            </a:pPr>
            <a:r>
              <a:rPr lang="en-US" sz="2800" spc="-30" dirty="0">
                <a:solidFill>
                  <a:srgbClr val="888888"/>
                </a:solidFill>
                <a:latin typeface="Trebuchet MS"/>
                <a:cs typeface="Trebuchet MS"/>
              </a:rPr>
              <a:t>Vehicle Maintenance</a:t>
            </a:r>
          </a:p>
          <a:p>
            <a:pPr marL="184150" marR="776605" indent="-184150">
              <a:buFont typeface="Arial" panose="020B0604020202020204" pitchFamily="34" charset="0"/>
              <a:buChar char="•"/>
            </a:pPr>
            <a:endParaRPr lang="en-US" sz="2800" spc="-30" dirty="0">
              <a:solidFill>
                <a:srgbClr val="888888"/>
              </a:solidFill>
              <a:latin typeface="Trebuchet MS"/>
              <a:cs typeface="Trebuchet MS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693" y="228600"/>
            <a:ext cx="9293605" cy="697230"/>
          </a:xfrm>
        </p:spPr>
        <p:txBody>
          <a:bodyPr/>
          <a:lstStyle/>
          <a:p>
            <a:r>
              <a:rPr lang="en-US" dirty="0"/>
              <a:t>Market Size</a:t>
            </a:r>
          </a:p>
        </p:txBody>
      </p:sp>
      <p:sp>
        <p:nvSpPr>
          <p:cNvPr id="4" name="object 3"/>
          <p:cNvSpPr txBox="1">
            <a:spLocks noGrp="1"/>
          </p:cNvSpPr>
          <p:nvPr>
            <p:ph type="body" idx="1"/>
          </p:nvPr>
        </p:nvSpPr>
        <p:spPr>
          <a:xfrm>
            <a:off x="1726693" y="1514347"/>
            <a:ext cx="8738615" cy="39158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20"/>
              </a:spcBef>
            </a:pPr>
            <a:r>
              <a:rPr sz="3150" b="1" spc="-105" dirty="0"/>
              <a:t>TAM </a:t>
            </a:r>
            <a:r>
              <a:rPr sz="3150" b="1" spc="-200" dirty="0"/>
              <a:t>(Total </a:t>
            </a:r>
            <a:r>
              <a:rPr sz="3150" b="1" spc="-110" dirty="0"/>
              <a:t>Available</a:t>
            </a:r>
            <a:r>
              <a:rPr sz="3150" b="1" spc="-170" dirty="0"/>
              <a:t> </a:t>
            </a:r>
            <a:r>
              <a:rPr sz="3150" b="1" spc="-105" dirty="0"/>
              <a:t>Market)</a:t>
            </a:r>
            <a:r>
              <a:rPr lang="en-US" sz="3150" b="1" spc="-105" dirty="0"/>
              <a:t>:</a:t>
            </a:r>
            <a:r>
              <a:rPr lang="en-US" sz="3150" spc="-105" dirty="0"/>
              <a:t/>
            </a:r>
            <a:br>
              <a:rPr lang="en-US" sz="3150" spc="-105" dirty="0"/>
            </a:br>
            <a:r>
              <a:rPr lang="en-US" sz="3150" spc="-105" dirty="0"/>
              <a:t>Delhi, Bangalore (2.85 crore)</a:t>
            </a:r>
            <a:br>
              <a:rPr lang="en-US" sz="3150" spc="-105" dirty="0"/>
            </a:br>
            <a:endParaRPr sz="3150" dirty="0"/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r>
              <a:rPr sz="3150" b="1" spc="150" dirty="0"/>
              <a:t>SAM </a:t>
            </a:r>
            <a:r>
              <a:rPr sz="3150" b="1" spc="-65" dirty="0"/>
              <a:t>(Serviceable </a:t>
            </a:r>
            <a:r>
              <a:rPr sz="3150" b="1" spc="-110" dirty="0"/>
              <a:t>Available</a:t>
            </a:r>
            <a:r>
              <a:rPr sz="3150" b="1" spc="-615" dirty="0"/>
              <a:t> </a:t>
            </a:r>
            <a:r>
              <a:rPr sz="3150" b="1" spc="-40" dirty="0"/>
              <a:t>Market</a:t>
            </a:r>
            <a:r>
              <a:rPr lang="en-US" sz="3150" b="1" spc="-40" dirty="0"/>
              <a:t>):</a:t>
            </a:r>
            <a:br>
              <a:rPr lang="en-US" sz="3150" b="1" spc="-40" dirty="0"/>
            </a:br>
            <a:r>
              <a:rPr lang="en-US" sz="3150" spc="-40" dirty="0"/>
              <a:t>Delhi-NCR (2crore)</a:t>
            </a:r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endParaRPr lang="en-US" sz="3150" spc="-40" dirty="0"/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r>
              <a:rPr sz="3150" b="1" spc="-15" dirty="0"/>
              <a:t>ITM </a:t>
            </a:r>
            <a:r>
              <a:rPr sz="3150" b="1" spc="-229" dirty="0"/>
              <a:t>(</a:t>
            </a:r>
            <a:r>
              <a:rPr sz="3150" b="1" spc="-120" dirty="0"/>
              <a:t>Initial </a:t>
            </a:r>
            <a:r>
              <a:rPr sz="3150" b="1" spc="-165" dirty="0"/>
              <a:t>Target</a:t>
            </a:r>
            <a:r>
              <a:rPr sz="3150" b="1" spc="-300" dirty="0"/>
              <a:t> </a:t>
            </a:r>
            <a:r>
              <a:rPr sz="3150" b="1" spc="-65" dirty="0"/>
              <a:t>Market)</a:t>
            </a:r>
            <a:r>
              <a:rPr lang="en-US" sz="3150" b="1" spc="-65" dirty="0"/>
              <a:t>:</a:t>
            </a:r>
          </a:p>
          <a:p>
            <a:pPr marL="12700" marR="1118235">
              <a:lnSpc>
                <a:spcPct val="100600"/>
              </a:lnSpc>
              <a:spcBef>
                <a:spcPts val="5"/>
              </a:spcBef>
            </a:pPr>
            <a:r>
              <a:rPr lang="en-US" sz="3150" spc="-65" dirty="0"/>
              <a:t>Delhi-NCR (90 lakh)</a:t>
            </a:r>
            <a:endParaRPr sz="3150" dirty="0"/>
          </a:p>
        </p:txBody>
      </p:sp>
    </p:spTree>
    <p:extLst>
      <p:ext uri="{BB962C8B-B14F-4D97-AF65-F5344CB8AC3E}">
        <p14:creationId xmlns:p14="http://schemas.microsoft.com/office/powerpoint/2010/main" val="323633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7" y="228422"/>
            <a:ext cx="2807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70" dirty="0"/>
              <a:t>Market</a:t>
            </a:r>
            <a:r>
              <a:rPr spc="-305" dirty="0"/>
              <a:t> </a:t>
            </a:r>
            <a:r>
              <a:rPr spc="-45" dirty="0"/>
              <a:t>Size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14744530" y="6501705"/>
            <a:ext cx="301412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8</a:t>
            </a:fld>
            <a:endParaRPr spc="125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82571"/>
              </p:ext>
            </p:extLst>
          </p:nvPr>
        </p:nvGraphicFramePr>
        <p:xfrm>
          <a:off x="1981200" y="1237982"/>
          <a:ext cx="7931656" cy="559682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1120283376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xmlns="" val="400438341"/>
                    </a:ext>
                  </a:extLst>
                </a:gridCol>
                <a:gridCol w="3664456">
                  <a:extLst>
                    <a:ext uri="{9D8B030D-6E8A-4147-A177-3AD203B41FA5}">
                      <a16:colId xmlns:a16="http://schemas.microsoft.com/office/drawing/2014/main" xmlns="" val="1653076783"/>
                    </a:ext>
                  </a:extLst>
                </a:gridCol>
              </a:tblGrid>
              <a:tr h="56200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Type of Segmentation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Segmentation Criteria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Target Customer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5715748"/>
                  </a:ext>
                </a:extLst>
              </a:tr>
              <a:tr h="4073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Geographic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Region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India (Currently)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1018666153"/>
                  </a:ext>
                </a:extLst>
              </a:tr>
              <a:tr h="2842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Density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Urban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2723161360"/>
                  </a:ext>
                </a:extLst>
              </a:tr>
              <a:tr h="6092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Demography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Anyone above 18 years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2697897115"/>
                  </a:ext>
                </a:extLst>
              </a:tr>
              <a:tr h="407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Gender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Males &amp; Female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3985952942"/>
                  </a:ext>
                </a:extLst>
              </a:tr>
              <a:tr h="8110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Occupation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Students, Employees, Professionals etc.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1543616977"/>
                  </a:ext>
                </a:extLst>
              </a:tr>
              <a:tr h="6092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Behavioural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Benefits sought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Finding Information, Reminder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1730511399"/>
                  </a:ext>
                </a:extLst>
              </a:tr>
              <a:tr h="8110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Personality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Experimenting, Exploring, Easy-going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2180448288"/>
                  </a:ext>
                </a:extLst>
              </a:tr>
              <a:tr h="8110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Psychographic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Social Class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Lower, Working, Middle &amp; Upper Class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4230275099"/>
                  </a:ext>
                </a:extLst>
              </a:tr>
              <a:tr h="2842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Lifestyle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Explorer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9" marR="6509" marT="6509" marB="0" anchor="ctr"/>
                </a:tc>
                <a:extLst>
                  <a:ext uri="{0D108BD9-81ED-4DB2-BD59-A6C34878D82A}">
                    <a16:rowId xmlns:a16="http://schemas.microsoft.com/office/drawing/2014/main" xmlns="" val="13571955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947" y="228422"/>
            <a:ext cx="28879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pc="-75" dirty="0"/>
              <a:t>C</a:t>
            </a:r>
            <a:r>
              <a:rPr spc="-90" dirty="0"/>
              <a:t>omp</a:t>
            </a:r>
            <a:r>
              <a:rPr spc="-95" dirty="0"/>
              <a:t>e</a:t>
            </a:r>
            <a:r>
              <a:rPr spc="-370" dirty="0"/>
              <a:t>t</a:t>
            </a:r>
            <a:r>
              <a:rPr spc="-250" dirty="0"/>
              <a:t>i</a:t>
            </a:r>
            <a:r>
              <a:rPr spc="-370" dirty="0"/>
              <a:t>t</a:t>
            </a:r>
            <a:r>
              <a:rPr spc="-250" dirty="0"/>
              <a:t>i</a:t>
            </a:r>
            <a:r>
              <a:rPr spc="-45" dirty="0"/>
              <a:t>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335"/>
              </a:lnSpc>
            </a:pPr>
            <a:fld id="{81D60167-4931-47E6-BA6A-407CBD079E47}" type="slidenum">
              <a:rPr spc="125" dirty="0"/>
              <a:pPr marL="38100">
                <a:lnSpc>
                  <a:spcPts val="2335"/>
                </a:lnSpc>
              </a:pPr>
              <a:t>9</a:t>
            </a:fld>
            <a:endParaRPr spc="125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30557"/>
              </p:ext>
            </p:extLst>
          </p:nvPr>
        </p:nvGraphicFramePr>
        <p:xfrm>
          <a:off x="76200" y="1171575"/>
          <a:ext cx="11978896" cy="5534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633">
                  <a:extLst>
                    <a:ext uri="{9D8B030D-6E8A-4147-A177-3AD203B41FA5}">
                      <a16:colId xmlns:a16="http://schemas.microsoft.com/office/drawing/2014/main" xmlns="" val="1847307995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1703875921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4006453992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3342382445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673901276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3866527253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3800766126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3731413283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459382758"/>
                    </a:ext>
                  </a:extLst>
                </a:gridCol>
                <a:gridCol w="1155940">
                  <a:extLst>
                    <a:ext uri="{9D8B030D-6E8A-4147-A177-3AD203B41FA5}">
                      <a16:colId xmlns:a16="http://schemas.microsoft.com/office/drawing/2014/main" xmlns="" val="2140608694"/>
                    </a:ext>
                  </a:extLst>
                </a:gridCol>
                <a:gridCol w="1388993">
                  <a:extLst>
                    <a:ext uri="{9D8B030D-6E8A-4147-A177-3AD203B41FA5}">
                      <a16:colId xmlns:a16="http://schemas.microsoft.com/office/drawing/2014/main" xmlns="" val="2006280466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1606527400"/>
                    </a:ext>
                  </a:extLst>
                </a:gridCol>
                <a:gridCol w="857633">
                  <a:extLst>
                    <a:ext uri="{9D8B030D-6E8A-4147-A177-3AD203B41FA5}">
                      <a16:colId xmlns:a16="http://schemas.microsoft.com/office/drawing/2014/main" xmlns="" val="3405647199"/>
                    </a:ext>
                  </a:extLst>
                </a:gridCol>
              </a:tblGrid>
              <a:tr h="821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Company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Founders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Year Founded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Area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Core Business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Target Market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Revenue Stream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Platform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Spread/ No. of Customer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Strength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Limitations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solidFill>
                            <a:schemeClr val="bg1"/>
                          </a:solidFill>
                          <a:effectLst/>
                        </a:rPr>
                        <a:t>My differentiating factor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Remarks/Reason for Failure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3796519"/>
                  </a:ext>
                </a:extLst>
              </a:tr>
              <a:tr h="163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Google Maps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Lars Rasmussen, Jens </a:t>
                      </a:r>
                      <a:r>
                        <a:rPr lang="en-US" sz="1400" u="none" strike="noStrike" dirty="0" err="1">
                          <a:effectLst/>
                        </a:rPr>
                        <a:t>Eilstrup</a:t>
                      </a:r>
                      <a:r>
                        <a:rPr lang="en-US" sz="1400" u="none" strike="noStrike" dirty="0">
                          <a:effectLst/>
                        </a:rPr>
                        <a:t> Rasmussen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February 8,2005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Maps and location using GPS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Web Mapping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Local Audience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Google AdWords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PC(Windows/MacOS), Application based(Android/iOS)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1Bilion+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Sound, Compass, Quick Search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no reminder feature, will advice you only when you search for the commodity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more accurate &amp; efficient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extLst>
                  <a:ext uri="{0D108BD9-81ED-4DB2-BD59-A6C34878D82A}">
                    <a16:rowId xmlns:a16="http://schemas.microsoft.com/office/drawing/2014/main" xmlns="" val="980041810"/>
                  </a:ext>
                </a:extLst>
              </a:tr>
              <a:tr h="1434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Apple Maps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Apple Inc.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June 11,2012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Maps and location using GPS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Web Mapping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Local Audience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Non Profit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iOS, MacOS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85.8 Million+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Higher numebr of icons,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no reminder feature, will advice you only when you search for the commodity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more icons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_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extLst>
                  <a:ext uri="{0D108BD9-81ED-4DB2-BD59-A6C34878D82A}">
                    <a16:rowId xmlns:a16="http://schemas.microsoft.com/office/drawing/2014/main" xmlns="" val="3866103538"/>
                  </a:ext>
                </a:extLst>
              </a:tr>
              <a:tr h="1638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Evernote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Ian Small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June 24,2008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Note Keeping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Organisation</a:t>
                      </a:r>
                      <a:endParaRPr lang="en-US" sz="1400" b="0" i="0" u="none" strike="noStrike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Local Audience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Premium Service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PC(Windows/MacOS), Application based(Android/iOS)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150million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note taking, organizing, task lists, archiving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features limited for free user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large number of feautres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_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9" marR="4539" marT="4539" marB="0" anchor="ctr"/>
                </a:tc>
                <a:extLst>
                  <a:ext uri="{0D108BD9-81ED-4DB2-BD59-A6C34878D82A}">
                    <a16:rowId xmlns:a16="http://schemas.microsoft.com/office/drawing/2014/main" xmlns="" val="41272413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753</Words>
  <Application>Microsoft Office PowerPoint</Application>
  <PresentationFormat>Widescreen</PresentationFormat>
  <Paragraphs>184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Share Tech Mono</vt:lpstr>
      <vt:lpstr>Trebuchet MS</vt:lpstr>
      <vt:lpstr>Office Theme</vt:lpstr>
      <vt:lpstr>GPS &amp; Geo-Tagging Enabled Shopping GROUP:3 Deepa Raghuwanshi (19DM065) Malay Pant (19DM100) Manikant Jaiswal (19DM102) Manvi Garg (19DM105) Mariya Ali (19DM109) Mohd Sahil Zaidi (19DM113) </vt:lpstr>
      <vt:lpstr>PowerPoint Presentation</vt:lpstr>
      <vt:lpstr>Problem</vt:lpstr>
      <vt:lpstr>Solution</vt:lpstr>
      <vt:lpstr>Solution</vt:lpstr>
      <vt:lpstr>Why Now</vt:lpstr>
      <vt:lpstr>Market Size</vt:lpstr>
      <vt:lpstr>Market Size</vt:lpstr>
      <vt:lpstr>Competition</vt:lpstr>
      <vt:lpstr>Product</vt:lpstr>
      <vt:lpstr>PowerPoint Presentation</vt:lpstr>
      <vt:lpstr>Business Model</vt:lpstr>
      <vt:lpstr>Team</vt:lpstr>
      <vt:lpstr>Financials</vt:lpstr>
      <vt:lpstr>Milestones and Metrics</vt:lpstr>
      <vt:lpstr>Risk Evaluation and Coping Strategies</vt:lpstr>
      <vt:lpstr>Legal Environment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SHALINI</dc:creator>
  <cp:lastModifiedBy>SHALINI</cp:lastModifiedBy>
  <cp:revision>23</cp:revision>
  <dcterms:created xsi:type="dcterms:W3CDTF">2020-02-11T03:46:31Z</dcterms:created>
  <dcterms:modified xsi:type="dcterms:W3CDTF">2020-03-04T13:51:09Z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2020-02-11T00:00:00Z</vt:filetime>
  </property>
</Properties>
</file>