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1" r:id="rId3"/>
    <p:sldId id="262" r:id="rId4"/>
    <p:sldId id="264" r:id="rId5"/>
    <p:sldId id="277" r:id="rId6"/>
    <p:sldId id="266" r:id="rId7"/>
    <p:sldId id="267" r:id="rId8"/>
    <p:sldId id="268" r:id="rId9"/>
    <p:sldId id="269" r:id="rId10"/>
    <p:sldId id="272" r:id="rId11"/>
    <p:sldId id="271" r:id="rId12"/>
    <p:sldId id="273" r:id="rId13"/>
    <p:sldId id="279" r:id="rId14"/>
    <p:sldId id="270" r:id="rId15"/>
    <p:sldId id="274" r:id="rId16"/>
    <p:sldId id="275" r:id="rId17"/>
    <p:sldId id="276"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8D6B5-6E35-4FCA-A695-0C920C395158}"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IN"/>
        </a:p>
      </dgm:t>
    </dgm:pt>
    <dgm:pt modelId="{841EDA3B-6355-4A22-9599-82B02C592410}">
      <dgm:prSet phldrT="[Text]" custT="1"/>
      <dgm:spPr/>
      <dgm:t>
        <a:bodyPr/>
        <a:lstStyle/>
        <a:p>
          <a:r>
            <a:rPr lang="en-IN" sz="1750" dirty="0"/>
            <a:t>Total Available Market</a:t>
          </a:r>
        </a:p>
      </dgm:t>
    </dgm:pt>
    <dgm:pt modelId="{D8ADFAEE-ED09-4BC1-8D54-70481283493A}" type="parTrans" cxnId="{4C691D98-CB7A-411B-B900-32B6AB8DE5D4}">
      <dgm:prSet/>
      <dgm:spPr/>
      <dgm:t>
        <a:bodyPr/>
        <a:lstStyle/>
        <a:p>
          <a:endParaRPr lang="en-IN"/>
        </a:p>
      </dgm:t>
    </dgm:pt>
    <dgm:pt modelId="{B9B5F356-357F-401A-A753-CF66B1A8E23D}" type="sibTrans" cxnId="{4C691D98-CB7A-411B-B900-32B6AB8DE5D4}">
      <dgm:prSet/>
      <dgm:spPr/>
      <dgm:t>
        <a:bodyPr/>
        <a:lstStyle/>
        <a:p>
          <a:endParaRPr lang="en-IN"/>
        </a:p>
      </dgm:t>
    </dgm:pt>
    <dgm:pt modelId="{198CE9A5-4B8A-48B9-9A8D-FD73B08F256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IN" sz="1750" dirty="0"/>
            <a:t>Serviceable Available Market</a:t>
          </a:r>
        </a:p>
      </dgm:t>
    </dgm:pt>
    <dgm:pt modelId="{357583CE-9969-483F-B095-9DC2B18289DE}" type="parTrans" cxnId="{CEE09A50-8A42-4132-84AA-26886E35BE83}">
      <dgm:prSet/>
      <dgm:spPr/>
      <dgm:t>
        <a:bodyPr/>
        <a:lstStyle/>
        <a:p>
          <a:endParaRPr lang="en-IN"/>
        </a:p>
      </dgm:t>
    </dgm:pt>
    <dgm:pt modelId="{29A510BB-94BF-4003-8915-70BA112103C0}" type="sibTrans" cxnId="{CEE09A50-8A42-4132-84AA-26886E35BE83}">
      <dgm:prSet/>
      <dgm:spPr/>
      <dgm:t>
        <a:bodyPr/>
        <a:lstStyle/>
        <a:p>
          <a:endParaRPr lang="en-IN"/>
        </a:p>
      </dgm:t>
    </dgm:pt>
    <dgm:pt modelId="{C598A791-72A1-49DA-80D2-EC72B0C96AEF}">
      <dgm:prSet phldrT="[Text]" custT="1"/>
      <dgm:spPr/>
      <dgm:t>
        <a:bodyPr/>
        <a:lstStyle/>
        <a:p>
          <a:r>
            <a:rPr lang="en-IN" sz="1750" dirty="0"/>
            <a:t>Initial target market</a:t>
          </a:r>
        </a:p>
      </dgm:t>
    </dgm:pt>
    <dgm:pt modelId="{075E7771-2220-43B5-B77A-959FC2BCE911}" type="parTrans" cxnId="{575ABCB4-571D-40E7-B3E6-936383E5EE90}">
      <dgm:prSet/>
      <dgm:spPr/>
      <dgm:t>
        <a:bodyPr/>
        <a:lstStyle/>
        <a:p>
          <a:endParaRPr lang="en-IN"/>
        </a:p>
      </dgm:t>
    </dgm:pt>
    <dgm:pt modelId="{8B6D4658-FACA-4289-8989-7250BA54D24C}" type="sibTrans" cxnId="{575ABCB4-571D-40E7-B3E6-936383E5EE90}">
      <dgm:prSet/>
      <dgm:spPr/>
      <dgm:t>
        <a:bodyPr/>
        <a:lstStyle/>
        <a:p>
          <a:endParaRPr lang="en-IN"/>
        </a:p>
      </dgm:t>
    </dgm:pt>
    <dgm:pt modelId="{75964C14-F4F8-4CAC-89BB-3B490241588C}" type="pres">
      <dgm:prSet presAssocID="{6458D6B5-6E35-4FCA-A695-0C920C395158}" presName="Name0" presStyleCnt="0">
        <dgm:presLayoutVars>
          <dgm:chMax val="7"/>
          <dgm:resizeHandles val="exact"/>
        </dgm:presLayoutVars>
      </dgm:prSet>
      <dgm:spPr/>
    </dgm:pt>
    <dgm:pt modelId="{17C11936-3519-4D53-8653-407DDAED95D9}" type="pres">
      <dgm:prSet presAssocID="{6458D6B5-6E35-4FCA-A695-0C920C395158}" presName="comp1" presStyleCnt="0"/>
      <dgm:spPr/>
    </dgm:pt>
    <dgm:pt modelId="{F8EF760C-A4BF-4A3D-8F5D-A78EFCFBBA42}" type="pres">
      <dgm:prSet presAssocID="{6458D6B5-6E35-4FCA-A695-0C920C395158}" presName="circle1" presStyleLbl="node1" presStyleIdx="0" presStyleCnt="3"/>
      <dgm:spPr/>
    </dgm:pt>
    <dgm:pt modelId="{4535108E-3993-4EEC-A932-8C5AE226B7D6}" type="pres">
      <dgm:prSet presAssocID="{6458D6B5-6E35-4FCA-A695-0C920C395158}" presName="c1text" presStyleLbl="node1" presStyleIdx="0" presStyleCnt="3">
        <dgm:presLayoutVars>
          <dgm:bulletEnabled val="1"/>
        </dgm:presLayoutVars>
      </dgm:prSet>
      <dgm:spPr/>
    </dgm:pt>
    <dgm:pt modelId="{CAA39623-2ABE-418A-8535-7E994C4E0197}" type="pres">
      <dgm:prSet presAssocID="{6458D6B5-6E35-4FCA-A695-0C920C395158}" presName="comp2" presStyleCnt="0"/>
      <dgm:spPr/>
    </dgm:pt>
    <dgm:pt modelId="{A46A904C-C8E4-44C2-99C1-D223373CB8CA}" type="pres">
      <dgm:prSet presAssocID="{6458D6B5-6E35-4FCA-A695-0C920C395158}" presName="circle2" presStyleLbl="node1" presStyleIdx="1" presStyleCnt="3" custScaleY="98678"/>
      <dgm:spPr/>
    </dgm:pt>
    <dgm:pt modelId="{DAED4AD4-708E-49B4-81E0-EF0ACD0EAF44}" type="pres">
      <dgm:prSet presAssocID="{6458D6B5-6E35-4FCA-A695-0C920C395158}" presName="c2text" presStyleLbl="node1" presStyleIdx="1" presStyleCnt="3">
        <dgm:presLayoutVars>
          <dgm:bulletEnabled val="1"/>
        </dgm:presLayoutVars>
      </dgm:prSet>
      <dgm:spPr/>
    </dgm:pt>
    <dgm:pt modelId="{67DDB7C9-A0A6-4236-902E-EE0799E9A76D}" type="pres">
      <dgm:prSet presAssocID="{6458D6B5-6E35-4FCA-A695-0C920C395158}" presName="comp3" presStyleCnt="0"/>
      <dgm:spPr/>
    </dgm:pt>
    <dgm:pt modelId="{4C8BBAFF-C67C-43B1-8EA3-3BF188B09798}" type="pres">
      <dgm:prSet presAssocID="{6458D6B5-6E35-4FCA-A695-0C920C395158}" presName="circle3" presStyleLbl="node1" presStyleIdx="2" presStyleCnt="3"/>
      <dgm:spPr/>
    </dgm:pt>
    <dgm:pt modelId="{9A823D81-1A3C-4073-80DD-B9EA010B7EFD}" type="pres">
      <dgm:prSet presAssocID="{6458D6B5-6E35-4FCA-A695-0C920C395158}" presName="c3text" presStyleLbl="node1" presStyleIdx="2" presStyleCnt="3">
        <dgm:presLayoutVars>
          <dgm:bulletEnabled val="1"/>
        </dgm:presLayoutVars>
      </dgm:prSet>
      <dgm:spPr/>
    </dgm:pt>
  </dgm:ptLst>
  <dgm:cxnLst>
    <dgm:cxn modelId="{DACB3C17-0957-405B-99EF-E7DC22E2F451}" type="presOf" srcId="{C598A791-72A1-49DA-80D2-EC72B0C96AEF}" destId="{4C8BBAFF-C67C-43B1-8EA3-3BF188B09798}" srcOrd="0" destOrd="0" presId="urn:microsoft.com/office/officeart/2005/8/layout/venn2"/>
    <dgm:cxn modelId="{6D33F932-62DC-4505-86DF-25B82B16C0C7}" type="presOf" srcId="{C598A791-72A1-49DA-80D2-EC72B0C96AEF}" destId="{9A823D81-1A3C-4073-80DD-B9EA010B7EFD}" srcOrd="1" destOrd="0" presId="urn:microsoft.com/office/officeart/2005/8/layout/venn2"/>
    <dgm:cxn modelId="{768A433B-8D24-4BDC-AB5D-E927E8FA93A2}" type="presOf" srcId="{6458D6B5-6E35-4FCA-A695-0C920C395158}" destId="{75964C14-F4F8-4CAC-89BB-3B490241588C}" srcOrd="0" destOrd="0" presId="urn:microsoft.com/office/officeart/2005/8/layout/venn2"/>
    <dgm:cxn modelId="{4B25456E-16CB-468C-854C-5EE4D9E3F3F0}" type="presOf" srcId="{198CE9A5-4B8A-48B9-9A8D-FD73B08F256A}" destId="{A46A904C-C8E4-44C2-99C1-D223373CB8CA}" srcOrd="0" destOrd="0" presId="urn:microsoft.com/office/officeart/2005/8/layout/venn2"/>
    <dgm:cxn modelId="{CEE09A50-8A42-4132-84AA-26886E35BE83}" srcId="{6458D6B5-6E35-4FCA-A695-0C920C395158}" destId="{198CE9A5-4B8A-48B9-9A8D-FD73B08F256A}" srcOrd="1" destOrd="0" parTransId="{357583CE-9969-483F-B095-9DC2B18289DE}" sibTransId="{29A510BB-94BF-4003-8915-70BA112103C0}"/>
    <dgm:cxn modelId="{A83B9554-9276-4C3E-9A5F-D185E451AB68}" type="presOf" srcId="{198CE9A5-4B8A-48B9-9A8D-FD73B08F256A}" destId="{DAED4AD4-708E-49B4-81E0-EF0ACD0EAF44}" srcOrd="1" destOrd="0" presId="urn:microsoft.com/office/officeart/2005/8/layout/venn2"/>
    <dgm:cxn modelId="{4C691D98-CB7A-411B-B900-32B6AB8DE5D4}" srcId="{6458D6B5-6E35-4FCA-A695-0C920C395158}" destId="{841EDA3B-6355-4A22-9599-82B02C592410}" srcOrd="0" destOrd="0" parTransId="{D8ADFAEE-ED09-4BC1-8D54-70481283493A}" sibTransId="{B9B5F356-357F-401A-A753-CF66B1A8E23D}"/>
    <dgm:cxn modelId="{575ABCB4-571D-40E7-B3E6-936383E5EE90}" srcId="{6458D6B5-6E35-4FCA-A695-0C920C395158}" destId="{C598A791-72A1-49DA-80D2-EC72B0C96AEF}" srcOrd="2" destOrd="0" parTransId="{075E7771-2220-43B5-B77A-959FC2BCE911}" sibTransId="{8B6D4658-FACA-4289-8989-7250BA54D24C}"/>
    <dgm:cxn modelId="{815DBCB7-5707-4915-B431-99A337930AF4}" type="presOf" srcId="{841EDA3B-6355-4A22-9599-82B02C592410}" destId="{F8EF760C-A4BF-4A3D-8F5D-A78EFCFBBA42}" srcOrd="0" destOrd="0" presId="urn:microsoft.com/office/officeart/2005/8/layout/venn2"/>
    <dgm:cxn modelId="{11FAFAD6-D776-46A8-810E-74BA81CA9D82}" type="presOf" srcId="{841EDA3B-6355-4A22-9599-82B02C592410}" destId="{4535108E-3993-4EEC-A932-8C5AE226B7D6}" srcOrd="1" destOrd="0" presId="urn:microsoft.com/office/officeart/2005/8/layout/venn2"/>
    <dgm:cxn modelId="{EE8F477B-7036-46C1-8900-4FB48DE7BEAB}" type="presParOf" srcId="{75964C14-F4F8-4CAC-89BB-3B490241588C}" destId="{17C11936-3519-4D53-8653-407DDAED95D9}" srcOrd="0" destOrd="0" presId="urn:microsoft.com/office/officeart/2005/8/layout/venn2"/>
    <dgm:cxn modelId="{B9BF5CE7-03EC-405E-A064-208AA79E35CD}" type="presParOf" srcId="{17C11936-3519-4D53-8653-407DDAED95D9}" destId="{F8EF760C-A4BF-4A3D-8F5D-A78EFCFBBA42}" srcOrd="0" destOrd="0" presId="urn:microsoft.com/office/officeart/2005/8/layout/venn2"/>
    <dgm:cxn modelId="{01339C31-3CF6-4A3B-8F3E-CD5563B5D4AF}" type="presParOf" srcId="{17C11936-3519-4D53-8653-407DDAED95D9}" destId="{4535108E-3993-4EEC-A932-8C5AE226B7D6}" srcOrd="1" destOrd="0" presId="urn:microsoft.com/office/officeart/2005/8/layout/venn2"/>
    <dgm:cxn modelId="{8EA39EC8-07DB-4222-9C7B-1B2E6521656F}" type="presParOf" srcId="{75964C14-F4F8-4CAC-89BB-3B490241588C}" destId="{CAA39623-2ABE-418A-8535-7E994C4E0197}" srcOrd="1" destOrd="0" presId="urn:microsoft.com/office/officeart/2005/8/layout/venn2"/>
    <dgm:cxn modelId="{DED2ADEF-E9B3-44A7-BBB1-8FEDD1E9743A}" type="presParOf" srcId="{CAA39623-2ABE-418A-8535-7E994C4E0197}" destId="{A46A904C-C8E4-44C2-99C1-D223373CB8CA}" srcOrd="0" destOrd="0" presId="urn:microsoft.com/office/officeart/2005/8/layout/venn2"/>
    <dgm:cxn modelId="{3B871FA4-1F2C-418B-A4C3-1DDFE5C67162}" type="presParOf" srcId="{CAA39623-2ABE-418A-8535-7E994C4E0197}" destId="{DAED4AD4-708E-49B4-81E0-EF0ACD0EAF44}" srcOrd="1" destOrd="0" presId="urn:microsoft.com/office/officeart/2005/8/layout/venn2"/>
    <dgm:cxn modelId="{553BFEBF-0C91-4980-A04F-513EDF08559C}" type="presParOf" srcId="{75964C14-F4F8-4CAC-89BB-3B490241588C}" destId="{67DDB7C9-A0A6-4236-902E-EE0799E9A76D}" srcOrd="2" destOrd="0" presId="urn:microsoft.com/office/officeart/2005/8/layout/venn2"/>
    <dgm:cxn modelId="{ED3336E5-27E3-4E68-B24C-9165E82EDA6E}" type="presParOf" srcId="{67DDB7C9-A0A6-4236-902E-EE0799E9A76D}" destId="{4C8BBAFF-C67C-43B1-8EA3-3BF188B09798}" srcOrd="0" destOrd="0" presId="urn:microsoft.com/office/officeart/2005/8/layout/venn2"/>
    <dgm:cxn modelId="{48BE3C04-C2C9-4F27-B87A-EAEB1F5E5E83}" type="presParOf" srcId="{67DDB7C9-A0A6-4236-902E-EE0799E9A76D}" destId="{9A823D81-1A3C-4073-80DD-B9EA010B7EF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760C-A4BF-4A3D-8F5D-A78EFCFBBA42}">
      <dsp:nvSpPr>
        <dsp:cNvPr id="0" name=""/>
        <dsp:cNvSpPr/>
      </dsp:nvSpPr>
      <dsp:spPr>
        <a:xfrm>
          <a:off x="856750" y="0"/>
          <a:ext cx="4127395" cy="412739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777875">
            <a:lnSpc>
              <a:spcPct val="90000"/>
            </a:lnSpc>
            <a:spcBef>
              <a:spcPct val="0"/>
            </a:spcBef>
            <a:spcAft>
              <a:spcPct val="35000"/>
            </a:spcAft>
            <a:buNone/>
          </a:pPr>
          <a:r>
            <a:rPr lang="en-IN" sz="1750" kern="1200" dirty="0"/>
            <a:t>Total Available Market</a:t>
          </a:r>
        </a:p>
      </dsp:txBody>
      <dsp:txXfrm>
        <a:off x="2199185" y="206369"/>
        <a:ext cx="1442524" cy="619109"/>
      </dsp:txXfrm>
    </dsp:sp>
    <dsp:sp modelId="{A46A904C-C8E4-44C2-99C1-D223373CB8CA}">
      <dsp:nvSpPr>
        <dsp:cNvPr id="0" name=""/>
        <dsp:cNvSpPr/>
      </dsp:nvSpPr>
      <dsp:spPr>
        <a:xfrm>
          <a:off x="1372674" y="1052310"/>
          <a:ext cx="3095546" cy="3054623"/>
        </a:xfrm>
        <a:prstGeom prst="ellipse">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marL="0" lvl="0" indent="0" algn="ctr" defTabSz="777875">
            <a:lnSpc>
              <a:spcPct val="90000"/>
            </a:lnSpc>
            <a:spcBef>
              <a:spcPct val="0"/>
            </a:spcBef>
            <a:spcAft>
              <a:spcPct val="35000"/>
            </a:spcAft>
            <a:buNone/>
          </a:pPr>
          <a:r>
            <a:rPr lang="en-IN" sz="1750" kern="1200" dirty="0"/>
            <a:t>Serviceable Available Market</a:t>
          </a:r>
        </a:p>
      </dsp:txBody>
      <dsp:txXfrm>
        <a:off x="2199185" y="1243224"/>
        <a:ext cx="1442524" cy="572741"/>
      </dsp:txXfrm>
    </dsp:sp>
    <dsp:sp modelId="{4C8BBAFF-C67C-43B1-8EA3-3BF188B09798}">
      <dsp:nvSpPr>
        <dsp:cNvPr id="0" name=""/>
        <dsp:cNvSpPr/>
      </dsp:nvSpPr>
      <dsp:spPr>
        <a:xfrm>
          <a:off x="1888599" y="2063697"/>
          <a:ext cx="2063697" cy="2063697"/>
        </a:xfrm>
        <a:prstGeom prst="ellipse">
          <a:avLst/>
        </a:prstGeom>
        <a:solidFill>
          <a:schemeClr val="accent4">
            <a:hueOff val="20068076"/>
            <a:satOff val="-496"/>
            <a:lumOff val="66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777875">
            <a:lnSpc>
              <a:spcPct val="90000"/>
            </a:lnSpc>
            <a:spcBef>
              <a:spcPct val="0"/>
            </a:spcBef>
            <a:spcAft>
              <a:spcPct val="35000"/>
            </a:spcAft>
            <a:buNone/>
          </a:pPr>
          <a:r>
            <a:rPr lang="en-IN" sz="1750" kern="1200" dirty="0"/>
            <a:t>Initial target market</a:t>
          </a:r>
        </a:p>
      </dsp:txBody>
      <dsp:txXfrm>
        <a:off x="2190820" y="2579621"/>
        <a:ext cx="1459254" cy="103184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2/25/2020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342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8385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1471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1446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2/25/2020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20514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0614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3803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9070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0791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2/25/2020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8075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2/25/2020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071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2/25/2020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291430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78" r:id="rId5"/>
    <p:sldLayoutId id="2147483684" r:id="rId6"/>
    <p:sldLayoutId id="2147483685" r:id="rId7"/>
    <p:sldLayoutId id="2147483675" r:id="rId8"/>
    <p:sldLayoutId id="2147483676" r:id="rId9"/>
    <p:sldLayoutId id="2147483677" r:id="rId10"/>
    <p:sldLayoutId id="2147483679" r:id="rId11"/>
  </p:sldLayoutIdLst>
  <p:hf sldNum="0" hdr="0" ftr="0" dt="0"/>
  <p:txStyles>
    <p:titleStyle>
      <a:lvl1pPr algn="l" defTabSz="914400" rtl="0" eaLnBrk="1" latinLnBrk="0" hangingPunct="1">
        <a:lnSpc>
          <a:spcPct val="90000"/>
        </a:lnSpc>
        <a:spcBef>
          <a:spcPct val="0"/>
        </a:spcBef>
        <a:buNone/>
        <a:defRPr lang="en-US" sz="4000" b="1"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C18CAE-1D9F-49F4-B506-CE0498FBAC1F}"/>
              </a:ext>
            </a:extLst>
          </p:cNvPr>
          <p:cNvPicPr>
            <a:picLocks noChangeAspect="1"/>
          </p:cNvPicPr>
          <p:nvPr/>
        </p:nvPicPr>
        <p:blipFill rotWithShape="1">
          <a:blip r:embed="rId2">
            <a:alphaModFix amt="90000"/>
          </a:blip>
          <a:srcRect t="12181" b="3549"/>
          <a:stretch/>
        </p:blipFill>
        <p:spPr>
          <a:xfrm>
            <a:off x="1" y="8346"/>
            <a:ext cx="12191999" cy="6857989"/>
          </a:xfrm>
          <a:prstGeom prst="rect">
            <a:avLst/>
          </a:prstGeom>
        </p:spPr>
      </p:pic>
      <p:sp>
        <p:nvSpPr>
          <p:cNvPr id="9" name="Rectangle 8">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557C6BC5-D8A5-4244-B324-DFC2D760AF8D}"/>
              </a:ext>
            </a:extLst>
          </p:cNvPr>
          <p:cNvSpPr>
            <a:spLocks noGrp="1"/>
          </p:cNvSpPr>
          <p:nvPr>
            <p:ph type="ctrTitle"/>
          </p:nvPr>
        </p:nvSpPr>
        <p:spPr>
          <a:xfrm>
            <a:off x="1307870" y="1825948"/>
            <a:ext cx="9576261" cy="2437232"/>
          </a:xfrm>
        </p:spPr>
        <p:txBody>
          <a:bodyPr>
            <a:normAutofit/>
          </a:bodyPr>
          <a:lstStyle/>
          <a:p>
            <a:r>
              <a:rPr lang="en-IN" b="1" dirty="0">
                <a:solidFill>
                  <a:schemeClr val="tx1"/>
                </a:solidFill>
              </a:rPr>
              <a:t>Business Plan</a:t>
            </a:r>
          </a:p>
        </p:txBody>
      </p:sp>
      <p:sp>
        <p:nvSpPr>
          <p:cNvPr id="3" name="Subtitle 2">
            <a:extLst>
              <a:ext uri="{FF2B5EF4-FFF2-40B4-BE49-F238E27FC236}">
                <a16:creationId xmlns:a16="http://schemas.microsoft.com/office/drawing/2014/main" id="{BD8ABDAB-0461-486B-8876-EDA74050C687}"/>
              </a:ext>
            </a:extLst>
          </p:cNvPr>
          <p:cNvSpPr>
            <a:spLocks noGrp="1"/>
          </p:cNvSpPr>
          <p:nvPr>
            <p:ph type="subTitle" idx="1"/>
          </p:nvPr>
        </p:nvSpPr>
        <p:spPr>
          <a:xfrm>
            <a:off x="1447800" y="4156938"/>
            <a:ext cx="9296401" cy="1364002"/>
          </a:xfrm>
        </p:spPr>
        <p:txBody>
          <a:bodyPr>
            <a:normAutofit/>
          </a:bodyPr>
          <a:lstStyle/>
          <a:p>
            <a:r>
              <a:rPr lang="en-IN" dirty="0"/>
              <a:t>Members- </a:t>
            </a:r>
          </a:p>
          <a:p>
            <a:r>
              <a:rPr lang="en-IN" dirty="0"/>
              <a:t>       </a:t>
            </a:r>
            <a:r>
              <a:rPr lang="en-IN" dirty="0" err="1"/>
              <a:t>Ayushi</a:t>
            </a:r>
            <a:r>
              <a:rPr lang="en-IN" dirty="0"/>
              <a:t> </a:t>
            </a:r>
            <a:r>
              <a:rPr lang="en-IN" dirty="0" err="1"/>
              <a:t>Chhipa</a:t>
            </a:r>
            <a:r>
              <a:rPr lang="en-IN" dirty="0"/>
              <a:t> (19DM055)	</a:t>
            </a:r>
            <a:r>
              <a:rPr lang="en-IN" dirty="0" err="1"/>
              <a:t>Pranish</a:t>
            </a:r>
            <a:r>
              <a:rPr lang="en-IN" dirty="0"/>
              <a:t> </a:t>
            </a:r>
            <a:r>
              <a:rPr lang="en-IN" dirty="0" err="1"/>
              <a:t>Naoghare</a:t>
            </a:r>
            <a:r>
              <a:rPr lang="en-IN" dirty="0"/>
              <a:t> (19DM136)</a:t>
            </a:r>
          </a:p>
          <a:p>
            <a:pPr algn="l"/>
            <a:r>
              <a:rPr lang="en-IN"/>
              <a:t>                         </a:t>
            </a:r>
            <a:r>
              <a:rPr lang="en-IN" dirty="0"/>
              <a:t>Riya </a:t>
            </a:r>
            <a:r>
              <a:rPr lang="en-IN" dirty="0" err="1"/>
              <a:t>Katoch</a:t>
            </a:r>
            <a:r>
              <a:rPr lang="en-IN" dirty="0"/>
              <a:t> (19DM163)	    Runjhun Gupta (19DM168)</a:t>
            </a:r>
          </a:p>
          <a:p>
            <a:pPr algn="l"/>
            <a:r>
              <a:rPr lang="en-IN" dirty="0"/>
              <a:t>                     </a:t>
            </a:r>
            <a:r>
              <a:rPr lang="en-IN" dirty="0" err="1"/>
              <a:t>Sarvagya</a:t>
            </a:r>
            <a:r>
              <a:rPr lang="en-IN" dirty="0"/>
              <a:t> Gupta (19DM186)	     </a:t>
            </a:r>
            <a:r>
              <a:rPr lang="en-IN" dirty="0" err="1"/>
              <a:t>Sejal</a:t>
            </a:r>
            <a:r>
              <a:rPr lang="en-IN" dirty="0"/>
              <a:t> Agrawal (19DM188)</a:t>
            </a:r>
          </a:p>
          <a:p>
            <a:endParaRPr lang="en-IN" dirty="0"/>
          </a:p>
          <a:p>
            <a:endParaRPr lang="en-IN" dirty="0"/>
          </a:p>
        </p:txBody>
      </p:sp>
      <p:sp>
        <p:nvSpPr>
          <p:cNvPr id="13" name="Rectangle 12">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8386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Business Model</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10058400" cy="3849624"/>
          </a:xfrm>
          <a:solidFill>
            <a:schemeClr val="tx1">
              <a:lumMod val="85000"/>
              <a:lumOff val="15000"/>
              <a:alpha val="88000"/>
            </a:schemeClr>
          </a:solidFill>
        </p:spPr>
        <p:txBody>
          <a:bodyPr>
            <a:normAutofit/>
          </a:bodyPr>
          <a:lstStyle/>
          <a:p>
            <a:pPr>
              <a:buClr>
                <a:schemeClr val="bg1"/>
              </a:buClr>
              <a:buFont typeface="Arial" panose="020B0604020202020204" pitchFamily="34" charset="0"/>
              <a:buChar char="•"/>
            </a:pPr>
            <a:r>
              <a:rPr lang="en-IN" sz="2000" b="1" u="sng" dirty="0">
                <a:solidFill>
                  <a:schemeClr val="bg1"/>
                </a:solidFill>
              </a:rPr>
              <a:t>Revenue model</a:t>
            </a:r>
            <a:r>
              <a:rPr lang="en-IN" sz="2000" b="1" dirty="0">
                <a:solidFill>
                  <a:schemeClr val="bg1"/>
                </a:solidFill>
              </a:rPr>
              <a:t> -</a:t>
            </a:r>
            <a:r>
              <a:rPr lang="en-IN" sz="2000" dirty="0">
                <a:solidFill>
                  <a:schemeClr val="bg1"/>
                </a:solidFill>
              </a:rPr>
              <a:t> Sales Model</a:t>
            </a:r>
          </a:p>
          <a:p>
            <a:pPr>
              <a:buClr>
                <a:schemeClr val="bg1"/>
              </a:buClr>
              <a:buFont typeface="Arial" panose="020B0604020202020204" pitchFamily="34" charset="0"/>
              <a:buChar char="•"/>
            </a:pPr>
            <a:r>
              <a:rPr lang="en-IN" sz="2000" b="1" u="sng" dirty="0">
                <a:solidFill>
                  <a:schemeClr val="bg1"/>
                </a:solidFill>
              </a:rPr>
              <a:t>Pricing</a:t>
            </a:r>
            <a:r>
              <a:rPr lang="en-IN" sz="2000" b="1" dirty="0">
                <a:solidFill>
                  <a:schemeClr val="bg1"/>
                </a:solidFill>
              </a:rPr>
              <a:t> - </a:t>
            </a:r>
            <a:r>
              <a:rPr lang="en-IN" sz="2000" dirty="0">
                <a:solidFill>
                  <a:schemeClr val="bg1"/>
                </a:solidFill>
              </a:rPr>
              <a:t> Cost Plus Pricing</a:t>
            </a:r>
          </a:p>
          <a:p>
            <a:pPr>
              <a:buClr>
                <a:schemeClr val="bg1"/>
              </a:buClr>
              <a:buFont typeface="Arial" panose="020B0604020202020204" pitchFamily="34" charset="0"/>
              <a:buChar char="•"/>
            </a:pPr>
            <a:r>
              <a:rPr lang="en-IN" sz="2000" b="1" u="sng" dirty="0">
                <a:solidFill>
                  <a:schemeClr val="bg1"/>
                </a:solidFill>
              </a:rPr>
              <a:t>Average account size</a:t>
            </a:r>
            <a:r>
              <a:rPr lang="en-IN" sz="2000" b="1" dirty="0">
                <a:solidFill>
                  <a:schemeClr val="bg1"/>
                </a:solidFill>
              </a:rPr>
              <a:t> -  </a:t>
            </a:r>
            <a:r>
              <a:rPr lang="en-IN" sz="2000" dirty="0">
                <a:solidFill>
                  <a:schemeClr val="bg1"/>
                </a:solidFill>
              </a:rPr>
              <a:t>₹100 –  ₹250 per week</a:t>
            </a:r>
          </a:p>
          <a:p>
            <a:pPr>
              <a:buClr>
                <a:schemeClr val="bg1"/>
              </a:buClr>
              <a:buFont typeface="Arial" panose="020B0604020202020204" pitchFamily="34" charset="0"/>
              <a:buChar char="•"/>
            </a:pPr>
            <a:r>
              <a:rPr lang="en-IN" sz="2000" b="1" u="sng" dirty="0">
                <a:solidFill>
                  <a:schemeClr val="bg1"/>
                </a:solidFill>
              </a:rPr>
              <a:t>Customer lifetime value</a:t>
            </a:r>
            <a:r>
              <a:rPr lang="en-IN" sz="2000" b="1" dirty="0">
                <a:solidFill>
                  <a:schemeClr val="bg1"/>
                </a:solidFill>
              </a:rPr>
              <a:t> - </a:t>
            </a:r>
            <a:r>
              <a:rPr lang="en-IN" sz="2000" dirty="0">
                <a:solidFill>
                  <a:schemeClr val="bg1"/>
                </a:solidFill>
              </a:rPr>
              <a:t>₹200 - ₹500 per week</a:t>
            </a:r>
            <a:endParaRPr lang="en-IN" sz="2000" b="1" dirty="0">
              <a:solidFill>
                <a:schemeClr val="bg1"/>
              </a:solidFill>
            </a:endParaRPr>
          </a:p>
          <a:p>
            <a:pPr>
              <a:buClr>
                <a:schemeClr val="bg1"/>
              </a:buClr>
              <a:buFont typeface="Arial" panose="020B0604020202020204" pitchFamily="34" charset="0"/>
              <a:buChar char="•"/>
            </a:pPr>
            <a:r>
              <a:rPr lang="en-IN" sz="2000" b="1" u="sng" dirty="0">
                <a:solidFill>
                  <a:schemeClr val="bg1"/>
                </a:solidFill>
              </a:rPr>
              <a:t>Sales &amp; distribution Channels</a:t>
            </a:r>
            <a:r>
              <a:rPr lang="en-IN" sz="2000" b="1" dirty="0">
                <a:solidFill>
                  <a:schemeClr val="bg1"/>
                </a:solidFill>
              </a:rPr>
              <a:t> -</a:t>
            </a:r>
            <a:r>
              <a:rPr lang="en-IN" sz="2000" dirty="0">
                <a:solidFill>
                  <a:schemeClr val="bg1"/>
                </a:solidFill>
              </a:rPr>
              <a:t> </a:t>
            </a:r>
            <a:r>
              <a:rPr lang="en-US" sz="2000" dirty="0">
                <a:solidFill>
                  <a:schemeClr val="bg1"/>
                </a:solidFill>
              </a:rPr>
              <a:t>Our customers can acquire our products by placing their orders at our food truck or over a telephone. Further on we will also be extending our service for home delivery.</a:t>
            </a:r>
            <a:endParaRPr lang="en-IN" sz="2000" dirty="0">
              <a:solidFill>
                <a:schemeClr val="bg1"/>
              </a:solidFill>
            </a:endParaRPr>
          </a:p>
          <a:p>
            <a:pPr>
              <a:buClr>
                <a:schemeClr val="bg1"/>
              </a:buClr>
              <a:buFont typeface="Arial" panose="020B0604020202020204" pitchFamily="34" charset="0"/>
              <a:buChar char="•"/>
            </a:pPr>
            <a:r>
              <a:rPr lang="en-IN" sz="2000" b="1" u="sng" dirty="0">
                <a:solidFill>
                  <a:schemeClr val="bg1"/>
                </a:solidFill>
              </a:rPr>
              <a:t>Customer/pipeline list</a:t>
            </a:r>
            <a:r>
              <a:rPr lang="en-IN" sz="2000" b="1" dirty="0">
                <a:solidFill>
                  <a:schemeClr val="bg1"/>
                </a:solidFill>
              </a:rPr>
              <a:t> – </a:t>
            </a:r>
            <a:r>
              <a:rPr lang="en-IN" sz="2000" dirty="0">
                <a:solidFill>
                  <a:schemeClr val="bg1"/>
                </a:solidFill>
              </a:rPr>
              <a:t>Pamphlet, hoardings, posters, referral offers, first timer discounts.</a:t>
            </a:r>
            <a:endParaRPr lang="en-IN" sz="2000" b="1" dirty="0">
              <a:solidFill>
                <a:schemeClr val="bg1"/>
              </a:solidFill>
            </a:endParaRPr>
          </a:p>
        </p:txBody>
      </p:sp>
    </p:spTree>
    <p:extLst>
      <p:ext uri="{BB962C8B-B14F-4D97-AF65-F5344CB8AC3E}">
        <p14:creationId xmlns:p14="http://schemas.microsoft.com/office/powerpoint/2010/main" val="357174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Team</a:t>
            </a:r>
          </a:p>
        </p:txBody>
      </p:sp>
      <p:sp>
        <p:nvSpPr>
          <p:cNvPr id="4" name="Content Placeholder 2">
            <a:extLst>
              <a:ext uri="{FF2B5EF4-FFF2-40B4-BE49-F238E27FC236}">
                <a16:creationId xmlns:a16="http://schemas.microsoft.com/office/drawing/2014/main" id="{016D32D9-6BD2-493B-B7C7-FF4D18AFDEA9}"/>
              </a:ext>
            </a:extLst>
          </p:cNvPr>
          <p:cNvSpPr txBox="1">
            <a:spLocks/>
          </p:cNvSpPr>
          <p:nvPr/>
        </p:nvSpPr>
        <p:spPr>
          <a:xfrm>
            <a:off x="1066800" y="2246172"/>
            <a:ext cx="4955309" cy="3849624"/>
          </a:xfrm>
          <a:prstGeom prst="rect">
            <a:avLst/>
          </a:prstGeom>
          <a:solidFill>
            <a:schemeClr val="tx1">
              <a:lumMod val="85000"/>
              <a:lumOff val="15000"/>
              <a:alpha val="88000"/>
            </a:schemeClr>
          </a:solidFill>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en-IN" sz="2000" b="1" u="sng" dirty="0">
                <a:solidFill>
                  <a:schemeClr val="bg1"/>
                </a:solidFill>
              </a:rPr>
              <a:t>Founders and Management</a:t>
            </a:r>
          </a:p>
          <a:p>
            <a:pPr marL="0" indent="0">
              <a:buNone/>
            </a:pPr>
            <a:r>
              <a:rPr lang="en-IN" sz="2000" dirty="0">
                <a:solidFill>
                  <a:schemeClr val="bg1"/>
                </a:solidFill>
              </a:rPr>
              <a:t>A partnership between -</a:t>
            </a:r>
          </a:p>
          <a:p>
            <a:pPr>
              <a:buClr>
                <a:schemeClr val="bg1"/>
              </a:buClr>
              <a:buFont typeface="Arial" panose="020B0604020202020204" pitchFamily="34" charset="0"/>
              <a:buChar char="•"/>
            </a:pPr>
            <a:r>
              <a:rPr lang="en-IN" sz="2000" dirty="0" err="1">
                <a:solidFill>
                  <a:schemeClr val="bg1"/>
                </a:solidFill>
              </a:rPr>
              <a:t>Ayushi</a:t>
            </a:r>
            <a:r>
              <a:rPr lang="en-IN" sz="2000" dirty="0">
                <a:solidFill>
                  <a:schemeClr val="bg1"/>
                </a:solidFill>
              </a:rPr>
              <a:t> </a:t>
            </a:r>
            <a:r>
              <a:rPr lang="en-IN" sz="2000" dirty="0" err="1">
                <a:solidFill>
                  <a:schemeClr val="bg1"/>
                </a:solidFill>
              </a:rPr>
              <a:t>Chhipa</a:t>
            </a:r>
            <a:endParaRPr lang="en-IN" sz="2000" dirty="0">
              <a:solidFill>
                <a:schemeClr val="bg1"/>
              </a:solidFill>
            </a:endParaRPr>
          </a:p>
          <a:p>
            <a:pPr>
              <a:buClr>
                <a:schemeClr val="bg1"/>
              </a:buClr>
              <a:buFont typeface="Arial" panose="020B0604020202020204" pitchFamily="34" charset="0"/>
              <a:buChar char="•"/>
            </a:pPr>
            <a:r>
              <a:rPr lang="en-IN" sz="2000" dirty="0" err="1">
                <a:solidFill>
                  <a:schemeClr val="bg1"/>
                </a:solidFill>
              </a:rPr>
              <a:t>Pranish</a:t>
            </a:r>
            <a:r>
              <a:rPr lang="en-IN" sz="2000" dirty="0">
                <a:solidFill>
                  <a:schemeClr val="bg1"/>
                </a:solidFill>
              </a:rPr>
              <a:t> </a:t>
            </a:r>
            <a:r>
              <a:rPr lang="en-IN" sz="2000" dirty="0" err="1">
                <a:solidFill>
                  <a:schemeClr val="bg1"/>
                </a:solidFill>
              </a:rPr>
              <a:t>Naoghare</a:t>
            </a:r>
            <a:r>
              <a:rPr lang="en-IN" sz="2000" dirty="0">
                <a:solidFill>
                  <a:schemeClr val="bg1"/>
                </a:solidFill>
              </a:rPr>
              <a:t> </a:t>
            </a:r>
          </a:p>
          <a:p>
            <a:pPr>
              <a:buClr>
                <a:schemeClr val="bg1"/>
              </a:buClr>
              <a:buFont typeface="Arial" panose="020B0604020202020204" pitchFamily="34" charset="0"/>
              <a:buChar char="•"/>
            </a:pPr>
            <a:r>
              <a:rPr lang="en-IN" sz="2000" dirty="0">
                <a:solidFill>
                  <a:schemeClr val="bg1"/>
                </a:solidFill>
              </a:rPr>
              <a:t>Riya </a:t>
            </a:r>
            <a:r>
              <a:rPr lang="en-IN" sz="2000" dirty="0" err="1">
                <a:solidFill>
                  <a:schemeClr val="bg1"/>
                </a:solidFill>
              </a:rPr>
              <a:t>Katoch</a:t>
            </a:r>
            <a:endParaRPr lang="en-IN" sz="2000" dirty="0">
              <a:solidFill>
                <a:schemeClr val="bg1"/>
              </a:solidFill>
            </a:endParaRPr>
          </a:p>
          <a:p>
            <a:pPr>
              <a:buClr>
                <a:schemeClr val="bg1"/>
              </a:buClr>
              <a:buFont typeface="Arial" panose="020B0604020202020204" pitchFamily="34" charset="0"/>
              <a:buChar char="•"/>
            </a:pPr>
            <a:r>
              <a:rPr lang="en-IN" sz="2000" dirty="0">
                <a:solidFill>
                  <a:schemeClr val="bg1"/>
                </a:solidFill>
              </a:rPr>
              <a:t>Runjhun Gupta</a:t>
            </a:r>
          </a:p>
          <a:p>
            <a:pPr>
              <a:buClr>
                <a:schemeClr val="bg1"/>
              </a:buClr>
              <a:buFont typeface="Arial" panose="020B0604020202020204" pitchFamily="34" charset="0"/>
              <a:buChar char="•"/>
            </a:pPr>
            <a:r>
              <a:rPr lang="en-IN" sz="2000" dirty="0" err="1">
                <a:solidFill>
                  <a:schemeClr val="bg1"/>
                </a:solidFill>
              </a:rPr>
              <a:t>Sarvagya</a:t>
            </a:r>
            <a:r>
              <a:rPr lang="en-IN" sz="2000" dirty="0">
                <a:solidFill>
                  <a:schemeClr val="bg1"/>
                </a:solidFill>
              </a:rPr>
              <a:t> Gupta</a:t>
            </a:r>
          </a:p>
          <a:p>
            <a:pPr>
              <a:buClr>
                <a:schemeClr val="bg1"/>
              </a:buClr>
              <a:buFont typeface="Arial" panose="020B0604020202020204" pitchFamily="34" charset="0"/>
              <a:buChar char="•"/>
            </a:pPr>
            <a:r>
              <a:rPr lang="en-IN" sz="2000" dirty="0" err="1">
                <a:solidFill>
                  <a:schemeClr val="bg1"/>
                </a:solidFill>
              </a:rPr>
              <a:t>Sejal</a:t>
            </a:r>
            <a:r>
              <a:rPr lang="en-IN" sz="2000" dirty="0">
                <a:solidFill>
                  <a:schemeClr val="bg1"/>
                </a:solidFill>
              </a:rPr>
              <a:t> Agrawal</a:t>
            </a:r>
          </a:p>
          <a:p>
            <a:pPr algn="ctr"/>
            <a:endParaRPr lang="en-US" sz="2000" dirty="0">
              <a:solidFill>
                <a:schemeClr val="bg1"/>
              </a:solidFill>
            </a:endParaRPr>
          </a:p>
        </p:txBody>
      </p:sp>
      <p:sp>
        <p:nvSpPr>
          <p:cNvPr id="5" name="Content Placeholder 2">
            <a:extLst>
              <a:ext uri="{FF2B5EF4-FFF2-40B4-BE49-F238E27FC236}">
                <a16:creationId xmlns:a16="http://schemas.microsoft.com/office/drawing/2014/main" id="{48D8EDDB-E014-4997-B98C-E83CB5093030}"/>
              </a:ext>
            </a:extLst>
          </p:cNvPr>
          <p:cNvSpPr>
            <a:spLocks noGrp="1"/>
          </p:cNvSpPr>
          <p:nvPr>
            <p:ph idx="1"/>
          </p:nvPr>
        </p:nvSpPr>
        <p:spPr>
          <a:xfrm>
            <a:off x="6169891" y="2246172"/>
            <a:ext cx="4955309" cy="3849624"/>
          </a:xfrm>
          <a:solidFill>
            <a:schemeClr val="tx1">
              <a:lumMod val="85000"/>
              <a:lumOff val="15000"/>
              <a:alpha val="88000"/>
            </a:schemeClr>
          </a:solidFill>
        </p:spPr>
        <p:txBody>
          <a:bodyPr>
            <a:normAutofit/>
          </a:bodyPr>
          <a:lstStyle/>
          <a:p>
            <a:pPr marL="0" indent="0" algn="ctr"/>
            <a:r>
              <a:rPr lang="en-IN" sz="2000" b="1" u="sng" dirty="0">
                <a:solidFill>
                  <a:schemeClr val="bg1"/>
                </a:solidFill>
              </a:rPr>
              <a:t>Board of Directors</a:t>
            </a:r>
          </a:p>
          <a:p>
            <a:pPr>
              <a:buClr>
                <a:schemeClr val="bg1"/>
              </a:buClr>
              <a:buFont typeface="Arial" panose="020B0604020202020204" pitchFamily="34" charset="0"/>
              <a:buChar char="•"/>
            </a:pPr>
            <a:r>
              <a:rPr lang="en-IN" sz="2000" dirty="0">
                <a:solidFill>
                  <a:schemeClr val="bg1"/>
                </a:solidFill>
              </a:rPr>
              <a:t>Founders</a:t>
            </a:r>
          </a:p>
          <a:p>
            <a:pPr marL="0" indent="0" algn="ctr">
              <a:buClr>
                <a:schemeClr val="bg1"/>
              </a:buClr>
              <a:buNone/>
            </a:pPr>
            <a:r>
              <a:rPr lang="en-IN" sz="2000" b="1" u="sng" dirty="0">
                <a:solidFill>
                  <a:srgbClr val="FFFFFF"/>
                </a:solidFill>
              </a:rPr>
              <a:t>Board of Advisors</a:t>
            </a:r>
          </a:p>
          <a:p>
            <a:pPr>
              <a:buClr>
                <a:schemeClr val="bg1"/>
              </a:buClr>
              <a:buFont typeface="Arial" panose="020B0604020202020204" pitchFamily="34" charset="0"/>
              <a:buChar char="•"/>
            </a:pPr>
            <a:r>
              <a:rPr lang="en-IN" sz="2000" dirty="0">
                <a:solidFill>
                  <a:srgbClr val="FFFFFF"/>
                </a:solidFill>
              </a:rPr>
              <a:t>Mess and Cafeteria in-charge. </a:t>
            </a:r>
            <a:endParaRPr lang="en-IN" sz="2000" dirty="0">
              <a:solidFill>
                <a:schemeClr val="bg1"/>
              </a:solidFill>
            </a:endParaRPr>
          </a:p>
          <a:p>
            <a:pPr marL="0" indent="0">
              <a:buNone/>
            </a:pPr>
            <a:endParaRPr lang="en-IN" sz="2000" dirty="0">
              <a:solidFill>
                <a:schemeClr val="bg1"/>
              </a:solidFill>
            </a:endParaRPr>
          </a:p>
        </p:txBody>
      </p:sp>
    </p:spTree>
    <p:extLst>
      <p:ext uri="{BB962C8B-B14F-4D97-AF65-F5344CB8AC3E}">
        <p14:creationId xmlns:p14="http://schemas.microsoft.com/office/powerpoint/2010/main" val="104759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Financials</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10058400" cy="3849624"/>
          </a:xfrm>
          <a:solidFill>
            <a:schemeClr val="tx1">
              <a:lumMod val="85000"/>
              <a:lumOff val="15000"/>
              <a:alpha val="88000"/>
            </a:schemeClr>
          </a:solidFill>
        </p:spPr>
        <p:txBody>
          <a:bodyPr/>
          <a:lstStyle/>
          <a:p>
            <a:endParaRPr lang="en-IN" dirty="0">
              <a:solidFill>
                <a:schemeClr val="bg1"/>
              </a:solidFill>
            </a:endParaRPr>
          </a:p>
        </p:txBody>
      </p:sp>
      <p:graphicFrame>
        <p:nvGraphicFramePr>
          <p:cNvPr id="4" name="Table 3">
            <a:extLst>
              <a:ext uri="{FF2B5EF4-FFF2-40B4-BE49-F238E27FC236}">
                <a16:creationId xmlns:a16="http://schemas.microsoft.com/office/drawing/2014/main" id="{2BD06FD8-96CF-49C0-B668-3FC5917F88E1}"/>
              </a:ext>
            </a:extLst>
          </p:cNvPr>
          <p:cNvGraphicFramePr>
            <a:graphicFrameLocks noGrp="1"/>
          </p:cNvGraphicFramePr>
          <p:nvPr>
            <p:extLst>
              <p:ext uri="{D42A27DB-BD31-4B8C-83A1-F6EECF244321}">
                <p14:modId xmlns:p14="http://schemas.microsoft.com/office/powerpoint/2010/main" val="548383950"/>
              </p:ext>
            </p:extLst>
          </p:nvPr>
        </p:nvGraphicFramePr>
        <p:xfrm>
          <a:off x="182880" y="2143121"/>
          <a:ext cx="11804074" cy="4411939"/>
        </p:xfrm>
        <a:graphic>
          <a:graphicData uri="http://schemas.openxmlformats.org/drawingml/2006/table">
            <a:tbl>
              <a:tblPr>
                <a:tableStyleId>{5C22544A-7EE6-4342-B048-85BDC9FD1C3A}</a:tableStyleId>
              </a:tblPr>
              <a:tblGrid>
                <a:gridCol w="2227811">
                  <a:extLst>
                    <a:ext uri="{9D8B030D-6E8A-4147-A177-3AD203B41FA5}">
                      <a16:colId xmlns:a16="http://schemas.microsoft.com/office/drawing/2014/main" val="322153243"/>
                    </a:ext>
                  </a:extLst>
                </a:gridCol>
                <a:gridCol w="814647">
                  <a:extLst>
                    <a:ext uri="{9D8B030D-6E8A-4147-A177-3AD203B41FA5}">
                      <a16:colId xmlns:a16="http://schemas.microsoft.com/office/drawing/2014/main" val="2372443668"/>
                    </a:ext>
                  </a:extLst>
                </a:gridCol>
                <a:gridCol w="182880">
                  <a:extLst>
                    <a:ext uri="{9D8B030D-6E8A-4147-A177-3AD203B41FA5}">
                      <a16:colId xmlns:a16="http://schemas.microsoft.com/office/drawing/2014/main" val="1316094766"/>
                    </a:ext>
                  </a:extLst>
                </a:gridCol>
                <a:gridCol w="1562793">
                  <a:extLst>
                    <a:ext uri="{9D8B030D-6E8A-4147-A177-3AD203B41FA5}">
                      <a16:colId xmlns:a16="http://schemas.microsoft.com/office/drawing/2014/main" val="2398606287"/>
                    </a:ext>
                  </a:extLst>
                </a:gridCol>
                <a:gridCol w="665018">
                  <a:extLst>
                    <a:ext uri="{9D8B030D-6E8A-4147-A177-3AD203B41FA5}">
                      <a16:colId xmlns:a16="http://schemas.microsoft.com/office/drawing/2014/main" val="2150630823"/>
                    </a:ext>
                  </a:extLst>
                </a:gridCol>
                <a:gridCol w="1080655">
                  <a:extLst>
                    <a:ext uri="{9D8B030D-6E8A-4147-A177-3AD203B41FA5}">
                      <a16:colId xmlns:a16="http://schemas.microsoft.com/office/drawing/2014/main" val="2091049242"/>
                    </a:ext>
                  </a:extLst>
                </a:gridCol>
                <a:gridCol w="1281056">
                  <a:extLst>
                    <a:ext uri="{9D8B030D-6E8A-4147-A177-3AD203B41FA5}">
                      <a16:colId xmlns:a16="http://schemas.microsoft.com/office/drawing/2014/main" val="1177218198"/>
                    </a:ext>
                  </a:extLst>
                </a:gridCol>
                <a:gridCol w="201130">
                  <a:extLst>
                    <a:ext uri="{9D8B030D-6E8A-4147-A177-3AD203B41FA5}">
                      <a16:colId xmlns:a16="http://schemas.microsoft.com/office/drawing/2014/main" val="502699812"/>
                    </a:ext>
                  </a:extLst>
                </a:gridCol>
                <a:gridCol w="1702511">
                  <a:extLst>
                    <a:ext uri="{9D8B030D-6E8A-4147-A177-3AD203B41FA5}">
                      <a16:colId xmlns:a16="http://schemas.microsoft.com/office/drawing/2014/main" val="626594302"/>
                    </a:ext>
                  </a:extLst>
                </a:gridCol>
                <a:gridCol w="681003">
                  <a:extLst>
                    <a:ext uri="{9D8B030D-6E8A-4147-A177-3AD203B41FA5}">
                      <a16:colId xmlns:a16="http://schemas.microsoft.com/office/drawing/2014/main" val="3257214900"/>
                    </a:ext>
                  </a:extLst>
                </a:gridCol>
                <a:gridCol w="681003">
                  <a:extLst>
                    <a:ext uri="{9D8B030D-6E8A-4147-A177-3AD203B41FA5}">
                      <a16:colId xmlns:a16="http://schemas.microsoft.com/office/drawing/2014/main" val="2189470907"/>
                    </a:ext>
                  </a:extLst>
                </a:gridCol>
                <a:gridCol w="723567">
                  <a:extLst>
                    <a:ext uri="{9D8B030D-6E8A-4147-A177-3AD203B41FA5}">
                      <a16:colId xmlns:a16="http://schemas.microsoft.com/office/drawing/2014/main" val="2196214838"/>
                    </a:ext>
                  </a:extLst>
                </a:gridCol>
              </a:tblGrid>
              <a:tr h="855072">
                <a:tc>
                  <a:txBody>
                    <a:bodyPr/>
                    <a:lstStyle/>
                    <a:p>
                      <a:pPr algn="l" fontAlgn="b"/>
                      <a:r>
                        <a:rPr lang="en-IN" sz="1600" b="1" u="none" strike="noStrike" dirty="0" err="1">
                          <a:effectLst/>
                        </a:rPr>
                        <a:t>Startup</a:t>
                      </a:r>
                      <a:r>
                        <a:rPr lang="en-IN" sz="1600" b="1" u="none" strike="noStrike" dirty="0">
                          <a:effectLst/>
                        </a:rPr>
                        <a:t> Costs</a:t>
                      </a:r>
                      <a:endParaRPr lang="en-IN" sz="1600" b="1"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ctr" fontAlgn="b"/>
                      <a:r>
                        <a:rPr lang="en-IN" sz="1600" b="1" u="none" strike="noStrike">
                          <a:effectLst/>
                        </a:rPr>
                        <a:t>INR</a:t>
                      </a:r>
                      <a:endParaRPr lang="en-IN" sz="1600" b="1" i="0" u="none" strike="noStrike">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b="1" u="none" strike="noStrike" dirty="0">
                          <a:effectLst/>
                        </a:rPr>
                        <a:t> </a:t>
                      </a:r>
                      <a:endParaRPr lang="en-IN" sz="1600" b="1"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US" sz="1600" b="1" u="none" strike="noStrike">
                          <a:effectLst/>
                        </a:rPr>
                        <a:t>Fixed Costs (for a month)</a:t>
                      </a:r>
                      <a:endParaRPr lang="en-US" sz="1600" b="1" i="0" u="none" strike="noStrike">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ctr" fontAlgn="b"/>
                      <a:r>
                        <a:rPr lang="en-IN" sz="1600" b="1" u="none" strike="noStrike">
                          <a:effectLst/>
                        </a:rPr>
                        <a:t>INR</a:t>
                      </a:r>
                      <a:endParaRPr lang="en-IN" sz="1600" b="1" i="0" u="none" strike="noStrike">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b="1" u="none" strike="noStrike" dirty="0">
                          <a:effectLst/>
                        </a:rPr>
                        <a:t>Salary per employee</a:t>
                      </a:r>
                      <a:endParaRPr lang="en-IN" sz="1600" b="1"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b="1" u="none" strike="noStrike">
                          <a:effectLst/>
                        </a:rPr>
                        <a:t>No. of employees</a:t>
                      </a:r>
                      <a:endParaRPr lang="en-IN" sz="1600" b="1" i="0" u="none" strike="noStrike">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b="1" u="none" strike="noStrike" dirty="0">
                          <a:effectLst/>
                        </a:rPr>
                        <a:t> </a:t>
                      </a:r>
                      <a:endParaRPr lang="en-IN" sz="1600" b="1"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b="1" u="none" strike="noStrike">
                          <a:effectLst/>
                        </a:rPr>
                        <a:t>Variable Costs (per unit)</a:t>
                      </a:r>
                      <a:endParaRPr lang="en-IN" sz="1600" b="1" i="0" u="none" strike="noStrike">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ctr" fontAlgn="b"/>
                      <a:r>
                        <a:rPr lang="en-IN" sz="1600" b="1" u="none" strike="noStrike">
                          <a:effectLst/>
                        </a:rPr>
                        <a:t>Cost </a:t>
                      </a:r>
                      <a:endParaRPr lang="en-IN" sz="1600" b="1" i="0" u="none" strike="noStrike">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ctr" fontAlgn="b"/>
                      <a:r>
                        <a:rPr lang="en-IN" sz="1600" b="1" u="none" strike="noStrike">
                          <a:effectLst/>
                        </a:rPr>
                        <a:t>Unit</a:t>
                      </a:r>
                      <a:endParaRPr lang="en-IN" sz="1600" b="1" i="0" u="none" strike="noStrike">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ctr" fontAlgn="b"/>
                      <a:r>
                        <a:rPr lang="en-IN" sz="1600" b="1" u="none" strike="noStrike" dirty="0">
                          <a:effectLst/>
                        </a:rPr>
                        <a:t>Rate (INR)</a:t>
                      </a:r>
                      <a:endParaRPr lang="en-IN" sz="1600" b="1"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extLst>
                  <a:ext uri="{0D108BD9-81ED-4DB2-BD59-A6C34878D82A}">
                    <a16:rowId xmlns:a16="http://schemas.microsoft.com/office/drawing/2014/main" val="1697124300"/>
                  </a:ext>
                </a:extLst>
              </a:tr>
              <a:tr h="236372">
                <a:tc>
                  <a:txBody>
                    <a:bodyPr/>
                    <a:lstStyle/>
                    <a:p>
                      <a:pPr algn="l" fontAlgn="b"/>
                      <a:r>
                        <a:rPr lang="en-IN" sz="1600" u="none" strike="noStrike">
                          <a:effectLst/>
                        </a:rPr>
                        <a:t>Vehicle</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25000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Salary</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dirty="0">
                          <a:effectLst/>
                        </a:rPr>
                        <a:t>14000</a:t>
                      </a:r>
                      <a:endParaRPr lang="en-IN" sz="1600" b="0" i="0" u="none" strike="noStrike" dirty="0">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7000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Yogurt</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10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0.1</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100</a:t>
                      </a:r>
                      <a:endParaRPr lang="en-IN" sz="1600" b="0" i="0" u="none" strike="noStrike">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1259641283"/>
                  </a:ext>
                </a:extLst>
              </a:tr>
              <a:tr h="236372">
                <a:tc>
                  <a:txBody>
                    <a:bodyPr/>
                    <a:lstStyle/>
                    <a:p>
                      <a:pPr algn="l" fontAlgn="b"/>
                      <a:r>
                        <a:rPr lang="en-IN" sz="1600" u="none" strike="noStrike">
                          <a:effectLst/>
                        </a:rPr>
                        <a:t>Uniforms</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2000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dirty="0">
                          <a:effectLst/>
                        </a:rPr>
                        <a:t>Fuel</a:t>
                      </a:r>
                      <a:endParaRPr lang="en-IN" sz="1600" b="0" i="0" u="none" strike="noStrike" dirty="0">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1500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Fruit</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5</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0.05</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100</a:t>
                      </a:r>
                      <a:endParaRPr lang="en-IN" sz="1600" b="0" i="0" u="none" strike="noStrike">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230748509"/>
                  </a:ext>
                </a:extLst>
              </a:tr>
              <a:tr h="236372">
                <a:tc>
                  <a:txBody>
                    <a:bodyPr/>
                    <a:lstStyle/>
                    <a:p>
                      <a:pPr algn="l" fontAlgn="b"/>
                      <a:r>
                        <a:rPr lang="en-IN" sz="1600" u="none" strike="noStrike">
                          <a:effectLst/>
                        </a:rPr>
                        <a:t>Chairs, Table</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10000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Electricity</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dirty="0">
                          <a:effectLst/>
                        </a:rPr>
                        <a:t>3000</a:t>
                      </a:r>
                      <a:endParaRPr lang="en-IN" sz="1600" b="0" i="0" u="none" strike="noStrike" dirty="0">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Sugar</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0.05</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40</a:t>
                      </a:r>
                      <a:endParaRPr lang="en-IN" sz="1600" b="0" i="0" u="none" strike="noStrike">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837439350"/>
                  </a:ext>
                </a:extLst>
              </a:tr>
              <a:tr h="236372">
                <a:tc>
                  <a:txBody>
                    <a:bodyPr/>
                    <a:lstStyle/>
                    <a:p>
                      <a:pPr algn="l" fontAlgn="b"/>
                      <a:r>
                        <a:rPr lang="en-IN" sz="1600" u="none" strike="noStrike">
                          <a:effectLst/>
                        </a:rPr>
                        <a:t>App Development</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10000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dirty="0">
                          <a:effectLst/>
                        </a:rPr>
                        <a:t>Rent</a:t>
                      </a:r>
                      <a:endParaRPr lang="en-IN" sz="1600" b="0" i="0" u="none" strike="noStrike" dirty="0">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6000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dirty="0">
                          <a:effectLst/>
                        </a:rPr>
                        <a:t>Cups, napkins</a:t>
                      </a:r>
                      <a:endParaRPr lang="en-IN" sz="1600" b="0" i="0" u="none" strike="noStrike" dirty="0">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0.1</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20</a:t>
                      </a:r>
                      <a:endParaRPr lang="en-IN" sz="1600" b="0" i="0" u="none" strike="noStrike">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418995524"/>
                  </a:ext>
                </a:extLst>
              </a:tr>
              <a:tr h="236372">
                <a:tc>
                  <a:txBody>
                    <a:bodyPr/>
                    <a:lstStyle/>
                    <a:p>
                      <a:pPr algn="l" fontAlgn="b"/>
                      <a:r>
                        <a:rPr lang="en-IN" sz="1600" u="none" strike="noStrike">
                          <a:effectLst/>
                        </a:rPr>
                        <a:t>Fire Extinguisher</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3600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Advertising</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8000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Bread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4</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0.2</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20</a:t>
                      </a:r>
                      <a:endParaRPr lang="en-IN" sz="1600" b="0" i="0" u="none" strike="noStrike">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2991103220"/>
                  </a:ext>
                </a:extLst>
              </a:tr>
              <a:tr h="430288">
                <a:tc>
                  <a:txBody>
                    <a:bodyPr/>
                    <a:lstStyle/>
                    <a:p>
                      <a:pPr algn="l" fontAlgn="b"/>
                      <a:r>
                        <a:rPr lang="en-US" sz="1600" u="none" strike="noStrike">
                          <a:effectLst/>
                        </a:rPr>
                        <a:t>Misc. Expenses (Like a Chalk Menu)</a:t>
                      </a:r>
                      <a:endParaRPr lang="en-US"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2000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Maintenance</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2000</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Butter</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12</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0.15</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80</a:t>
                      </a:r>
                      <a:endParaRPr lang="en-IN" sz="1600" b="0" i="0" u="none" strike="noStrike">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16533389"/>
                  </a:ext>
                </a:extLst>
              </a:tr>
              <a:tr h="236372">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Insurance</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dirty="0">
                          <a:effectLst/>
                        </a:rPr>
                        <a:t>3150</a:t>
                      </a:r>
                      <a:endParaRPr lang="en-IN" sz="1600" b="0" i="0" u="none" strike="noStrike" dirty="0">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Oil</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7</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0.02</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350</a:t>
                      </a:r>
                      <a:endParaRPr lang="en-IN" sz="1600" b="0" i="0" u="none" strike="noStrike">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3365496415"/>
                  </a:ext>
                </a:extLst>
              </a:tr>
              <a:tr h="244445">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endParaRPr lang="en-IN"/>
                    </a:p>
                  </a:txBody>
                  <a:tcPr marL="6319" marR="6319" marT="6319" marB="0" anchor="b"/>
                </a:tc>
                <a:tc>
                  <a:txBody>
                    <a:bodyPr/>
                    <a:lstStyle/>
                    <a:p>
                      <a:endParaRPr lang="en-IN" dirty="0"/>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Mayonisse(1 kg)</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2.8</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0.08</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35</a:t>
                      </a:r>
                      <a:endParaRPr lang="en-IN" sz="1600" b="0" i="0" u="none" strike="noStrike">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3645602767"/>
                  </a:ext>
                </a:extLst>
              </a:tr>
              <a:tr h="236372">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Flour (1kg)</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5</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a:effectLst/>
                        </a:rPr>
                        <a:t>0.2</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r" fontAlgn="b"/>
                      <a:r>
                        <a:rPr lang="en-IN" sz="1600" u="none" strike="noStrike" dirty="0">
                          <a:effectLst/>
                        </a:rPr>
                        <a:t>25</a:t>
                      </a:r>
                      <a:endParaRPr lang="en-IN" sz="1600" b="0" i="0" u="none" strike="noStrike" dirty="0">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3005592534"/>
                  </a:ext>
                </a:extLst>
              </a:tr>
              <a:tr h="244445">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endParaRPr lang="en-IN"/>
                    </a:p>
                  </a:txBody>
                  <a:tcPr marL="6319" marR="6319" marT="6319" marB="0" anchor="b"/>
                </a:tc>
                <a:tc>
                  <a:txBody>
                    <a:bodyPr/>
                    <a:lstStyle/>
                    <a:p>
                      <a:endParaRPr lang="en-IN"/>
                    </a:p>
                  </a:txBody>
                  <a:tcPr marL="6319" marR="6319" marT="6319" marB="0" anchor="b"/>
                </a:tc>
                <a:tc>
                  <a:txBody>
                    <a:bodyPr/>
                    <a:lstStyle/>
                    <a:p>
                      <a:endParaRPr lang="en-IN"/>
                    </a:p>
                  </a:txBody>
                  <a:tcPr marL="6319" marR="6319" marT="6319" marB="0" anchor="b"/>
                </a:tc>
                <a:tc>
                  <a:txBody>
                    <a:bodyPr/>
                    <a:lstStyle/>
                    <a:p>
                      <a:endParaRPr lang="en-IN" dirty="0"/>
                    </a:p>
                  </a:txBody>
                  <a:tcPr marL="6319" marR="6319" marT="6319" marB="0" anchor="b"/>
                </a:tc>
                <a:extLst>
                  <a:ext uri="{0D108BD9-81ED-4DB2-BD59-A6C34878D82A}">
                    <a16:rowId xmlns:a16="http://schemas.microsoft.com/office/drawing/2014/main" val="3602632507"/>
                  </a:ext>
                </a:extLst>
              </a:tr>
              <a:tr h="236372">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solidFill>
                      <a:schemeClr val="accent1">
                        <a:lumMod val="60000"/>
                        <a:lumOff val="40000"/>
                      </a:schemeClr>
                    </a:solidFill>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tc>
                <a:extLst>
                  <a:ext uri="{0D108BD9-81ED-4DB2-BD59-A6C34878D82A}">
                    <a16:rowId xmlns:a16="http://schemas.microsoft.com/office/drawing/2014/main" val="3872698718"/>
                  </a:ext>
                </a:extLst>
              </a:tr>
              <a:tr h="236372">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tc>
                  <a:txBody>
                    <a:bodyPr/>
                    <a:lstStyle/>
                    <a:p>
                      <a:pPr algn="l" fontAlgn="b"/>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19" marR="6319" marT="6319"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5310321"/>
                  </a:ext>
                </a:extLst>
              </a:tr>
              <a:tr h="236372">
                <a:tc>
                  <a:txBody>
                    <a:bodyPr/>
                    <a:lstStyle/>
                    <a:p>
                      <a:pPr algn="l" fontAlgn="b"/>
                      <a:r>
                        <a:rPr lang="en-IN" sz="1600" u="none" strike="noStrike" dirty="0">
                          <a:effectLst/>
                        </a:rPr>
                        <a:t>Total</a:t>
                      </a:r>
                      <a:endParaRPr lang="en-IN" sz="1600" b="1" i="0" u="none" strike="noStrike" dirty="0">
                        <a:solidFill>
                          <a:srgbClr val="FF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tc>
                  <a:txBody>
                    <a:bodyPr/>
                    <a:lstStyle/>
                    <a:p>
                      <a:pPr algn="r" fontAlgn="b"/>
                      <a:r>
                        <a:rPr lang="en-IN" sz="1600" u="none" strike="noStrike" dirty="0">
                          <a:effectLst/>
                        </a:rPr>
                        <a:t>52600</a:t>
                      </a:r>
                      <a:endParaRPr lang="en-IN" sz="1600" b="1" i="0" u="none" strike="noStrike" dirty="0">
                        <a:solidFill>
                          <a:srgbClr val="FF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l" fontAlgn="b"/>
                      <a:r>
                        <a:rPr lang="en-IN" sz="1600" u="none" strike="noStrike" dirty="0">
                          <a:effectLst/>
                        </a:rPr>
                        <a:t>Total</a:t>
                      </a:r>
                      <a:endParaRPr lang="en-IN" sz="1600" b="0" i="0" u="none" strike="noStrike" dirty="0">
                        <a:solidFill>
                          <a:srgbClr val="FF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tc>
                  <a:txBody>
                    <a:bodyPr/>
                    <a:lstStyle/>
                    <a:p>
                      <a:pPr algn="r" fontAlgn="b"/>
                      <a:r>
                        <a:rPr lang="en-IN" sz="1600" u="none" strike="noStrike" dirty="0">
                          <a:effectLst/>
                        </a:rPr>
                        <a:t>37650</a:t>
                      </a:r>
                      <a:endParaRPr lang="en-IN" sz="1600" b="1" i="0" u="none" strike="noStrike" dirty="0">
                        <a:solidFill>
                          <a:srgbClr val="FF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tc>
                  <a:txBody>
                    <a:bodyPr/>
                    <a:lstStyle/>
                    <a:p>
                      <a:pPr algn="l" fontAlgn="b"/>
                      <a:endParaRPr lang="en-IN" sz="1600" b="0" i="0" u="none" strike="noStrike" dirty="0">
                        <a:solidFill>
                          <a:srgbClr val="00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tc>
                  <a:txBody>
                    <a:bodyPr/>
                    <a:lstStyle/>
                    <a:p>
                      <a:pPr algn="l" fontAlgn="b"/>
                      <a:endParaRPr lang="en-IN" sz="1600" b="0" i="0" u="none" strike="noStrike" dirty="0">
                        <a:solidFill>
                          <a:srgbClr val="00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l" fontAlgn="b"/>
                      <a:r>
                        <a:rPr lang="en-IN" sz="1600" u="none" strike="noStrike" dirty="0">
                          <a:effectLst/>
                        </a:rPr>
                        <a:t>Total</a:t>
                      </a:r>
                      <a:endParaRPr lang="en-IN" sz="1600" b="1" i="0" u="none" strike="noStrike" dirty="0">
                        <a:solidFill>
                          <a:srgbClr val="FF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tc>
                  <a:txBody>
                    <a:bodyPr/>
                    <a:lstStyle/>
                    <a:p>
                      <a:pPr algn="r" fontAlgn="b"/>
                      <a:r>
                        <a:rPr lang="en-IN" sz="1600" u="none" strike="noStrike" dirty="0">
                          <a:effectLst/>
                        </a:rPr>
                        <a:t>42</a:t>
                      </a:r>
                      <a:endParaRPr lang="en-IN" sz="1600" b="1" i="0" u="none" strike="noStrike" dirty="0">
                        <a:solidFill>
                          <a:srgbClr val="FF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19" marR="6319" marT="6319"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68072087"/>
                  </a:ext>
                </a:extLst>
              </a:tr>
            </a:tbl>
          </a:graphicData>
        </a:graphic>
      </p:graphicFrame>
    </p:spTree>
    <p:extLst>
      <p:ext uri="{BB962C8B-B14F-4D97-AF65-F5344CB8AC3E}">
        <p14:creationId xmlns:p14="http://schemas.microsoft.com/office/powerpoint/2010/main" val="364502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Financials</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10058400" cy="4199822"/>
          </a:xfrm>
          <a:solidFill>
            <a:schemeClr val="tx1">
              <a:lumMod val="85000"/>
              <a:lumOff val="15000"/>
              <a:alpha val="88000"/>
            </a:schemeClr>
          </a:solidFill>
        </p:spPr>
        <p:txBody>
          <a:bodyPr/>
          <a:lstStyle/>
          <a:p>
            <a:endParaRPr lang="en-IN" dirty="0">
              <a:solidFill>
                <a:schemeClr val="bg1"/>
              </a:solidFill>
            </a:endParaRPr>
          </a:p>
        </p:txBody>
      </p:sp>
      <p:graphicFrame>
        <p:nvGraphicFramePr>
          <p:cNvPr id="5" name="Table 4">
            <a:extLst>
              <a:ext uri="{FF2B5EF4-FFF2-40B4-BE49-F238E27FC236}">
                <a16:creationId xmlns:a16="http://schemas.microsoft.com/office/drawing/2014/main" id="{D2820092-2E5E-4FEF-B518-0836F3C89C2B}"/>
              </a:ext>
            </a:extLst>
          </p:cNvPr>
          <p:cNvGraphicFramePr>
            <a:graphicFrameLocks noGrp="1"/>
          </p:cNvGraphicFramePr>
          <p:nvPr>
            <p:extLst>
              <p:ext uri="{D42A27DB-BD31-4B8C-83A1-F6EECF244321}">
                <p14:modId xmlns:p14="http://schemas.microsoft.com/office/powerpoint/2010/main" val="3883183123"/>
              </p:ext>
            </p:extLst>
          </p:nvPr>
        </p:nvGraphicFramePr>
        <p:xfrm>
          <a:off x="266008" y="2171629"/>
          <a:ext cx="7599964" cy="4199823"/>
        </p:xfrm>
        <a:graphic>
          <a:graphicData uri="http://schemas.openxmlformats.org/drawingml/2006/table">
            <a:tbl>
              <a:tblPr>
                <a:tableStyleId>{5C22544A-7EE6-4342-B048-85BDC9FD1C3A}</a:tableStyleId>
              </a:tblPr>
              <a:tblGrid>
                <a:gridCol w="3130461">
                  <a:extLst>
                    <a:ext uri="{9D8B030D-6E8A-4147-A177-3AD203B41FA5}">
                      <a16:colId xmlns:a16="http://schemas.microsoft.com/office/drawing/2014/main" val="2723723963"/>
                    </a:ext>
                  </a:extLst>
                </a:gridCol>
                <a:gridCol w="1049519">
                  <a:extLst>
                    <a:ext uri="{9D8B030D-6E8A-4147-A177-3AD203B41FA5}">
                      <a16:colId xmlns:a16="http://schemas.microsoft.com/office/drawing/2014/main" val="2888345287"/>
                    </a:ext>
                  </a:extLst>
                </a:gridCol>
                <a:gridCol w="307619">
                  <a:extLst>
                    <a:ext uri="{9D8B030D-6E8A-4147-A177-3AD203B41FA5}">
                      <a16:colId xmlns:a16="http://schemas.microsoft.com/office/drawing/2014/main" val="2712200655"/>
                    </a:ext>
                  </a:extLst>
                </a:gridCol>
                <a:gridCol w="2135227">
                  <a:extLst>
                    <a:ext uri="{9D8B030D-6E8A-4147-A177-3AD203B41FA5}">
                      <a16:colId xmlns:a16="http://schemas.microsoft.com/office/drawing/2014/main" val="4018516831"/>
                    </a:ext>
                  </a:extLst>
                </a:gridCol>
                <a:gridCol w="977138">
                  <a:extLst>
                    <a:ext uri="{9D8B030D-6E8A-4147-A177-3AD203B41FA5}">
                      <a16:colId xmlns:a16="http://schemas.microsoft.com/office/drawing/2014/main" val="3343958135"/>
                    </a:ext>
                  </a:extLst>
                </a:gridCol>
              </a:tblGrid>
              <a:tr h="775365">
                <a:tc>
                  <a:txBody>
                    <a:bodyPr/>
                    <a:lstStyle/>
                    <a:p>
                      <a:pPr algn="l" fontAlgn="b"/>
                      <a:r>
                        <a:rPr lang="en-IN" sz="1600" b="1" u="none" strike="noStrike" dirty="0">
                          <a:effectLst/>
                        </a:rPr>
                        <a:t>Revenue (for 30 days)</a:t>
                      </a:r>
                      <a:endParaRPr lang="en-IN" sz="1600" b="1"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ctr" fontAlgn="b"/>
                      <a:r>
                        <a:rPr lang="en-IN" sz="1600" b="1" u="none" strike="noStrike">
                          <a:effectLst/>
                        </a:rPr>
                        <a:t> </a:t>
                      </a:r>
                      <a:endParaRPr lang="en-IN" sz="1600" b="1" i="0" u="none" strike="noStrike">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l" fontAlgn="b"/>
                      <a:r>
                        <a:rPr lang="en-IN" sz="1600" b="1" u="none" strike="noStrike" dirty="0">
                          <a:effectLst/>
                        </a:rPr>
                        <a:t> </a:t>
                      </a:r>
                      <a:endParaRPr lang="en-IN" sz="1600" b="1"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l" fontAlgn="b"/>
                      <a:r>
                        <a:rPr lang="en-IN" sz="1600" b="1" u="none" strike="noStrike">
                          <a:effectLst/>
                        </a:rPr>
                        <a:t>Customers (per day) </a:t>
                      </a:r>
                      <a:endParaRPr lang="en-IN" sz="1600" b="1" i="0" u="none" strike="noStrike">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l" fontAlgn="b"/>
                      <a:r>
                        <a:rPr lang="en-IN" sz="1600" b="1" u="none" strike="noStrike" dirty="0">
                          <a:effectLst/>
                        </a:rPr>
                        <a:t>No. of days </a:t>
                      </a:r>
                      <a:endParaRPr lang="en-IN" sz="1600" b="1"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extLst>
                  <a:ext uri="{0D108BD9-81ED-4DB2-BD59-A6C34878D82A}">
                    <a16:rowId xmlns:a16="http://schemas.microsoft.com/office/drawing/2014/main" val="1732454560"/>
                  </a:ext>
                </a:extLst>
              </a:tr>
              <a:tr h="570743">
                <a:tc>
                  <a:txBody>
                    <a:bodyPr/>
                    <a:lstStyle/>
                    <a:p>
                      <a:pPr algn="l" fontAlgn="b"/>
                      <a:r>
                        <a:rPr lang="en-IN" sz="1600" u="none" strike="noStrike" dirty="0">
                          <a:effectLst/>
                        </a:rPr>
                        <a:t>Number of customers</a:t>
                      </a:r>
                      <a:endParaRPr lang="en-IN"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IN" sz="1600" u="none" strike="noStrike">
                          <a:effectLst/>
                        </a:rPr>
                        <a:t>6000</a:t>
                      </a:r>
                      <a:endParaRPr lang="en-IN"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dirty="0">
                          <a:effectLst/>
                        </a:rPr>
                        <a:t>100</a:t>
                      </a:r>
                      <a:endParaRPr lang="en-IN"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IN" sz="1600" u="none" strike="noStrike">
                          <a:effectLst/>
                        </a:rPr>
                        <a:t>30</a:t>
                      </a:r>
                      <a:endParaRPr lang="en-IN"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38691016"/>
                  </a:ext>
                </a:extLst>
              </a:tr>
              <a:tr h="570743">
                <a:tc>
                  <a:txBody>
                    <a:bodyPr/>
                    <a:lstStyle/>
                    <a:p>
                      <a:pPr algn="l" fontAlgn="b"/>
                      <a:r>
                        <a:rPr lang="en-IN" sz="1600" u="none" strike="noStrike" dirty="0">
                          <a:effectLst/>
                        </a:rPr>
                        <a:t>Units per purchase</a:t>
                      </a:r>
                      <a:endParaRPr lang="en-IN"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IN" sz="1600" b="0" i="0" u="none" strike="noStrike" dirty="0">
                          <a:solidFill>
                            <a:srgbClr val="000000"/>
                          </a:solidFill>
                          <a:effectLst/>
                          <a:latin typeface="Calibri" panose="020F0502020204030204" pitchFamily="34" charset="0"/>
                        </a:rPr>
                        <a:t>2</a:t>
                      </a:r>
                    </a:p>
                  </a:txBody>
                  <a:tcPr marL="6350" marR="6350" marT="6350"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l" fontAlgn="b"/>
                      <a:endParaRPr lang="en-IN"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51086620"/>
                  </a:ext>
                </a:extLst>
              </a:tr>
              <a:tr h="570743">
                <a:tc>
                  <a:txBody>
                    <a:bodyPr/>
                    <a:lstStyle/>
                    <a:p>
                      <a:pPr algn="l" fontAlgn="b"/>
                      <a:r>
                        <a:rPr lang="en-IN" sz="1600" u="none" strike="noStrike">
                          <a:effectLst/>
                        </a:rPr>
                        <a:t>Price per unit (INR)</a:t>
                      </a:r>
                      <a:endParaRPr lang="en-IN"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IN" sz="1600" u="none" strike="noStrike">
                          <a:effectLst/>
                        </a:rPr>
                        <a:t>50</a:t>
                      </a:r>
                      <a:endParaRPr lang="en-IN"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l" fontAlgn="b"/>
                      <a:endParaRPr lang="en-IN"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99626278"/>
                  </a:ext>
                </a:extLst>
              </a:tr>
              <a:tr h="570743">
                <a:tc>
                  <a:txBody>
                    <a:bodyPr/>
                    <a:lstStyle/>
                    <a:p>
                      <a:pPr algn="l" fontAlgn="b"/>
                      <a:r>
                        <a:rPr lang="en-IN" sz="1600" u="none" strike="noStrike">
                          <a:effectLst/>
                        </a:rPr>
                        <a:t>Purchase frequency </a:t>
                      </a:r>
                      <a:endParaRPr lang="en-IN" sz="16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IN" sz="1600" u="none" strike="noStrike">
                          <a:effectLst/>
                        </a:rPr>
                        <a:t>1</a:t>
                      </a:r>
                      <a:endParaRPr lang="en-IN"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l" fontAlgn="b"/>
                      <a:endParaRPr lang="en-IN"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5338966"/>
                  </a:ext>
                </a:extLst>
              </a:tr>
              <a:tr h="570743">
                <a:tc>
                  <a:txBody>
                    <a:bodyPr/>
                    <a:lstStyle/>
                    <a:p>
                      <a:pPr algn="l" fontAlgn="b"/>
                      <a:r>
                        <a:rPr lang="en-US" sz="1600" u="none" strike="noStrike">
                          <a:effectLst/>
                        </a:rPr>
                        <a:t>Total sales in units (INR)</a:t>
                      </a:r>
                      <a:endParaRPr lang="en-US" sz="1600" b="1" i="0" u="none" strike="noStrike">
                        <a:solidFill>
                          <a:srgbClr val="FF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r" fontAlgn="b"/>
                      <a:r>
                        <a:rPr lang="en-IN" sz="1600" u="none" strike="noStrike">
                          <a:effectLst/>
                        </a:rPr>
                        <a:t>6000</a:t>
                      </a:r>
                      <a:endParaRPr lang="en-IN" sz="1600" b="1" i="0" u="none" strike="noStrike">
                        <a:solidFill>
                          <a:srgbClr val="FF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l" fontAlgn="b"/>
                      <a:endParaRPr lang="en-IN"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IN"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85070998"/>
                  </a:ext>
                </a:extLst>
              </a:tr>
              <a:tr h="570743">
                <a:tc>
                  <a:txBody>
                    <a:bodyPr/>
                    <a:lstStyle/>
                    <a:p>
                      <a:pPr algn="l" fontAlgn="b"/>
                      <a:r>
                        <a:rPr lang="en-IN" sz="1600" u="none" strike="noStrike" dirty="0">
                          <a:effectLst/>
                        </a:rPr>
                        <a:t>Total sales revenue (INR)</a:t>
                      </a:r>
                      <a:endParaRPr lang="en-IN" sz="1600" b="1" i="0" u="none" strike="noStrike" dirty="0">
                        <a:solidFill>
                          <a:srgbClr val="FF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IN" sz="1600" u="none" strike="noStrike" dirty="0">
                          <a:effectLst/>
                        </a:rPr>
                        <a:t>300000</a:t>
                      </a:r>
                      <a:endParaRPr lang="en-IN" sz="1600" b="1" i="0" u="none" strike="noStrike" dirty="0">
                        <a:solidFill>
                          <a:srgbClr val="FF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l" fontAlgn="b"/>
                      <a:endParaRPr lang="en-IN" sz="16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IN"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5379144"/>
                  </a:ext>
                </a:extLst>
              </a:tr>
            </a:tbl>
          </a:graphicData>
        </a:graphic>
      </p:graphicFrame>
      <p:graphicFrame>
        <p:nvGraphicFramePr>
          <p:cNvPr id="6" name="Table 5">
            <a:extLst>
              <a:ext uri="{FF2B5EF4-FFF2-40B4-BE49-F238E27FC236}">
                <a16:creationId xmlns:a16="http://schemas.microsoft.com/office/drawing/2014/main" id="{8FEE6D76-4042-4C61-9C41-E2460F225D34}"/>
              </a:ext>
            </a:extLst>
          </p:cNvPr>
          <p:cNvGraphicFramePr>
            <a:graphicFrameLocks noGrp="1"/>
          </p:cNvGraphicFramePr>
          <p:nvPr>
            <p:extLst>
              <p:ext uri="{D42A27DB-BD31-4B8C-83A1-F6EECF244321}">
                <p14:modId xmlns:p14="http://schemas.microsoft.com/office/powerpoint/2010/main" val="1912417874"/>
              </p:ext>
            </p:extLst>
          </p:nvPr>
        </p:nvGraphicFramePr>
        <p:xfrm>
          <a:off x="8198480" y="2181775"/>
          <a:ext cx="3633850" cy="4199825"/>
        </p:xfrm>
        <a:graphic>
          <a:graphicData uri="http://schemas.openxmlformats.org/drawingml/2006/table">
            <a:tbl>
              <a:tblPr>
                <a:tableStyleId>{5C22544A-7EE6-4342-B048-85BDC9FD1C3A}</a:tableStyleId>
              </a:tblPr>
              <a:tblGrid>
                <a:gridCol w="1335713">
                  <a:extLst>
                    <a:ext uri="{9D8B030D-6E8A-4147-A177-3AD203B41FA5}">
                      <a16:colId xmlns:a16="http://schemas.microsoft.com/office/drawing/2014/main" val="3811566823"/>
                    </a:ext>
                  </a:extLst>
                </a:gridCol>
                <a:gridCol w="2298137">
                  <a:extLst>
                    <a:ext uri="{9D8B030D-6E8A-4147-A177-3AD203B41FA5}">
                      <a16:colId xmlns:a16="http://schemas.microsoft.com/office/drawing/2014/main" val="4048667015"/>
                    </a:ext>
                  </a:extLst>
                </a:gridCol>
              </a:tblGrid>
              <a:tr h="324330">
                <a:tc gridSpan="2">
                  <a:txBody>
                    <a:bodyPr/>
                    <a:lstStyle/>
                    <a:p>
                      <a:pPr algn="ctr" fontAlgn="b"/>
                      <a:r>
                        <a:rPr lang="en-IN" sz="1600" b="1" u="none" strike="noStrike" dirty="0">
                          <a:effectLst/>
                        </a:rPr>
                        <a:t>SUMMARY</a:t>
                      </a:r>
                      <a:endParaRPr lang="en-IN" sz="1600" b="1" i="0" u="none" strike="noStrike" dirty="0">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hMerge="1">
                  <a:txBody>
                    <a:bodyPr/>
                    <a:lstStyle/>
                    <a:p>
                      <a:endParaRPr lang="en-IN"/>
                    </a:p>
                  </a:txBody>
                  <a:tcPr/>
                </a:tc>
                <a:extLst>
                  <a:ext uri="{0D108BD9-81ED-4DB2-BD59-A6C34878D82A}">
                    <a16:rowId xmlns:a16="http://schemas.microsoft.com/office/drawing/2014/main" val="2860335504"/>
                  </a:ext>
                </a:extLst>
              </a:tr>
              <a:tr h="324330">
                <a:tc>
                  <a:txBody>
                    <a:bodyPr/>
                    <a:lstStyle/>
                    <a:p>
                      <a:pPr algn="l" fontAlgn="b"/>
                      <a:r>
                        <a:rPr lang="en-IN" sz="1600" u="none" strike="noStrike">
                          <a:effectLst/>
                        </a:rPr>
                        <a:t>Revenue</a:t>
                      </a:r>
                      <a:endParaRPr lang="en-IN" sz="1600" b="1" i="0" u="none" strike="noStrike">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a:effectLst/>
                        </a:rPr>
                        <a:t>INR</a:t>
                      </a:r>
                      <a:endParaRPr lang="en-IN" sz="16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55144278"/>
                  </a:ext>
                </a:extLst>
              </a:tr>
              <a:tr h="324330">
                <a:tc>
                  <a:txBody>
                    <a:bodyPr/>
                    <a:lstStyle/>
                    <a:p>
                      <a:pPr algn="l" fontAlgn="b"/>
                      <a:r>
                        <a:rPr lang="en-IN" sz="1600" u="none" strike="noStrike">
                          <a:effectLst/>
                        </a:rPr>
                        <a:t>Sales</a:t>
                      </a:r>
                      <a:endParaRPr lang="en-IN" sz="1600" b="0" i="0" u="none" strike="noStrike">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a:effectLst/>
                        </a:rPr>
                        <a:t>300000</a:t>
                      </a:r>
                      <a:endParaRPr lang="en-IN"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18448049"/>
                  </a:ext>
                </a:extLst>
              </a:tr>
              <a:tr h="324330">
                <a:tc>
                  <a:txBody>
                    <a:bodyPr/>
                    <a:lstStyle/>
                    <a:p>
                      <a:pPr algn="l" fontAlgn="b"/>
                      <a:r>
                        <a:rPr lang="en-IN" sz="1600" u="none" strike="noStrike">
                          <a:effectLst/>
                        </a:rPr>
                        <a:t>Others</a:t>
                      </a:r>
                      <a:endParaRPr lang="en-IN" sz="1600" b="0" i="0" u="none" strike="noStrike">
                        <a:solidFill>
                          <a:srgbClr val="00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622186"/>
                  </a:ext>
                </a:extLst>
              </a:tr>
              <a:tr h="324330">
                <a:tc>
                  <a:txBody>
                    <a:bodyPr/>
                    <a:lstStyle/>
                    <a:p>
                      <a:pPr algn="l" fontAlgn="b"/>
                      <a:r>
                        <a:rPr lang="en-IN" sz="1600" u="none" strike="noStrike">
                          <a:effectLst/>
                        </a:rPr>
                        <a:t> </a:t>
                      </a:r>
                      <a:endParaRPr lang="en-IN" sz="1600" b="1" i="0" u="none" strike="noStrike">
                        <a:solidFill>
                          <a:srgbClr val="FF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dirty="0">
                          <a:effectLst/>
                        </a:rPr>
                        <a:t> </a:t>
                      </a:r>
                      <a:endParaRPr lang="en-IN"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6821949"/>
                  </a:ext>
                </a:extLst>
              </a:tr>
              <a:tr h="324330">
                <a:tc>
                  <a:txBody>
                    <a:bodyPr/>
                    <a:lstStyle/>
                    <a:p>
                      <a:pPr algn="l" fontAlgn="b"/>
                      <a:r>
                        <a:rPr lang="en-IN" sz="1600" u="none" strike="noStrike" dirty="0">
                          <a:effectLst/>
                        </a:rPr>
                        <a:t>Total</a:t>
                      </a:r>
                      <a:endParaRPr lang="en-IN" sz="1600" b="1" i="0" u="none" strike="noStrike" dirty="0">
                        <a:solidFill>
                          <a:srgbClr val="FF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a:effectLst/>
                        </a:rPr>
                        <a:t>300000</a:t>
                      </a:r>
                      <a:endParaRPr lang="en-IN" sz="1600" b="1" i="0" u="none" strike="noStrike">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17689202"/>
                  </a:ext>
                </a:extLst>
              </a:tr>
              <a:tr h="324330">
                <a:tc>
                  <a:txBody>
                    <a:bodyPr/>
                    <a:lstStyle/>
                    <a:p>
                      <a:pPr algn="l" fontAlgn="b"/>
                      <a:r>
                        <a:rPr lang="en-IN" sz="1600" u="none" strike="noStrike">
                          <a:effectLst/>
                        </a:rPr>
                        <a:t> </a:t>
                      </a:r>
                      <a:endParaRPr lang="en-IN" sz="1600" b="1" i="0" u="none" strike="noStrike">
                        <a:solidFill>
                          <a:srgbClr val="FF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44603331"/>
                  </a:ext>
                </a:extLst>
              </a:tr>
              <a:tr h="324330">
                <a:tc>
                  <a:txBody>
                    <a:bodyPr/>
                    <a:lstStyle/>
                    <a:p>
                      <a:pPr algn="l" fontAlgn="b"/>
                      <a:r>
                        <a:rPr lang="en-IN" sz="1600" u="none" strike="noStrike" dirty="0">
                          <a:effectLst/>
                        </a:rPr>
                        <a:t>Profit</a:t>
                      </a:r>
                      <a:endParaRPr lang="en-IN" sz="1600" b="1" i="0" u="none" strike="noStrike" dirty="0">
                        <a:solidFill>
                          <a:srgbClr val="FF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dirty="0">
                          <a:effectLst/>
                        </a:rPr>
                        <a:t>10350</a:t>
                      </a:r>
                      <a:endParaRPr lang="en-IN" sz="16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3218916"/>
                  </a:ext>
                </a:extLst>
              </a:tr>
              <a:tr h="324330">
                <a:tc>
                  <a:txBody>
                    <a:bodyPr/>
                    <a:lstStyle/>
                    <a:p>
                      <a:pPr algn="l" fontAlgn="b"/>
                      <a:r>
                        <a:rPr lang="en-IN" sz="1600" u="none" strike="noStrike">
                          <a:effectLst/>
                        </a:rPr>
                        <a:t>Breakeven</a:t>
                      </a:r>
                      <a:endParaRPr lang="en-IN" sz="1600" b="1" i="0" u="none" strike="noStrike">
                        <a:solidFill>
                          <a:srgbClr val="FF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dirty="0">
                          <a:effectLst/>
                        </a:rPr>
                        <a:t>4706.25</a:t>
                      </a:r>
                      <a:endParaRPr lang="en-IN" sz="16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3297176"/>
                  </a:ext>
                </a:extLst>
              </a:tr>
              <a:tr h="956525">
                <a:tc>
                  <a:txBody>
                    <a:bodyPr/>
                    <a:lstStyle/>
                    <a:p>
                      <a:pPr algn="l" fontAlgn="b"/>
                      <a:r>
                        <a:rPr lang="en-IN" sz="1600" u="none" strike="noStrike">
                          <a:effectLst/>
                        </a:rPr>
                        <a:t>Pay back period (months)</a:t>
                      </a:r>
                      <a:endParaRPr lang="en-IN" sz="1600" b="1" i="0" u="none" strike="noStrike">
                        <a:solidFill>
                          <a:srgbClr val="FF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a:effectLst/>
                        </a:rPr>
                        <a:t>5.08</a:t>
                      </a:r>
                      <a:endParaRPr lang="en-IN" sz="1600" b="0" i="0" u="none" strike="noStrike">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5250877"/>
                  </a:ext>
                </a:extLst>
              </a:tr>
              <a:tr h="324330">
                <a:tc>
                  <a:txBody>
                    <a:bodyPr/>
                    <a:lstStyle/>
                    <a:p>
                      <a:pPr algn="l" fontAlgn="b"/>
                      <a:r>
                        <a:rPr lang="en-IN" sz="1600" u="none" strike="noStrike" dirty="0">
                          <a:effectLst/>
                        </a:rPr>
                        <a:t>Contribution</a:t>
                      </a:r>
                      <a:endParaRPr lang="en-IN" sz="1600" b="1" i="0" u="none" strike="noStrike" dirty="0">
                        <a:solidFill>
                          <a:srgbClr val="FF0000"/>
                        </a:solidFill>
                        <a:effectLst/>
                        <a:latin typeface="Calibri" panose="020F0502020204030204" pitchFamily="34" charset="0"/>
                      </a:endParaRPr>
                    </a:p>
                  </a:txBody>
                  <a:tcPr marL="6350" marR="6350" marT="6350" marB="0" anchor="b">
                    <a:solidFill>
                      <a:schemeClr val="accent1">
                        <a:lumMod val="60000"/>
                        <a:lumOff val="40000"/>
                      </a:schemeClr>
                    </a:solidFill>
                  </a:tcPr>
                </a:tc>
                <a:tc>
                  <a:txBody>
                    <a:bodyPr/>
                    <a:lstStyle/>
                    <a:p>
                      <a:pPr algn="r" fontAlgn="b"/>
                      <a:r>
                        <a:rPr lang="en-IN" sz="1600" u="none" strike="noStrike" dirty="0">
                          <a:effectLst/>
                        </a:rPr>
                        <a:t>8.00</a:t>
                      </a:r>
                      <a:endParaRPr lang="en-IN" sz="16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1511711"/>
                  </a:ext>
                </a:extLst>
              </a:tr>
            </a:tbl>
          </a:graphicData>
        </a:graphic>
      </p:graphicFrame>
    </p:spTree>
    <p:extLst>
      <p:ext uri="{BB962C8B-B14F-4D97-AF65-F5344CB8AC3E}">
        <p14:creationId xmlns:p14="http://schemas.microsoft.com/office/powerpoint/2010/main" val="161965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Milestones and Metrics</a:t>
            </a:r>
          </a:p>
        </p:txBody>
      </p:sp>
      <p:sp>
        <p:nvSpPr>
          <p:cNvPr id="4" name="Content Placeholder 2">
            <a:extLst>
              <a:ext uri="{FF2B5EF4-FFF2-40B4-BE49-F238E27FC236}">
                <a16:creationId xmlns:a16="http://schemas.microsoft.com/office/drawing/2014/main" id="{016D32D9-6BD2-493B-B7C7-FF4D18AFDEA9}"/>
              </a:ext>
            </a:extLst>
          </p:cNvPr>
          <p:cNvSpPr txBox="1">
            <a:spLocks/>
          </p:cNvSpPr>
          <p:nvPr/>
        </p:nvSpPr>
        <p:spPr>
          <a:xfrm>
            <a:off x="1066800" y="2246172"/>
            <a:ext cx="4955309" cy="3849624"/>
          </a:xfrm>
          <a:prstGeom prst="rect">
            <a:avLst/>
          </a:prstGeom>
          <a:solidFill>
            <a:schemeClr val="tx1">
              <a:lumMod val="85000"/>
              <a:lumOff val="15000"/>
              <a:alpha val="88000"/>
            </a:schemeClr>
          </a:solidFill>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Clr>
                <a:schemeClr val="bg1"/>
              </a:buClr>
              <a:buNone/>
            </a:pPr>
            <a:r>
              <a:rPr lang="en-IN" sz="2000" b="1" u="sng" dirty="0">
                <a:solidFill>
                  <a:schemeClr val="bg1"/>
                </a:solidFill>
              </a:rPr>
              <a:t>Milestones</a:t>
            </a:r>
          </a:p>
          <a:p>
            <a:pPr marL="342900" indent="-342900">
              <a:buClr>
                <a:schemeClr val="bg1"/>
              </a:buClr>
              <a:buFont typeface="+mj-lt"/>
              <a:buAutoNum type="arabicPeriod"/>
            </a:pPr>
            <a:r>
              <a:rPr lang="en-IN" sz="2000" dirty="0">
                <a:solidFill>
                  <a:schemeClr val="bg1"/>
                </a:solidFill>
              </a:rPr>
              <a:t>Investment of initial capital</a:t>
            </a:r>
          </a:p>
          <a:p>
            <a:pPr marL="342900" indent="-342900">
              <a:buClr>
                <a:schemeClr val="bg1"/>
              </a:buClr>
              <a:buFont typeface="+mj-lt"/>
              <a:buAutoNum type="arabicPeriod"/>
            </a:pPr>
            <a:r>
              <a:rPr lang="en-IN" sz="2000" dirty="0">
                <a:solidFill>
                  <a:schemeClr val="bg1"/>
                </a:solidFill>
              </a:rPr>
              <a:t>Establish an a legal entity</a:t>
            </a:r>
          </a:p>
          <a:p>
            <a:pPr marL="342900" indent="-342900">
              <a:buClr>
                <a:schemeClr val="bg1"/>
              </a:buClr>
              <a:buFont typeface="+mj-lt"/>
              <a:buAutoNum type="arabicPeriod"/>
            </a:pPr>
            <a:r>
              <a:rPr lang="en-IN" sz="2000" dirty="0">
                <a:solidFill>
                  <a:schemeClr val="bg1"/>
                </a:solidFill>
              </a:rPr>
              <a:t>Advertising</a:t>
            </a:r>
          </a:p>
          <a:p>
            <a:pPr marL="342900" indent="-342900">
              <a:buClr>
                <a:schemeClr val="bg1"/>
              </a:buClr>
              <a:buFont typeface="+mj-lt"/>
              <a:buAutoNum type="arabicPeriod"/>
            </a:pPr>
            <a:r>
              <a:rPr lang="en-IN" sz="2000" dirty="0">
                <a:solidFill>
                  <a:schemeClr val="bg1"/>
                </a:solidFill>
              </a:rPr>
              <a:t>Online delivery through restaurant aggregator and food delivery apps like </a:t>
            </a:r>
            <a:r>
              <a:rPr lang="en-IN" sz="2000" dirty="0" err="1">
                <a:solidFill>
                  <a:schemeClr val="bg1"/>
                </a:solidFill>
              </a:rPr>
              <a:t>zomato</a:t>
            </a:r>
            <a:r>
              <a:rPr lang="en-IN" sz="2000" dirty="0">
                <a:solidFill>
                  <a:schemeClr val="bg1"/>
                </a:solidFill>
              </a:rPr>
              <a:t>, </a:t>
            </a:r>
            <a:r>
              <a:rPr lang="en-IN" sz="2000" dirty="0" err="1">
                <a:solidFill>
                  <a:schemeClr val="bg1"/>
                </a:solidFill>
              </a:rPr>
              <a:t>swiggy</a:t>
            </a:r>
            <a:r>
              <a:rPr lang="en-IN" sz="2000" dirty="0">
                <a:solidFill>
                  <a:schemeClr val="bg1"/>
                </a:solidFill>
              </a:rPr>
              <a:t>, etc.</a:t>
            </a:r>
          </a:p>
          <a:p>
            <a:pPr marL="342900" indent="-342900">
              <a:buClr>
                <a:schemeClr val="bg1"/>
              </a:buClr>
              <a:buFont typeface="+mj-lt"/>
              <a:buAutoNum type="arabicPeriod"/>
            </a:pPr>
            <a:r>
              <a:rPr lang="en-IN" sz="2000" dirty="0">
                <a:solidFill>
                  <a:schemeClr val="bg1"/>
                </a:solidFill>
              </a:rPr>
              <a:t>Website development</a:t>
            </a:r>
          </a:p>
          <a:p>
            <a:pPr marL="342900" indent="-342900">
              <a:buClr>
                <a:schemeClr val="bg1"/>
              </a:buClr>
              <a:buFont typeface="+mj-lt"/>
              <a:buAutoNum type="arabicPeriod"/>
            </a:pPr>
            <a:endParaRPr lang="en-IN" sz="2000" dirty="0">
              <a:solidFill>
                <a:schemeClr val="bg1"/>
              </a:solidFill>
            </a:endParaRPr>
          </a:p>
          <a:p>
            <a:pPr marL="342900" indent="-342900">
              <a:buClr>
                <a:schemeClr val="bg1"/>
              </a:buClr>
              <a:buFont typeface="+mj-lt"/>
              <a:buAutoNum type="arabicPeriod"/>
            </a:pPr>
            <a:endParaRPr lang="en-IN" sz="2000" dirty="0">
              <a:solidFill>
                <a:schemeClr val="bg1"/>
              </a:solidFill>
            </a:endParaRPr>
          </a:p>
        </p:txBody>
      </p:sp>
      <p:sp>
        <p:nvSpPr>
          <p:cNvPr id="5" name="Content Placeholder 2">
            <a:extLst>
              <a:ext uri="{FF2B5EF4-FFF2-40B4-BE49-F238E27FC236}">
                <a16:creationId xmlns:a16="http://schemas.microsoft.com/office/drawing/2014/main" id="{48D8EDDB-E014-4997-B98C-E83CB5093030}"/>
              </a:ext>
            </a:extLst>
          </p:cNvPr>
          <p:cNvSpPr txBox="1">
            <a:spLocks/>
          </p:cNvSpPr>
          <p:nvPr/>
        </p:nvSpPr>
        <p:spPr>
          <a:xfrm>
            <a:off x="6169891" y="2246172"/>
            <a:ext cx="4955309" cy="3849624"/>
          </a:xfrm>
          <a:prstGeom prst="rect">
            <a:avLst/>
          </a:prstGeom>
          <a:solidFill>
            <a:schemeClr val="tx1">
              <a:lumMod val="85000"/>
              <a:lumOff val="15000"/>
              <a:alpha val="88000"/>
            </a:schemeClr>
          </a:solidFill>
        </p:spPr>
        <p:txBody>
          <a:bodyPr vert="horz" lIns="91440" tIns="45720" rIns="91440" bIns="45720" rtlCol="0">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IN" sz="2000" b="1" u="sng" dirty="0">
                <a:solidFill>
                  <a:schemeClr val="bg1"/>
                </a:solidFill>
              </a:rPr>
              <a:t>Key Metrics</a:t>
            </a:r>
          </a:p>
          <a:p>
            <a:pPr marL="457200" indent="-457200">
              <a:buClr>
                <a:schemeClr val="bg1"/>
              </a:buClr>
              <a:buAutoNum type="arabicPeriod"/>
            </a:pPr>
            <a:r>
              <a:rPr lang="en-IN" sz="2000" dirty="0">
                <a:solidFill>
                  <a:schemeClr val="bg1"/>
                </a:solidFill>
              </a:rPr>
              <a:t>Sales and gross margin</a:t>
            </a:r>
          </a:p>
          <a:p>
            <a:pPr marL="457200" indent="-457200">
              <a:buClr>
                <a:schemeClr val="bg1"/>
              </a:buClr>
              <a:buAutoNum type="arabicPeriod"/>
            </a:pPr>
            <a:r>
              <a:rPr lang="en-IN" sz="2000" dirty="0">
                <a:solidFill>
                  <a:schemeClr val="bg1"/>
                </a:solidFill>
              </a:rPr>
              <a:t>Weekly expenses</a:t>
            </a:r>
          </a:p>
          <a:p>
            <a:pPr marL="457200" indent="-457200">
              <a:buClr>
                <a:schemeClr val="bg1"/>
              </a:buClr>
              <a:buAutoNum type="arabicPeriod"/>
            </a:pPr>
            <a:r>
              <a:rPr lang="en-IN" sz="2000" dirty="0">
                <a:solidFill>
                  <a:schemeClr val="bg1"/>
                </a:solidFill>
              </a:rPr>
              <a:t>Ratio of beverage sales to food sales</a:t>
            </a:r>
          </a:p>
          <a:p>
            <a:pPr marL="457200" indent="-457200">
              <a:buClr>
                <a:schemeClr val="bg1"/>
              </a:buClr>
              <a:buAutoNum type="arabicPeriod"/>
            </a:pPr>
            <a:r>
              <a:rPr lang="en-IN" sz="2000" dirty="0">
                <a:solidFill>
                  <a:schemeClr val="bg1"/>
                </a:solidFill>
              </a:rPr>
              <a:t>Number of items sold per day</a:t>
            </a:r>
          </a:p>
          <a:p>
            <a:pPr marL="457200" indent="-457200">
              <a:buClr>
                <a:schemeClr val="bg1"/>
              </a:buClr>
              <a:buAutoNum type="arabicPeriod"/>
            </a:pPr>
            <a:r>
              <a:rPr lang="en-IN" sz="2000" dirty="0">
                <a:solidFill>
                  <a:schemeClr val="bg1"/>
                </a:solidFill>
              </a:rPr>
              <a:t>Net profit per month</a:t>
            </a:r>
          </a:p>
          <a:p>
            <a:pPr marL="457200" indent="-457200">
              <a:buClr>
                <a:schemeClr val="bg1"/>
              </a:buClr>
              <a:buAutoNum type="arabicPeriod"/>
            </a:pPr>
            <a:r>
              <a:rPr lang="en-IN" sz="2000" dirty="0">
                <a:solidFill>
                  <a:schemeClr val="bg1"/>
                </a:solidFill>
              </a:rPr>
              <a:t>Social media visibility</a:t>
            </a:r>
          </a:p>
          <a:p>
            <a:pPr marL="457200" indent="-457200">
              <a:buClr>
                <a:schemeClr val="bg1"/>
              </a:buClr>
              <a:buAutoNum type="arabicPeriod"/>
            </a:pPr>
            <a:r>
              <a:rPr lang="en-IN" sz="2000" dirty="0">
                <a:solidFill>
                  <a:schemeClr val="bg1"/>
                </a:solidFill>
              </a:rPr>
              <a:t>Monthly revenue from participation in events</a:t>
            </a:r>
          </a:p>
        </p:txBody>
      </p:sp>
    </p:spTree>
    <p:extLst>
      <p:ext uri="{BB962C8B-B14F-4D97-AF65-F5344CB8AC3E}">
        <p14:creationId xmlns:p14="http://schemas.microsoft.com/office/powerpoint/2010/main" val="269773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US" sz="4400" dirty="0">
                <a:solidFill>
                  <a:schemeClr val="bg1"/>
                </a:solidFill>
              </a:rPr>
              <a:t>Risk Evaluation and Coping Strategies</a:t>
            </a:r>
            <a:endParaRPr lang="en-IN" sz="4400" dirty="0">
              <a:solidFill>
                <a:schemeClr val="bg1"/>
              </a:solidFill>
            </a:endParaRP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10058400" cy="3849624"/>
          </a:xfrm>
          <a:solidFill>
            <a:schemeClr val="tx1">
              <a:lumMod val="85000"/>
              <a:lumOff val="15000"/>
              <a:alpha val="88000"/>
            </a:schemeClr>
          </a:solidFill>
        </p:spPr>
        <p:txBody>
          <a:bodyPr>
            <a:normAutofit/>
          </a:bodyPr>
          <a:lstStyle/>
          <a:p>
            <a:pPr>
              <a:lnSpc>
                <a:spcPct val="100000"/>
              </a:lnSpc>
              <a:buClr>
                <a:schemeClr val="bg1"/>
              </a:buClr>
              <a:buFont typeface="Arial" panose="020B0604020202020204" pitchFamily="34" charset="0"/>
              <a:buChar char="•"/>
            </a:pPr>
            <a:r>
              <a:rPr lang="en-IN" sz="2000" u="sng" dirty="0">
                <a:solidFill>
                  <a:schemeClr val="bg1"/>
                </a:solidFill>
              </a:rPr>
              <a:t>Technical Risk</a:t>
            </a:r>
            <a:r>
              <a:rPr lang="en-IN" sz="2000" dirty="0">
                <a:solidFill>
                  <a:schemeClr val="bg1"/>
                </a:solidFill>
              </a:rPr>
              <a:t>: Contaminated food, food low in quality.</a:t>
            </a:r>
          </a:p>
          <a:p>
            <a:pPr>
              <a:lnSpc>
                <a:spcPct val="100000"/>
              </a:lnSpc>
              <a:buClr>
                <a:schemeClr val="bg1"/>
              </a:buClr>
              <a:buFont typeface="Arial" panose="020B0604020202020204" pitchFamily="34" charset="0"/>
              <a:buChar char="•"/>
            </a:pPr>
            <a:r>
              <a:rPr lang="en-IN" sz="2000" u="sng" dirty="0">
                <a:solidFill>
                  <a:schemeClr val="bg1"/>
                </a:solidFill>
              </a:rPr>
              <a:t>Market Risk</a:t>
            </a:r>
            <a:r>
              <a:rPr lang="en-IN" sz="2000" dirty="0">
                <a:solidFill>
                  <a:schemeClr val="bg1"/>
                </a:solidFill>
              </a:rPr>
              <a:t>: Limited growth in future due to increase in competition, low or less customer acceptance</a:t>
            </a:r>
          </a:p>
          <a:p>
            <a:pPr>
              <a:lnSpc>
                <a:spcPct val="100000"/>
              </a:lnSpc>
              <a:buClr>
                <a:schemeClr val="bg1"/>
              </a:buClr>
              <a:buFont typeface="Arial" panose="020B0604020202020204" pitchFamily="34" charset="0"/>
              <a:buChar char="•"/>
            </a:pPr>
            <a:r>
              <a:rPr lang="en-IN" sz="2000" u="sng" dirty="0">
                <a:solidFill>
                  <a:schemeClr val="bg1"/>
                </a:solidFill>
              </a:rPr>
              <a:t>Operational Risks</a:t>
            </a:r>
            <a:r>
              <a:rPr lang="en-IN" sz="2000" dirty="0">
                <a:solidFill>
                  <a:schemeClr val="bg1"/>
                </a:solidFill>
              </a:rPr>
              <a:t>: Work related accidents like burns, wounds, smoke inhalation, heat stroke, general liability along with commercial property, vehicle related damages (vehicle collisions and accidents on road), electrical breakdown.</a:t>
            </a:r>
          </a:p>
          <a:p>
            <a:pPr>
              <a:lnSpc>
                <a:spcPct val="100000"/>
              </a:lnSpc>
              <a:buClr>
                <a:schemeClr val="bg1"/>
              </a:buClr>
              <a:buFont typeface="Arial" panose="020B0604020202020204" pitchFamily="34" charset="0"/>
              <a:buChar char="•"/>
            </a:pPr>
            <a:r>
              <a:rPr lang="en-IN" sz="2000" u="sng" dirty="0">
                <a:solidFill>
                  <a:schemeClr val="bg1"/>
                </a:solidFill>
              </a:rPr>
              <a:t>Others</a:t>
            </a:r>
            <a:r>
              <a:rPr lang="en-IN" sz="2000" dirty="0">
                <a:solidFill>
                  <a:schemeClr val="bg1"/>
                </a:solidFill>
              </a:rPr>
              <a:t>: Fire, theft, natural disasters, etc</a:t>
            </a:r>
            <a:endParaRPr lang="en-IN" sz="2000" u="sng" dirty="0">
              <a:solidFill>
                <a:schemeClr val="bg1"/>
              </a:solidFill>
            </a:endParaRPr>
          </a:p>
        </p:txBody>
      </p:sp>
    </p:spTree>
    <p:extLst>
      <p:ext uri="{BB962C8B-B14F-4D97-AF65-F5344CB8AC3E}">
        <p14:creationId xmlns:p14="http://schemas.microsoft.com/office/powerpoint/2010/main" val="963514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xfrm>
            <a:off x="1066800" y="629715"/>
            <a:ext cx="10058400" cy="1371600"/>
          </a:xfrm>
          <a:solidFill>
            <a:schemeClr val="tx1">
              <a:lumMod val="85000"/>
              <a:lumOff val="15000"/>
              <a:alpha val="88000"/>
            </a:schemeClr>
          </a:solidFill>
        </p:spPr>
        <p:txBody>
          <a:bodyPr>
            <a:normAutofit/>
          </a:bodyPr>
          <a:lstStyle/>
          <a:p>
            <a:pPr algn="ctr"/>
            <a:r>
              <a:rPr lang="en-US" sz="4400" dirty="0">
                <a:solidFill>
                  <a:schemeClr val="bg1"/>
                </a:solidFill>
              </a:rPr>
              <a:t>Legal Environment</a:t>
            </a:r>
            <a:endParaRPr lang="en-IN" sz="4400" dirty="0">
              <a:solidFill>
                <a:schemeClr val="bg1"/>
              </a:solidFill>
            </a:endParaRP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10058400" cy="3849624"/>
          </a:xfrm>
          <a:solidFill>
            <a:schemeClr val="tx1">
              <a:lumMod val="85000"/>
              <a:lumOff val="15000"/>
              <a:alpha val="88000"/>
            </a:schemeClr>
          </a:solidFill>
        </p:spPr>
        <p:txBody>
          <a:bodyPr>
            <a:normAutofit/>
          </a:bodyPr>
          <a:lstStyle/>
          <a:p>
            <a:pPr marL="342900" indent="-342900">
              <a:buClr>
                <a:schemeClr val="bg1"/>
              </a:buClr>
              <a:buFont typeface="+mj-lt"/>
              <a:buAutoNum type="arabicPeriod"/>
            </a:pPr>
            <a:r>
              <a:rPr lang="en-US" sz="2000" dirty="0">
                <a:solidFill>
                  <a:schemeClr val="bg1"/>
                </a:solidFill>
              </a:rPr>
              <a:t>Fire Safety Certificate</a:t>
            </a:r>
          </a:p>
          <a:p>
            <a:pPr marL="342900" indent="-342900">
              <a:buClr>
                <a:schemeClr val="bg1"/>
              </a:buClr>
              <a:buFont typeface="+mj-lt"/>
              <a:buAutoNum type="arabicPeriod"/>
            </a:pPr>
            <a:r>
              <a:rPr lang="en-US" sz="2000" dirty="0">
                <a:solidFill>
                  <a:schemeClr val="bg1"/>
                </a:solidFill>
              </a:rPr>
              <a:t>Shop and Establishment License</a:t>
            </a:r>
          </a:p>
          <a:p>
            <a:pPr marL="342900" indent="-342900">
              <a:buClr>
                <a:schemeClr val="bg1"/>
              </a:buClr>
              <a:buFont typeface="+mj-lt"/>
              <a:buAutoNum type="arabicPeriod"/>
            </a:pPr>
            <a:r>
              <a:rPr lang="en-US" sz="2000" dirty="0">
                <a:solidFill>
                  <a:schemeClr val="bg1"/>
                </a:solidFill>
              </a:rPr>
              <a:t>NOC from RTO</a:t>
            </a:r>
          </a:p>
          <a:p>
            <a:pPr marL="342900" indent="-342900">
              <a:buClr>
                <a:schemeClr val="bg1"/>
              </a:buClr>
              <a:buFont typeface="+mj-lt"/>
              <a:buAutoNum type="arabicPeriod"/>
            </a:pPr>
            <a:r>
              <a:rPr lang="en-US" sz="2000" dirty="0">
                <a:solidFill>
                  <a:schemeClr val="bg1"/>
                </a:solidFill>
              </a:rPr>
              <a:t>NOC from Municipal Corporation</a:t>
            </a:r>
          </a:p>
          <a:p>
            <a:pPr marL="342900" indent="-342900">
              <a:buClr>
                <a:schemeClr val="bg1"/>
              </a:buClr>
              <a:buFont typeface="+mj-lt"/>
              <a:buAutoNum type="arabicPeriod"/>
            </a:pPr>
            <a:r>
              <a:rPr lang="en-US" sz="2000" dirty="0">
                <a:solidFill>
                  <a:schemeClr val="bg1"/>
                </a:solidFill>
              </a:rPr>
              <a:t>FSSAI Mobile Vendor’s License</a:t>
            </a:r>
          </a:p>
          <a:p>
            <a:pPr marL="342900" indent="-342900">
              <a:buClr>
                <a:schemeClr val="bg1"/>
              </a:buClr>
              <a:buFont typeface="+mj-lt"/>
              <a:buAutoNum type="arabicPeriod"/>
            </a:pPr>
            <a:r>
              <a:rPr lang="en-US" sz="2000" dirty="0">
                <a:solidFill>
                  <a:schemeClr val="bg1"/>
                </a:solidFill>
              </a:rPr>
              <a:t>Kitchen Insurance</a:t>
            </a:r>
            <a:endParaRPr lang="en-IN" sz="2000" dirty="0">
              <a:solidFill>
                <a:schemeClr val="bg1"/>
              </a:solidFill>
            </a:endParaRPr>
          </a:p>
        </p:txBody>
      </p:sp>
    </p:spTree>
    <p:extLst>
      <p:ext uri="{BB962C8B-B14F-4D97-AF65-F5344CB8AC3E}">
        <p14:creationId xmlns:p14="http://schemas.microsoft.com/office/powerpoint/2010/main" val="132382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US" sz="4400" dirty="0">
                <a:solidFill>
                  <a:schemeClr val="bg1"/>
                </a:solidFill>
              </a:rPr>
              <a:t>Vision</a:t>
            </a:r>
            <a:endParaRPr lang="en-IN" sz="4400" dirty="0">
              <a:solidFill>
                <a:schemeClr val="bg1"/>
              </a:solidFill>
            </a:endParaRP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10058400" cy="3849624"/>
          </a:xfrm>
          <a:solidFill>
            <a:schemeClr val="tx1">
              <a:lumMod val="85000"/>
              <a:lumOff val="15000"/>
              <a:alpha val="88000"/>
            </a:schemeClr>
          </a:solidFill>
        </p:spPr>
        <p:txBody>
          <a:bodyPr>
            <a:normAutofit/>
          </a:bodyPr>
          <a:lstStyle/>
          <a:p>
            <a:pPr marL="0" indent="0">
              <a:buNone/>
            </a:pPr>
            <a:r>
              <a:rPr lang="en-IN" sz="2000" dirty="0">
                <a:solidFill>
                  <a:schemeClr val="bg1"/>
                </a:solidFill>
              </a:rPr>
              <a:t>Being an energetic, imaginative mobile food truck company, we aim at offering high quality, moderately priced, occasionally unusual food using only local and natural ingredients.</a:t>
            </a:r>
          </a:p>
          <a:p>
            <a:pPr marL="0" indent="0">
              <a:buNone/>
            </a:pPr>
            <a:r>
              <a:rPr lang="en-IN" sz="2000" dirty="0">
                <a:solidFill>
                  <a:schemeClr val="bg1"/>
                </a:solidFill>
              </a:rPr>
              <a:t>If it all goes well, we view ourselves as partners with our customers, our employees, our community and our environment. We see us become a regionally recognized brand, capitalising on rapid growth and popularity of the mobile food industry in the Greater Noida area. Our goal would be moderate growth with annual profitability and maintenance of upscale taste without all the fuss and nonsense of a high-end restaurant.</a:t>
            </a:r>
          </a:p>
        </p:txBody>
      </p:sp>
    </p:spTree>
    <p:extLst>
      <p:ext uri="{BB962C8B-B14F-4D97-AF65-F5344CB8AC3E}">
        <p14:creationId xmlns:p14="http://schemas.microsoft.com/office/powerpoint/2010/main" val="266685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7C6BC5-D8A5-4244-B324-DFC2D760AF8D}"/>
              </a:ext>
            </a:extLst>
          </p:cNvPr>
          <p:cNvSpPr txBox="1">
            <a:spLocks/>
          </p:cNvSpPr>
          <p:nvPr/>
        </p:nvSpPr>
        <p:spPr>
          <a:xfrm>
            <a:off x="1629103" y="2218724"/>
            <a:ext cx="8933796" cy="2437232"/>
          </a:xfrm>
          <a:prstGeom prst="rect">
            <a:avLst/>
          </a:prstGeom>
          <a:solidFill>
            <a:schemeClr val="tx1">
              <a:lumMod val="85000"/>
              <a:lumOff val="15000"/>
              <a:alpha val="88000"/>
            </a:schemeClr>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n-US" sz="4000" b="1" i="0" kern="1200" cap="none" spc="-70" baseline="0" dirty="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8000" dirty="0">
                <a:solidFill>
                  <a:schemeClr val="bg1"/>
                </a:solidFill>
              </a:rPr>
              <a:t>Thank You</a:t>
            </a:r>
          </a:p>
        </p:txBody>
      </p:sp>
    </p:spTree>
    <p:extLst>
      <p:ext uri="{BB962C8B-B14F-4D97-AF65-F5344CB8AC3E}">
        <p14:creationId xmlns:p14="http://schemas.microsoft.com/office/powerpoint/2010/main" val="276353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C18CAE-1D9F-49F4-B506-CE0498FBAC1F}"/>
              </a:ext>
            </a:extLst>
          </p:cNvPr>
          <p:cNvPicPr>
            <a:picLocks noChangeAspect="1"/>
          </p:cNvPicPr>
          <p:nvPr/>
        </p:nvPicPr>
        <p:blipFill rotWithShape="1">
          <a:blip r:embed="rId2">
            <a:alphaModFix amt="90000"/>
          </a:blip>
          <a:srcRect t="12181" b="3549"/>
          <a:stretch/>
        </p:blipFill>
        <p:spPr>
          <a:xfrm>
            <a:off x="1" y="8346"/>
            <a:ext cx="12191999" cy="6857989"/>
          </a:xfrm>
          <a:prstGeom prst="rect">
            <a:avLst/>
          </a:prstGeom>
        </p:spPr>
      </p:pic>
      <p:sp>
        <p:nvSpPr>
          <p:cNvPr id="2" name="Title 1">
            <a:extLst>
              <a:ext uri="{FF2B5EF4-FFF2-40B4-BE49-F238E27FC236}">
                <a16:creationId xmlns:a16="http://schemas.microsoft.com/office/drawing/2014/main" id="{557C6BC5-D8A5-4244-B324-DFC2D760AF8D}"/>
              </a:ext>
            </a:extLst>
          </p:cNvPr>
          <p:cNvSpPr>
            <a:spLocks noGrp="1"/>
          </p:cNvSpPr>
          <p:nvPr>
            <p:ph type="ctrTitle"/>
          </p:nvPr>
        </p:nvSpPr>
        <p:spPr>
          <a:xfrm>
            <a:off x="1629103" y="2218724"/>
            <a:ext cx="8933796" cy="2437232"/>
          </a:xfrm>
          <a:solidFill>
            <a:schemeClr val="tx1">
              <a:lumMod val="85000"/>
              <a:lumOff val="15000"/>
              <a:alpha val="88000"/>
            </a:schemeClr>
          </a:solidFill>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a:solidFill>
                  <a:schemeClr val="bg1"/>
                </a:solidFill>
              </a:rPr>
              <a:t>Truck Delight…</a:t>
            </a:r>
            <a:br>
              <a:rPr lang="en-US" b="1" dirty="0">
                <a:solidFill>
                  <a:schemeClr val="bg1"/>
                </a:solidFill>
              </a:rPr>
            </a:br>
            <a:r>
              <a:rPr lang="en-US" sz="5400" b="1" dirty="0">
                <a:solidFill>
                  <a:schemeClr val="bg1"/>
                </a:solidFill>
              </a:rPr>
              <a:t>on the highway to taste.</a:t>
            </a:r>
            <a:endParaRPr lang="en-IN" dirty="0">
              <a:solidFill>
                <a:schemeClr val="bg1"/>
              </a:solidFill>
            </a:endParaRPr>
          </a:p>
        </p:txBody>
      </p:sp>
      <p:sp>
        <p:nvSpPr>
          <p:cNvPr id="3" name="Subtitle 2">
            <a:extLst>
              <a:ext uri="{FF2B5EF4-FFF2-40B4-BE49-F238E27FC236}">
                <a16:creationId xmlns:a16="http://schemas.microsoft.com/office/drawing/2014/main" id="{BD8ABDAB-0461-486B-8876-EDA74050C687}"/>
              </a:ext>
            </a:extLst>
          </p:cNvPr>
          <p:cNvSpPr>
            <a:spLocks noGrp="1"/>
          </p:cNvSpPr>
          <p:nvPr>
            <p:ph type="subTitle" idx="1"/>
          </p:nvPr>
        </p:nvSpPr>
        <p:spPr>
          <a:xfrm>
            <a:off x="1629101" y="4011562"/>
            <a:ext cx="8936846" cy="1364002"/>
          </a:xfrm>
        </p:spPr>
        <p:txBody>
          <a:bodyPr>
            <a:normAutofit/>
          </a:bodyPr>
          <a:lstStyle/>
          <a:p>
            <a:endParaRPr lang="en-IN" dirty="0"/>
          </a:p>
          <a:p>
            <a:endParaRPr lang="en-IN" dirty="0"/>
          </a:p>
        </p:txBody>
      </p:sp>
    </p:spTree>
    <p:extLst>
      <p:ext uri="{BB962C8B-B14F-4D97-AF65-F5344CB8AC3E}">
        <p14:creationId xmlns:p14="http://schemas.microsoft.com/office/powerpoint/2010/main" val="184287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800" dirty="0">
                <a:solidFill>
                  <a:schemeClr val="bg1"/>
                </a:solidFill>
              </a:rPr>
              <a:t>Company Purpose</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10058400" cy="3849624"/>
          </a:xfrm>
          <a:solidFill>
            <a:schemeClr val="tx1">
              <a:lumMod val="85000"/>
              <a:lumOff val="15000"/>
              <a:alpha val="88000"/>
            </a:schemeClr>
          </a:solidFill>
        </p:spPr>
        <p:txBody>
          <a:bodyPr/>
          <a:lstStyle/>
          <a:p>
            <a:endParaRPr lang="en-IN" sz="2800" dirty="0">
              <a:solidFill>
                <a:schemeClr val="bg1"/>
              </a:solidFill>
            </a:endParaRPr>
          </a:p>
          <a:p>
            <a:r>
              <a:rPr lang="en-IN" sz="2800" dirty="0">
                <a:solidFill>
                  <a:schemeClr val="bg1"/>
                </a:solidFill>
              </a:rPr>
              <a:t>“For the active, urban-goers, who need a quick and healthy meal or snack, Truck Delight is the place for that convenient food and beverage that will give you energy and have you feel great because it’s made with nature’s best herbal ingredients.”</a:t>
            </a:r>
          </a:p>
        </p:txBody>
      </p:sp>
    </p:spTree>
    <p:extLst>
      <p:ext uri="{BB962C8B-B14F-4D97-AF65-F5344CB8AC3E}">
        <p14:creationId xmlns:p14="http://schemas.microsoft.com/office/powerpoint/2010/main" val="376704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Problem</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4955309" cy="4103112"/>
          </a:xfrm>
          <a:solidFill>
            <a:schemeClr val="tx1">
              <a:lumMod val="85000"/>
              <a:lumOff val="15000"/>
              <a:alpha val="88000"/>
            </a:schemeClr>
          </a:solidFill>
        </p:spPr>
        <p:txBody>
          <a:bodyPr>
            <a:noAutofit/>
          </a:bodyPr>
          <a:lstStyle/>
          <a:p>
            <a:pPr marL="0" indent="0" algn="ctr">
              <a:spcBef>
                <a:spcPts val="600"/>
              </a:spcBef>
              <a:buClr>
                <a:schemeClr val="bg2"/>
              </a:buClr>
              <a:buNone/>
            </a:pPr>
            <a:r>
              <a:rPr lang="en-US" sz="2000" b="1" u="sng" dirty="0">
                <a:solidFill>
                  <a:schemeClr val="bg1"/>
                </a:solidFill>
              </a:rPr>
              <a:t>Pain of the customer</a:t>
            </a:r>
          </a:p>
          <a:p>
            <a:pPr marL="342900" indent="-342900">
              <a:spcBef>
                <a:spcPts val="600"/>
              </a:spcBef>
              <a:buClr>
                <a:schemeClr val="bg2"/>
              </a:buClr>
              <a:buFont typeface="+mj-lt"/>
              <a:buAutoNum type="arabicPeriod"/>
            </a:pPr>
            <a:r>
              <a:rPr lang="en-US" sz="2000" dirty="0">
                <a:solidFill>
                  <a:schemeClr val="bg1"/>
                </a:solidFill>
              </a:rPr>
              <a:t>Quality of mess food</a:t>
            </a:r>
          </a:p>
          <a:p>
            <a:pPr marL="342900" indent="-342900">
              <a:spcBef>
                <a:spcPts val="600"/>
              </a:spcBef>
              <a:buClr>
                <a:schemeClr val="bg2"/>
              </a:buClr>
              <a:buFont typeface="+mj-lt"/>
              <a:buAutoNum type="arabicPeriod"/>
            </a:pPr>
            <a:r>
              <a:rPr lang="en-US" sz="2000" dirty="0">
                <a:solidFill>
                  <a:schemeClr val="bg1"/>
                </a:solidFill>
              </a:rPr>
              <a:t>Quality offered by other food joints</a:t>
            </a:r>
          </a:p>
          <a:p>
            <a:pPr marL="342900" indent="-342900">
              <a:spcBef>
                <a:spcPts val="600"/>
              </a:spcBef>
              <a:buClr>
                <a:schemeClr val="bg2"/>
              </a:buClr>
              <a:buFont typeface="+mj-lt"/>
              <a:buAutoNum type="arabicPeriod"/>
            </a:pPr>
            <a:r>
              <a:rPr lang="en-US" sz="2000" dirty="0">
                <a:solidFill>
                  <a:schemeClr val="bg1"/>
                </a:solidFill>
              </a:rPr>
              <a:t>Budget constraint</a:t>
            </a:r>
          </a:p>
          <a:p>
            <a:pPr marL="342900" indent="-342900">
              <a:spcBef>
                <a:spcPts val="600"/>
              </a:spcBef>
              <a:buClr>
                <a:schemeClr val="bg2"/>
              </a:buClr>
              <a:buFont typeface="+mj-lt"/>
              <a:buAutoNum type="arabicPeriod"/>
            </a:pPr>
            <a:r>
              <a:rPr lang="en-US" sz="2000" dirty="0">
                <a:solidFill>
                  <a:schemeClr val="bg1"/>
                </a:solidFill>
              </a:rPr>
              <a:t>Lack of time to go out</a:t>
            </a:r>
          </a:p>
          <a:p>
            <a:pPr marL="342900" indent="-342900">
              <a:spcBef>
                <a:spcPts val="600"/>
              </a:spcBef>
              <a:buClr>
                <a:schemeClr val="bg2"/>
              </a:buClr>
              <a:buFont typeface="+mj-lt"/>
              <a:buAutoNum type="arabicPeriod"/>
            </a:pPr>
            <a:r>
              <a:rPr lang="en-US" sz="2000" dirty="0">
                <a:solidFill>
                  <a:schemeClr val="bg1"/>
                </a:solidFill>
              </a:rPr>
              <a:t>Long waiting hours (easy availability)</a:t>
            </a:r>
          </a:p>
          <a:p>
            <a:pPr marL="342900" indent="-342900">
              <a:spcBef>
                <a:spcPts val="600"/>
              </a:spcBef>
              <a:buClr>
                <a:schemeClr val="bg2"/>
              </a:buClr>
              <a:buFont typeface="+mj-lt"/>
              <a:buAutoNum type="arabicPeriod"/>
            </a:pPr>
            <a:r>
              <a:rPr lang="en-US" sz="2000" dirty="0">
                <a:solidFill>
                  <a:schemeClr val="bg1"/>
                </a:solidFill>
              </a:rPr>
              <a:t>Difficulty in finding better dining options within the budget</a:t>
            </a:r>
          </a:p>
          <a:p>
            <a:pPr marL="342900" indent="-342900">
              <a:spcBef>
                <a:spcPts val="600"/>
              </a:spcBef>
              <a:buClr>
                <a:schemeClr val="bg2"/>
              </a:buClr>
              <a:buFont typeface="+mj-lt"/>
              <a:buAutoNum type="arabicPeriod"/>
            </a:pPr>
            <a:r>
              <a:rPr lang="en-US" sz="2000" dirty="0">
                <a:solidFill>
                  <a:schemeClr val="bg1"/>
                </a:solidFill>
              </a:rPr>
              <a:t>Less variety</a:t>
            </a:r>
          </a:p>
          <a:p>
            <a:pPr marL="342900" indent="-342900">
              <a:spcBef>
                <a:spcPts val="600"/>
              </a:spcBef>
              <a:buClr>
                <a:schemeClr val="bg2"/>
              </a:buClr>
              <a:buFont typeface="+mj-lt"/>
              <a:buAutoNum type="arabicPeriod"/>
            </a:pPr>
            <a:r>
              <a:rPr lang="en-US" sz="2000" dirty="0">
                <a:solidFill>
                  <a:schemeClr val="bg1"/>
                </a:solidFill>
              </a:rPr>
              <a:t>Packaging of food when order online</a:t>
            </a:r>
          </a:p>
        </p:txBody>
      </p:sp>
      <p:sp>
        <p:nvSpPr>
          <p:cNvPr id="4" name="Content Placeholder 2">
            <a:extLst>
              <a:ext uri="{FF2B5EF4-FFF2-40B4-BE49-F238E27FC236}">
                <a16:creationId xmlns:a16="http://schemas.microsoft.com/office/drawing/2014/main" id="{A33B80E2-77E5-4720-9145-2E8B49E9C36D}"/>
              </a:ext>
            </a:extLst>
          </p:cNvPr>
          <p:cNvSpPr txBox="1">
            <a:spLocks/>
          </p:cNvSpPr>
          <p:nvPr/>
        </p:nvSpPr>
        <p:spPr>
          <a:xfrm>
            <a:off x="6169893" y="2181778"/>
            <a:ext cx="4955309" cy="4103112"/>
          </a:xfrm>
          <a:prstGeom prst="rect">
            <a:avLst/>
          </a:prstGeom>
          <a:solidFill>
            <a:schemeClr val="tx1">
              <a:lumMod val="85000"/>
              <a:lumOff val="15000"/>
              <a:alpha val="88000"/>
            </a:schemeClr>
          </a:solidFill>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spcBef>
                <a:spcPts val="600"/>
              </a:spcBef>
              <a:buClr>
                <a:schemeClr val="bg2"/>
              </a:buClr>
              <a:buFont typeface="Garamond" pitchFamily="18" charset="0"/>
              <a:buNone/>
            </a:pPr>
            <a:r>
              <a:rPr lang="en-US" sz="2000" b="1" u="sng" dirty="0">
                <a:solidFill>
                  <a:schemeClr val="bg1"/>
                </a:solidFill>
              </a:rPr>
              <a:t>Hence, the customers tend to find other available options</a:t>
            </a:r>
          </a:p>
          <a:p>
            <a:pPr marL="342900" indent="-342900">
              <a:spcBef>
                <a:spcPts val="600"/>
              </a:spcBef>
              <a:buClr>
                <a:schemeClr val="bg2"/>
              </a:buClr>
              <a:buFont typeface="+mj-lt"/>
              <a:buAutoNum type="arabicPeriod"/>
            </a:pPr>
            <a:r>
              <a:rPr lang="en-US" sz="2000" dirty="0">
                <a:solidFill>
                  <a:schemeClr val="bg1"/>
                </a:solidFill>
              </a:rPr>
              <a:t>Visit Fast food joints</a:t>
            </a:r>
          </a:p>
          <a:p>
            <a:pPr marL="342900" indent="-342900">
              <a:spcBef>
                <a:spcPts val="600"/>
              </a:spcBef>
              <a:buClr>
                <a:schemeClr val="bg2"/>
              </a:buClr>
              <a:buFont typeface="+mj-lt"/>
              <a:buAutoNum type="arabicPeriod"/>
            </a:pPr>
            <a:r>
              <a:rPr lang="en-US" sz="2000" dirty="0">
                <a:solidFill>
                  <a:schemeClr val="bg1"/>
                </a:solidFill>
              </a:rPr>
              <a:t>Order food online via </a:t>
            </a:r>
            <a:r>
              <a:rPr lang="en-US" sz="2000" dirty="0" err="1">
                <a:solidFill>
                  <a:schemeClr val="bg1"/>
                </a:solidFill>
              </a:rPr>
              <a:t>zomato</a:t>
            </a:r>
            <a:r>
              <a:rPr lang="en-US" sz="2000" dirty="0">
                <a:solidFill>
                  <a:schemeClr val="bg1"/>
                </a:solidFill>
              </a:rPr>
              <a:t>, </a:t>
            </a:r>
            <a:r>
              <a:rPr lang="en-US" sz="2000" dirty="0" err="1">
                <a:solidFill>
                  <a:schemeClr val="bg1"/>
                </a:solidFill>
              </a:rPr>
              <a:t>swiggy</a:t>
            </a:r>
            <a:r>
              <a:rPr lang="en-US" sz="2000" dirty="0">
                <a:solidFill>
                  <a:schemeClr val="bg1"/>
                </a:solidFill>
              </a:rPr>
              <a:t>, etc.</a:t>
            </a:r>
          </a:p>
          <a:p>
            <a:pPr marL="342900" indent="-342900">
              <a:spcBef>
                <a:spcPts val="600"/>
              </a:spcBef>
              <a:buClr>
                <a:schemeClr val="bg2"/>
              </a:buClr>
              <a:buFont typeface="+mj-lt"/>
              <a:buAutoNum type="arabicPeriod"/>
            </a:pPr>
            <a:r>
              <a:rPr lang="en-US" sz="2000" dirty="0">
                <a:solidFill>
                  <a:schemeClr val="bg1"/>
                </a:solidFill>
              </a:rPr>
              <a:t>Skip meals</a:t>
            </a:r>
          </a:p>
          <a:p>
            <a:pPr marL="342900" indent="-342900">
              <a:spcBef>
                <a:spcPts val="600"/>
              </a:spcBef>
              <a:buClr>
                <a:schemeClr val="bg2"/>
              </a:buClr>
              <a:buFont typeface="+mj-lt"/>
              <a:buAutoNum type="arabicPeriod"/>
            </a:pPr>
            <a:r>
              <a:rPr lang="en-US" sz="2000" dirty="0">
                <a:solidFill>
                  <a:schemeClr val="bg1"/>
                </a:solidFill>
              </a:rPr>
              <a:t>Intake junk food</a:t>
            </a:r>
            <a:endParaRPr lang="en-IN" sz="2000" dirty="0">
              <a:solidFill>
                <a:schemeClr val="bg1"/>
              </a:solidFill>
            </a:endParaRPr>
          </a:p>
        </p:txBody>
      </p:sp>
    </p:spTree>
    <p:extLst>
      <p:ext uri="{BB962C8B-B14F-4D97-AF65-F5344CB8AC3E}">
        <p14:creationId xmlns:p14="http://schemas.microsoft.com/office/powerpoint/2010/main" val="6699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Solution</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10058400" cy="3849624"/>
          </a:xfrm>
          <a:solidFill>
            <a:schemeClr val="tx1">
              <a:lumMod val="85000"/>
              <a:lumOff val="15000"/>
              <a:alpha val="88000"/>
            </a:schemeClr>
          </a:solidFill>
        </p:spPr>
        <p:txBody>
          <a:bodyPr>
            <a:normAutofit/>
          </a:bodyPr>
          <a:lstStyle/>
          <a:p>
            <a:pPr marL="0" indent="0">
              <a:buNone/>
            </a:pPr>
            <a:r>
              <a:rPr lang="en-IN" sz="2000" dirty="0">
                <a:solidFill>
                  <a:schemeClr val="bg1"/>
                </a:solidFill>
              </a:rPr>
              <a:t>Our major focus will be on </a:t>
            </a:r>
            <a:r>
              <a:rPr lang="en-IN" sz="2000" b="1" dirty="0">
                <a:solidFill>
                  <a:schemeClr val="bg1"/>
                </a:solidFill>
              </a:rPr>
              <a:t>Quality</a:t>
            </a:r>
            <a:r>
              <a:rPr lang="en-IN" sz="2000" dirty="0">
                <a:solidFill>
                  <a:schemeClr val="bg1"/>
                </a:solidFill>
              </a:rPr>
              <a:t> of our offerings. </a:t>
            </a:r>
          </a:p>
          <a:p>
            <a:pPr marL="0" indent="0">
              <a:buNone/>
            </a:pPr>
            <a:r>
              <a:rPr lang="en-IN" sz="2000" dirty="0">
                <a:solidFill>
                  <a:schemeClr val="bg1"/>
                </a:solidFill>
              </a:rPr>
              <a:t>Our product is for </a:t>
            </a:r>
            <a:r>
              <a:rPr lang="en-IN" sz="2000" b="1" dirty="0">
                <a:solidFill>
                  <a:schemeClr val="bg1"/>
                </a:solidFill>
              </a:rPr>
              <a:t>college students, people in and around Knowledge park II</a:t>
            </a:r>
            <a:endParaRPr lang="en-IN" sz="2000" dirty="0">
              <a:solidFill>
                <a:schemeClr val="bg1"/>
              </a:solidFill>
            </a:endParaRPr>
          </a:p>
        </p:txBody>
      </p:sp>
    </p:spTree>
    <p:extLst>
      <p:ext uri="{BB962C8B-B14F-4D97-AF65-F5344CB8AC3E}">
        <p14:creationId xmlns:p14="http://schemas.microsoft.com/office/powerpoint/2010/main" val="155020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Why Now</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10058400" cy="3849624"/>
          </a:xfrm>
          <a:solidFill>
            <a:schemeClr val="tx1">
              <a:lumMod val="85000"/>
              <a:lumOff val="15000"/>
              <a:alpha val="88000"/>
            </a:schemeClr>
          </a:solidFill>
        </p:spPr>
        <p:txBody>
          <a:bodyPr>
            <a:normAutofit/>
          </a:bodyPr>
          <a:lstStyle/>
          <a:p>
            <a:pPr marL="342900" indent="-342900">
              <a:buClr>
                <a:schemeClr val="bg1"/>
              </a:buClr>
              <a:buFont typeface="+mj-lt"/>
              <a:buAutoNum type="arabicPeriod"/>
            </a:pPr>
            <a:r>
              <a:rPr lang="en-IN" sz="1800" dirty="0">
                <a:solidFill>
                  <a:schemeClr val="bg1"/>
                </a:solidFill>
              </a:rPr>
              <a:t>Rise in youth spending</a:t>
            </a:r>
          </a:p>
          <a:p>
            <a:pPr marL="342900" indent="-342900">
              <a:buClr>
                <a:schemeClr val="bg1"/>
              </a:buClr>
              <a:buFont typeface="+mj-lt"/>
              <a:buAutoNum type="arabicPeriod"/>
            </a:pPr>
            <a:r>
              <a:rPr lang="en-IN" sz="1800" dirty="0">
                <a:solidFill>
                  <a:schemeClr val="bg1"/>
                </a:solidFill>
              </a:rPr>
              <a:t>Increased middle-class expenditure</a:t>
            </a:r>
          </a:p>
          <a:p>
            <a:pPr marL="342900" indent="-342900">
              <a:buClr>
                <a:schemeClr val="bg1"/>
              </a:buClr>
              <a:buFont typeface="+mj-lt"/>
              <a:buAutoNum type="arabicPeriod"/>
            </a:pPr>
            <a:r>
              <a:rPr lang="en-IN" sz="1800" dirty="0">
                <a:solidFill>
                  <a:schemeClr val="bg1"/>
                </a:solidFill>
              </a:rPr>
              <a:t>Conscious consumerism</a:t>
            </a:r>
          </a:p>
          <a:p>
            <a:pPr marL="342900" indent="-342900">
              <a:buClr>
                <a:schemeClr val="bg1"/>
              </a:buClr>
              <a:buFont typeface="+mj-lt"/>
              <a:buAutoNum type="arabicPeriod"/>
            </a:pPr>
            <a:r>
              <a:rPr lang="en-IN" sz="1800" dirty="0">
                <a:solidFill>
                  <a:schemeClr val="bg1"/>
                </a:solidFill>
              </a:rPr>
              <a:t>Mobile lifestyle</a:t>
            </a:r>
          </a:p>
          <a:p>
            <a:pPr marL="342900" indent="-342900">
              <a:buClr>
                <a:schemeClr val="bg1"/>
              </a:buClr>
              <a:buFont typeface="+mj-lt"/>
              <a:buAutoNum type="arabicPeriod"/>
            </a:pPr>
            <a:r>
              <a:rPr lang="en-IN" sz="1800" dirty="0">
                <a:solidFill>
                  <a:schemeClr val="bg1"/>
                </a:solidFill>
              </a:rPr>
              <a:t>Requirement of food on the go</a:t>
            </a:r>
          </a:p>
          <a:p>
            <a:pPr marL="342900" indent="-342900">
              <a:buClr>
                <a:schemeClr val="bg1"/>
              </a:buClr>
              <a:buFont typeface="+mj-lt"/>
              <a:buAutoNum type="arabicPeriod"/>
            </a:pPr>
            <a:r>
              <a:rPr lang="en-IN" sz="1800" dirty="0">
                <a:solidFill>
                  <a:schemeClr val="bg1"/>
                </a:solidFill>
              </a:rPr>
              <a:t>Projected growth of 3.7% in the next five years</a:t>
            </a:r>
          </a:p>
        </p:txBody>
      </p:sp>
    </p:spTree>
    <p:extLst>
      <p:ext uri="{BB962C8B-B14F-4D97-AF65-F5344CB8AC3E}">
        <p14:creationId xmlns:p14="http://schemas.microsoft.com/office/powerpoint/2010/main" val="300430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Market Size</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7"/>
            <a:ext cx="10058400" cy="4412205"/>
          </a:xfrm>
          <a:solidFill>
            <a:schemeClr val="tx1">
              <a:lumMod val="85000"/>
              <a:lumOff val="15000"/>
              <a:alpha val="88000"/>
            </a:schemeClr>
          </a:solidFill>
        </p:spPr>
        <p:txBody>
          <a:bodyPr/>
          <a:lstStyle/>
          <a:p>
            <a:endParaRPr lang="en-IN" dirty="0">
              <a:solidFill>
                <a:schemeClr val="bg1"/>
              </a:solidFill>
            </a:endParaRPr>
          </a:p>
        </p:txBody>
      </p:sp>
      <p:graphicFrame>
        <p:nvGraphicFramePr>
          <p:cNvPr id="4" name="Diagram 3">
            <a:extLst>
              <a:ext uri="{FF2B5EF4-FFF2-40B4-BE49-F238E27FC236}">
                <a16:creationId xmlns:a16="http://schemas.microsoft.com/office/drawing/2014/main" id="{4107A899-3DF0-4555-98A7-CF8902D5AD1F}"/>
              </a:ext>
            </a:extLst>
          </p:cNvPr>
          <p:cNvGraphicFramePr/>
          <p:nvPr>
            <p:extLst>
              <p:ext uri="{D42A27DB-BD31-4B8C-83A1-F6EECF244321}">
                <p14:modId xmlns:p14="http://schemas.microsoft.com/office/powerpoint/2010/main" val="1633881134"/>
              </p:ext>
            </p:extLst>
          </p:nvPr>
        </p:nvGraphicFramePr>
        <p:xfrm>
          <a:off x="4719780" y="2312041"/>
          <a:ext cx="5840896" cy="4127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9D0A5DC-70E4-4AC2-ADCC-795FC2C83523}"/>
              </a:ext>
            </a:extLst>
          </p:cNvPr>
          <p:cNvSpPr/>
          <p:nvPr/>
        </p:nvSpPr>
        <p:spPr>
          <a:xfrm>
            <a:off x="2516913" y="3694729"/>
            <a:ext cx="1833418" cy="72272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2000" dirty="0"/>
              <a:t>Knowledge park II and III</a:t>
            </a:r>
          </a:p>
        </p:txBody>
      </p:sp>
      <p:sp>
        <p:nvSpPr>
          <p:cNvPr id="6" name="Rectangle 5">
            <a:extLst>
              <a:ext uri="{FF2B5EF4-FFF2-40B4-BE49-F238E27FC236}">
                <a16:creationId xmlns:a16="http://schemas.microsoft.com/office/drawing/2014/main" id="{E7412DA6-6902-49D5-898C-68604F66FF75}"/>
              </a:ext>
            </a:extLst>
          </p:cNvPr>
          <p:cNvSpPr/>
          <p:nvPr/>
        </p:nvSpPr>
        <p:spPr>
          <a:xfrm>
            <a:off x="2516913" y="5047152"/>
            <a:ext cx="1833418" cy="74834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lvl="0" algn="ctr"/>
            <a:r>
              <a:rPr lang="en-IN" sz="2000" dirty="0"/>
              <a:t>BIMTECH and colleges around</a:t>
            </a:r>
          </a:p>
        </p:txBody>
      </p:sp>
      <p:sp>
        <p:nvSpPr>
          <p:cNvPr id="7" name="Rectangle 6">
            <a:extLst>
              <a:ext uri="{FF2B5EF4-FFF2-40B4-BE49-F238E27FC236}">
                <a16:creationId xmlns:a16="http://schemas.microsoft.com/office/drawing/2014/main" id="{B128FC45-3C4A-44D7-AB1B-5CF36B345FE7}"/>
              </a:ext>
            </a:extLst>
          </p:cNvPr>
          <p:cNvSpPr/>
          <p:nvPr/>
        </p:nvSpPr>
        <p:spPr>
          <a:xfrm>
            <a:off x="2516913" y="2458012"/>
            <a:ext cx="1833418" cy="717874"/>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IN" sz="2000" dirty="0"/>
              <a:t>Greater Noida</a:t>
            </a:r>
          </a:p>
        </p:txBody>
      </p:sp>
      <p:cxnSp>
        <p:nvCxnSpPr>
          <p:cNvPr id="9" name="Straight Arrow Connector 8">
            <a:extLst>
              <a:ext uri="{FF2B5EF4-FFF2-40B4-BE49-F238E27FC236}">
                <a16:creationId xmlns:a16="http://schemas.microsoft.com/office/drawing/2014/main" id="{333B8A59-7E25-4BD6-870B-493B3C858C19}"/>
              </a:ext>
            </a:extLst>
          </p:cNvPr>
          <p:cNvCxnSpPr>
            <a:cxnSpLocks/>
          </p:cNvCxnSpPr>
          <p:nvPr/>
        </p:nvCxnSpPr>
        <p:spPr>
          <a:xfrm flipV="1">
            <a:off x="4350330" y="2806687"/>
            <a:ext cx="2507670" cy="219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4C00DBB-8A83-469F-8AEE-F74F5990F3C0}"/>
              </a:ext>
            </a:extLst>
          </p:cNvPr>
          <p:cNvCxnSpPr>
            <a:cxnSpLocks/>
          </p:cNvCxnSpPr>
          <p:nvPr/>
        </p:nvCxnSpPr>
        <p:spPr>
          <a:xfrm flipV="1">
            <a:off x="4350330" y="3990293"/>
            <a:ext cx="2507670" cy="219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C73170-1F51-4C5B-A7E7-29F3CEF2AA76}"/>
              </a:ext>
            </a:extLst>
          </p:cNvPr>
          <p:cNvCxnSpPr>
            <a:stCxn id="6" idx="3"/>
          </p:cNvCxnSpPr>
          <p:nvPr/>
        </p:nvCxnSpPr>
        <p:spPr>
          <a:xfrm flipV="1">
            <a:off x="4350331" y="5389421"/>
            <a:ext cx="2507669" cy="3190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79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Competition</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4955309" cy="3849624"/>
          </a:xfrm>
          <a:solidFill>
            <a:schemeClr val="tx1">
              <a:lumMod val="85000"/>
              <a:lumOff val="15000"/>
              <a:alpha val="88000"/>
            </a:schemeClr>
          </a:solidFill>
        </p:spPr>
        <p:txBody>
          <a:bodyPr>
            <a:normAutofit/>
          </a:bodyPr>
          <a:lstStyle/>
          <a:p>
            <a:pPr algn="ctr"/>
            <a:r>
              <a:rPr lang="en-IN" sz="2000" b="1" u="sng" dirty="0">
                <a:solidFill>
                  <a:schemeClr val="bg1"/>
                </a:solidFill>
              </a:rPr>
              <a:t>Competitors</a:t>
            </a:r>
          </a:p>
          <a:p>
            <a:pPr marL="342900" indent="-342900" fontAlgn="base">
              <a:buClr>
                <a:schemeClr val="bg1"/>
              </a:buClr>
              <a:buFont typeface="+mj-lt"/>
              <a:buAutoNum type="arabicPeriod"/>
            </a:pPr>
            <a:r>
              <a:rPr lang="en-US" sz="2000" dirty="0">
                <a:solidFill>
                  <a:schemeClr val="bg1"/>
                </a:solidFill>
              </a:rPr>
              <a:t>Maggie Vendor</a:t>
            </a:r>
          </a:p>
          <a:p>
            <a:pPr marL="342900" indent="-342900" fontAlgn="base">
              <a:buClr>
                <a:schemeClr val="bg1"/>
              </a:buClr>
              <a:buFont typeface="+mj-lt"/>
              <a:buAutoNum type="arabicPeriod"/>
            </a:pPr>
            <a:r>
              <a:rPr lang="en-US" sz="2000" dirty="0">
                <a:solidFill>
                  <a:schemeClr val="bg1"/>
                </a:solidFill>
              </a:rPr>
              <a:t>Tea Vendor</a:t>
            </a:r>
          </a:p>
          <a:p>
            <a:pPr marL="342900" indent="-342900" fontAlgn="base">
              <a:buClr>
                <a:schemeClr val="bg1"/>
              </a:buClr>
              <a:buFont typeface="+mj-lt"/>
              <a:buAutoNum type="arabicPeriod"/>
            </a:pPr>
            <a:r>
              <a:rPr lang="en-US" sz="2000" dirty="0">
                <a:solidFill>
                  <a:schemeClr val="bg1"/>
                </a:solidFill>
              </a:rPr>
              <a:t>Cafe Coffee Day outlet in the campus</a:t>
            </a:r>
          </a:p>
          <a:p>
            <a:pPr marL="342900" indent="-342900" fontAlgn="base">
              <a:buClr>
                <a:schemeClr val="bg1"/>
              </a:buClr>
              <a:buFont typeface="+mj-lt"/>
              <a:buAutoNum type="arabicPeriod"/>
            </a:pPr>
            <a:r>
              <a:rPr lang="en-US" sz="2000" dirty="0">
                <a:solidFill>
                  <a:schemeClr val="bg1"/>
                </a:solidFill>
              </a:rPr>
              <a:t>Mujeeb Rolls Point</a:t>
            </a:r>
          </a:p>
          <a:p>
            <a:pPr marL="342900" indent="-342900" fontAlgn="base">
              <a:buClr>
                <a:schemeClr val="bg1"/>
              </a:buClr>
              <a:buFont typeface="+mj-lt"/>
              <a:buAutoNum type="arabicPeriod"/>
            </a:pPr>
            <a:r>
              <a:rPr lang="en-US" sz="2000" dirty="0">
                <a:solidFill>
                  <a:schemeClr val="bg1"/>
                </a:solidFill>
              </a:rPr>
              <a:t>Lucky Food Point</a:t>
            </a:r>
          </a:p>
        </p:txBody>
      </p:sp>
      <p:sp>
        <p:nvSpPr>
          <p:cNvPr id="4" name="Content Placeholder 2">
            <a:extLst>
              <a:ext uri="{FF2B5EF4-FFF2-40B4-BE49-F238E27FC236}">
                <a16:creationId xmlns:a16="http://schemas.microsoft.com/office/drawing/2014/main" id="{016D32D9-6BD2-493B-B7C7-FF4D18AFDEA9}"/>
              </a:ext>
            </a:extLst>
          </p:cNvPr>
          <p:cNvSpPr txBox="1">
            <a:spLocks/>
          </p:cNvSpPr>
          <p:nvPr/>
        </p:nvSpPr>
        <p:spPr>
          <a:xfrm>
            <a:off x="6169891" y="2181778"/>
            <a:ext cx="4955309" cy="3849624"/>
          </a:xfrm>
          <a:prstGeom prst="rect">
            <a:avLst/>
          </a:prstGeom>
          <a:solidFill>
            <a:schemeClr val="tx1">
              <a:lumMod val="85000"/>
              <a:lumOff val="15000"/>
              <a:alpha val="88000"/>
            </a:schemeClr>
          </a:solidFill>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ctr"/>
            <a:r>
              <a:rPr lang="en-IN" sz="2000" b="1" u="sng" dirty="0">
                <a:solidFill>
                  <a:schemeClr val="bg1"/>
                </a:solidFill>
              </a:rPr>
              <a:t>Competitive advantage</a:t>
            </a:r>
          </a:p>
          <a:p>
            <a:pPr marL="342900" indent="-342900" fontAlgn="base">
              <a:buClr>
                <a:schemeClr val="bg1"/>
              </a:buClr>
              <a:buFont typeface="+mj-lt"/>
              <a:buAutoNum type="arabicPeriod"/>
            </a:pPr>
            <a:r>
              <a:rPr lang="en-US" sz="2000" dirty="0">
                <a:solidFill>
                  <a:schemeClr val="bg1"/>
                </a:solidFill>
              </a:rPr>
              <a:t>Hygiene</a:t>
            </a:r>
          </a:p>
          <a:p>
            <a:pPr marL="342900" indent="-342900" fontAlgn="base">
              <a:buClr>
                <a:schemeClr val="bg1"/>
              </a:buClr>
              <a:buFont typeface="+mj-lt"/>
              <a:buAutoNum type="arabicPeriod"/>
            </a:pPr>
            <a:r>
              <a:rPr lang="en-US" sz="2000" dirty="0">
                <a:solidFill>
                  <a:schemeClr val="bg1"/>
                </a:solidFill>
              </a:rPr>
              <a:t>Inexpensive</a:t>
            </a:r>
          </a:p>
          <a:p>
            <a:pPr marL="342900" indent="-342900" fontAlgn="base">
              <a:buClr>
                <a:schemeClr val="bg1"/>
              </a:buClr>
              <a:buFont typeface="+mj-lt"/>
              <a:buAutoNum type="arabicPeriod"/>
            </a:pPr>
            <a:r>
              <a:rPr lang="en-US" sz="2000" dirty="0">
                <a:solidFill>
                  <a:schemeClr val="bg1"/>
                </a:solidFill>
              </a:rPr>
              <a:t>Ease of access and convenient</a:t>
            </a:r>
          </a:p>
          <a:p>
            <a:pPr marL="342900" indent="-342900" fontAlgn="base">
              <a:buClr>
                <a:schemeClr val="bg1"/>
              </a:buClr>
              <a:buFont typeface="+mj-lt"/>
              <a:buAutoNum type="arabicPeriod"/>
            </a:pPr>
            <a:r>
              <a:rPr lang="en-US" sz="2000" dirty="0">
                <a:solidFill>
                  <a:schemeClr val="bg1"/>
                </a:solidFill>
              </a:rPr>
              <a:t>Speed of service</a:t>
            </a:r>
          </a:p>
        </p:txBody>
      </p:sp>
    </p:spTree>
    <p:extLst>
      <p:ext uri="{BB962C8B-B14F-4D97-AF65-F5344CB8AC3E}">
        <p14:creationId xmlns:p14="http://schemas.microsoft.com/office/powerpoint/2010/main" val="143452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CBF-E122-4B78-BFF1-F69EA6FDE003}"/>
              </a:ext>
            </a:extLst>
          </p:cNvPr>
          <p:cNvSpPr>
            <a:spLocks noGrp="1"/>
          </p:cNvSpPr>
          <p:nvPr>
            <p:ph type="title"/>
          </p:nvPr>
        </p:nvSpPr>
        <p:spPr>
          <a:solidFill>
            <a:schemeClr val="tx1">
              <a:lumMod val="85000"/>
              <a:lumOff val="15000"/>
              <a:alpha val="88000"/>
            </a:schemeClr>
          </a:solidFill>
        </p:spPr>
        <p:txBody>
          <a:bodyPr>
            <a:normAutofit/>
          </a:bodyPr>
          <a:lstStyle/>
          <a:p>
            <a:pPr algn="ctr"/>
            <a:r>
              <a:rPr lang="en-IN" sz="4400" dirty="0">
                <a:solidFill>
                  <a:schemeClr val="bg1"/>
                </a:solidFill>
              </a:rPr>
              <a:t>Product</a:t>
            </a:r>
          </a:p>
        </p:txBody>
      </p:sp>
      <p:sp>
        <p:nvSpPr>
          <p:cNvPr id="3" name="Content Placeholder 2">
            <a:extLst>
              <a:ext uri="{FF2B5EF4-FFF2-40B4-BE49-F238E27FC236}">
                <a16:creationId xmlns:a16="http://schemas.microsoft.com/office/drawing/2014/main" id="{48D8EDDB-E014-4997-B98C-E83CB5093030}"/>
              </a:ext>
            </a:extLst>
          </p:cNvPr>
          <p:cNvSpPr>
            <a:spLocks noGrp="1"/>
          </p:cNvSpPr>
          <p:nvPr>
            <p:ph idx="1"/>
          </p:nvPr>
        </p:nvSpPr>
        <p:spPr>
          <a:xfrm>
            <a:off x="1066800" y="2181778"/>
            <a:ext cx="4955309" cy="4450842"/>
          </a:xfrm>
          <a:solidFill>
            <a:schemeClr val="tx1">
              <a:lumMod val="85000"/>
              <a:lumOff val="15000"/>
              <a:alpha val="88000"/>
            </a:schemeClr>
          </a:solidFill>
        </p:spPr>
        <p:txBody>
          <a:bodyPr>
            <a:normAutofit/>
          </a:bodyPr>
          <a:lstStyle/>
          <a:p>
            <a:pPr marL="0" indent="0" algn="ctr">
              <a:buClr>
                <a:schemeClr val="bg1"/>
              </a:buClr>
              <a:buNone/>
            </a:pPr>
            <a:r>
              <a:rPr lang="en-US" sz="1800" b="1" u="sng" dirty="0">
                <a:solidFill>
                  <a:schemeClr val="bg1"/>
                </a:solidFill>
              </a:rPr>
              <a:t>Product Line-up</a:t>
            </a:r>
          </a:p>
          <a:p>
            <a:pPr marL="342900" indent="-342900">
              <a:buClr>
                <a:schemeClr val="bg1"/>
              </a:buClr>
              <a:buFont typeface="+mj-lt"/>
              <a:buAutoNum type="arabicPeriod"/>
            </a:pPr>
            <a:r>
              <a:rPr lang="en-US" sz="1800" dirty="0">
                <a:solidFill>
                  <a:schemeClr val="bg1"/>
                </a:solidFill>
              </a:rPr>
              <a:t>Take-away food joint</a:t>
            </a:r>
          </a:p>
          <a:p>
            <a:pPr marL="342900" indent="-342900">
              <a:buClr>
                <a:schemeClr val="bg1"/>
              </a:buClr>
              <a:buFont typeface="+mj-lt"/>
              <a:buAutoNum type="arabicPeriod"/>
            </a:pPr>
            <a:r>
              <a:rPr lang="en-US" sz="1800" dirty="0">
                <a:solidFill>
                  <a:schemeClr val="bg1"/>
                </a:solidFill>
              </a:rPr>
              <a:t>Offering:</a:t>
            </a:r>
          </a:p>
          <a:p>
            <a:pPr lvl="1">
              <a:buClr>
                <a:schemeClr val="bg1"/>
              </a:buClr>
            </a:pPr>
            <a:r>
              <a:rPr lang="en-US" sz="1800" dirty="0">
                <a:solidFill>
                  <a:schemeClr val="bg1"/>
                </a:solidFill>
              </a:rPr>
              <a:t>Fast Food</a:t>
            </a:r>
          </a:p>
          <a:p>
            <a:pPr lvl="1">
              <a:buClr>
                <a:schemeClr val="bg1"/>
              </a:buClr>
            </a:pPr>
            <a:r>
              <a:rPr lang="en-US" sz="1800" dirty="0">
                <a:solidFill>
                  <a:schemeClr val="bg1"/>
                </a:solidFill>
              </a:rPr>
              <a:t>Cold and hot beverages </a:t>
            </a:r>
          </a:p>
          <a:p>
            <a:pPr lvl="1">
              <a:buClr>
                <a:schemeClr val="bg1"/>
              </a:buClr>
            </a:pPr>
            <a:r>
              <a:rPr lang="en-US" sz="1800" dirty="0">
                <a:solidFill>
                  <a:schemeClr val="bg1"/>
                </a:solidFill>
              </a:rPr>
              <a:t>Desserts</a:t>
            </a:r>
          </a:p>
          <a:p>
            <a:pPr marL="342900" indent="-342900">
              <a:buClr>
                <a:schemeClr val="bg1"/>
              </a:buClr>
              <a:buFont typeface="+mj-lt"/>
              <a:buAutoNum type="arabicPeriod"/>
            </a:pPr>
            <a:r>
              <a:rPr lang="en-US" sz="1800" dirty="0">
                <a:solidFill>
                  <a:schemeClr val="bg1"/>
                </a:solidFill>
              </a:rPr>
              <a:t>Home delivery within 2 km radius</a:t>
            </a:r>
          </a:p>
          <a:p>
            <a:pPr marL="342900" indent="-342900">
              <a:buClr>
                <a:schemeClr val="bg1"/>
              </a:buClr>
              <a:buFont typeface="+mj-lt"/>
              <a:buAutoNum type="arabicPeriod"/>
            </a:pPr>
            <a:r>
              <a:rPr lang="en-US" sz="1800" dirty="0">
                <a:solidFill>
                  <a:schemeClr val="bg1"/>
                </a:solidFill>
              </a:rPr>
              <a:t>Clean and organic food</a:t>
            </a:r>
          </a:p>
        </p:txBody>
      </p:sp>
      <p:sp>
        <p:nvSpPr>
          <p:cNvPr id="4" name="Content Placeholder 2">
            <a:extLst>
              <a:ext uri="{FF2B5EF4-FFF2-40B4-BE49-F238E27FC236}">
                <a16:creationId xmlns:a16="http://schemas.microsoft.com/office/drawing/2014/main" id="{436DE88B-DD0A-44D5-9EEF-4DFC6AB2320A}"/>
              </a:ext>
            </a:extLst>
          </p:cNvPr>
          <p:cNvSpPr txBox="1">
            <a:spLocks/>
          </p:cNvSpPr>
          <p:nvPr/>
        </p:nvSpPr>
        <p:spPr>
          <a:xfrm>
            <a:off x="6169891" y="2181778"/>
            <a:ext cx="4955309" cy="4450842"/>
          </a:xfrm>
          <a:prstGeom prst="rect">
            <a:avLst/>
          </a:prstGeom>
          <a:solidFill>
            <a:schemeClr val="tx1">
              <a:lumMod val="85000"/>
              <a:lumOff val="15000"/>
              <a:alpha val="88000"/>
            </a:schemeClr>
          </a:solidFill>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lnSpc>
                <a:spcPct val="100000"/>
              </a:lnSpc>
              <a:buClr>
                <a:schemeClr val="bg1"/>
              </a:buClr>
              <a:buFont typeface="Garamond" pitchFamily="18" charset="0"/>
              <a:buNone/>
            </a:pPr>
            <a:r>
              <a:rPr lang="en-US" sz="1800" b="1" u="sng" dirty="0">
                <a:solidFill>
                  <a:schemeClr val="bg1"/>
                </a:solidFill>
              </a:rPr>
              <a:t>Development Roadmap</a:t>
            </a:r>
          </a:p>
          <a:p>
            <a:pPr marL="342900" indent="-342900">
              <a:lnSpc>
                <a:spcPct val="100000"/>
              </a:lnSpc>
              <a:buClr>
                <a:schemeClr val="bg1"/>
              </a:buClr>
              <a:buFont typeface="+mj-lt"/>
              <a:buAutoNum type="arabicPeriod"/>
            </a:pPr>
            <a:r>
              <a:rPr lang="en-US" sz="1800" u="sng" dirty="0">
                <a:solidFill>
                  <a:schemeClr val="bg1"/>
                </a:solidFill>
              </a:rPr>
              <a:t>Think Small</a:t>
            </a:r>
            <a:r>
              <a:rPr lang="en-US" sz="1800" dirty="0">
                <a:solidFill>
                  <a:schemeClr val="bg1"/>
                </a:solidFill>
              </a:rPr>
              <a:t> -</a:t>
            </a:r>
          </a:p>
          <a:p>
            <a:pPr marL="0" indent="0">
              <a:lnSpc>
                <a:spcPct val="100000"/>
              </a:lnSpc>
              <a:buClr>
                <a:schemeClr val="bg1"/>
              </a:buClr>
              <a:buNone/>
              <a:tabLst>
                <a:tab pos="360363" algn="l"/>
              </a:tabLst>
            </a:pPr>
            <a:r>
              <a:rPr lang="en-US" sz="1800" dirty="0">
                <a:solidFill>
                  <a:schemeClr val="bg1"/>
                </a:solidFill>
              </a:rPr>
              <a:t>	Invest proportionately small amount of 	money. Offering limited variants at start. 	Hiring only one chef.</a:t>
            </a:r>
          </a:p>
          <a:p>
            <a:pPr marL="342900" indent="-342900">
              <a:lnSpc>
                <a:spcPct val="100000"/>
              </a:lnSpc>
              <a:buClr>
                <a:schemeClr val="bg1"/>
              </a:buClr>
              <a:buFont typeface="+mj-lt"/>
              <a:buAutoNum type="arabicPeriod" startAt="2"/>
              <a:tabLst>
                <a:tab pos="360363" algn="l"/>
              </a:tabLst>
            </a:pPr>
            <a:r>
              <a:rPr lang="en-US" sz="1800" u="sng" dirty="0">
                <a:solidFill>
                  <a:schemeClr val="bg1"/>
                </a:solidFill>
              </a:rPr>
              <a:t>Start Saving</a:t>
            </a:r>
            <a:r>
              <a:rPr lang="en-US" sz="1800" dirty="0">
                <a:solidFill>
                  <a:schemeClr val="bg1"/>
                </a:solidFill>
              </a:rPr>
              <a:t> - </a:t>
            </a:r>
          </a:p>
          <a:p>
            <a:pPr marL="0" indent="0">
              <a:lnSpc>
                <a:spcPct val="100000"/>
              </a:lnSpc>
              <a:buClr>
                <a:schemeClr val="bg1"/>
              </a:buClr>
              <a:buNone/>
              <a:tabLst>
                <a:tab pos="360363" algn="l"/>
              </a:tabLst>
            </a:pPr>
            <a:r>
              <a:rPr lang="en-US" sz="1800" dirty="0">
                <a:solidFill>
                  <a:schemeClr val="bg1"/>
                </a:solidFill>
              </a:rPr>
              <a:t>	Save money for unforeseen repairs of 	equipment and also to expand further 	seeing the demand for our products.</a:t>
            </a:r>
            <a:endParaRPr lang="en-IN" sz="1800" dirty="0">
              <a:solidFill>
                <a:schemeClr val="bg1"/>
              </a:solidFill>
            </a:endParaRPr>
          </a:p>
          <a:p>
            <a:pPr marL="342900" indent="-342900">
              <a:lnSpc>
                <a:spcPct val="100000"/>
              </a:lnSpc>
              <a:buClr>
                <a:schemeClr val="bg1"/>
              </a:buClr>
              <a:buFont typeface="+mj-lt"/>
              <a:buAutoNum type="arabicPeriod" startAt="3"/>
              <a:tabLst>
                <a:tab pos="360363" algn="l"/>
              </a:tabLst>
            </a:pPr>
            <a:r>
              <a:rPr lang="en-IN" sz="1800" u="sng" dirty="0">
                <a:solidFill>
                  <a:schemeClr val="bg1"/>
                </a:solidFill>
              </a:rPr>
              <a:t>Get ready for long working hours</a:t>
            </a:r>
            <a:r>
              <a:rPr lang="en-IN" sz="1800" dirty="0">
                <a:solidFill>
                  <a:schemeClr val="bg1"/>
                </a:solidFill>
              </a:rPr>
              <a:t> -</a:t>
            </a:r>
            <a:endParaRPr lang="en-US" sz="1800" dirty="0">
              <a:solidFill>
                <a:schemeClr val="bg1"/>
              </a:solidFill>
            </a:endParaRPr>
          </a:p>
          <a:p>
            <a:pPr marL="274320" lvl="1" indent="0">
              <a:buClr>
                <a:schemeClr val="bg1"/>
              </a:buClr>
              <a:buNone/>
              <a:tabLst>
                <a:tab pos="360363" algn="l"/>
              </a:tabLst>
            </a:pPr>
            <a:r>
              <a:rPr lang="en-US" sz="1800" dirty="0">
                <a:solidFill>
                  <a:schemeClr val="bg1"/>
                </a:solidFill>
              </a:rPr>
              <a:t> 	Increasing number of offerings. Look for 	cost optimization by proper book-	keeping. </a:t>
            </a:r>
            <a:endParaRPr lang="en-IN" sz="1800" dirty="0">
              <a:solidFill>
                <a:schemeClr val="bg1"/>
              </a:solidFill>
            </a:endParaRPr>
          </a:p>
        </p:txBody>
      </p:sp>
    </p:spTree>
    <p:extLst>
      <p:ext uri="{BB962C8B-B14F-4D97-AF65-F5344CB8AC3E}">
        <p14:creationId xmlns:p14="http://schemas.microsoft.com/office/powerpoint/2010/main" val="587132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2D24"/>
      </a:dk2>
      <a:lt2>
        <a:srgbClr val="E3E2E8"/>
      </a:lt2>
      <a:accent1>
        <a:srgbClr val="8FAC36"/>
      </a:accent1>
      <a:accent2>
        <a:srgbClr val="B69E2E"/>
      </a:accent2>
      <a:accent3>
        <a:srgbClr val="CE7B41"/>
      </a:accent3>
      <a:accent4>
        <a:srgbClr val="BD3030"/>
      </a:accent4>
      <a:accent5>
        <a:srgbClr val="CE417D"/>
      </a:accent5>
      <a:accent6>
        <a:srgbClr val="BD30A6"/>
      </a:accent6>
      <a:hlink>
        <a:srgbClr val="C65672"/>
      </a:hlink>
      <a:folHlink>
        <a:srgbClr val="7F7F7F"/>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2258</TotalTime>
  <Words>1049</Words>
  <Application>Microsoft Office PowerPoint</Application>
  <PresentationFormat>Widescreen</PresentationFormat>
  <Paragraphs>306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Pro</vt:lpstr>
      <vt:lpstr>Avenir Next LT Pro Light</vt:lpstr>
      <vt:lpstr>Calibri</vt:lpstr>
      <vt:lpstr>Garamond</vt:lpstr>
      <vt:lpstr>SavonVTI</vt:lpstr>
      <vt:lpstr>Business Plan</vt:lpstr>
      <vt:lpstr>Truck Delight… on the highway to taste.</vt:lpstr>
      <vt:lpstr>Company Purpose</vt:lpstr>
      <vt:lpstr>Problem</vt:lpstr>
      <vt:lpstr>Solution</vt:lpstr>
      <vt:lpstr>Why Now</vt:lpstr>
      <vt:lpstr>Market Size</vt:lpstr>
      <vt:lpstr>Competition</vt:lpstr>
      <vt:lpstr>Product</vt:lpstr>
      <vt:lpstr>Business Model</vt:lpstr>
      <vt:lpstr>Team</vt:lpstr>
      <vt:lpstr>Financials</vt:lpstr>
      <vt:lpstr>Financials</vt:lpstr>
      <vt:lpstr>Milestones and Metrics</vt:lpstr>
      <vt:lpstr>Risk Evaluation and Coping Strategies</vt:lpstr>
      <vt:lpstr>Legal Environment</vt:lpstr>
      <vt:lpstr>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dc:title>
  <dc:creator>Pranish Naoghare</dc:creator>
  <cp:lastModifiedBy>Pranish Naoghare</cp:lastModifiedBy>
  <cp:revision>42</cp:revision>
  <dcterms:created xsi:type="dcterms:W3CDTF">2020-02-11T14:03:02Z</dcterms:created>
  <dcterms:modified xsi:type="dcterms:W3CDTF">2020-02-25T17:03:11Z</dcterms:modified>
</cp:coreProperties>
</file>