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62" r:id="rId2"/>
    <p:sldId id="256" r:id="rId3"/>
    <p:sldId id="257" r:id="rId4"/>
    <p:sldId id="263" r:id="rId5"/>
    <p:sldId id="258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28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30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364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56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509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899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4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3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12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0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55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5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21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03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02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56E45-3A64-4FD2-BC11-9F043E6685D1}" type="datetimeFigureOut">
              <a:rPr lang="en-GB" smtClean="0"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74A3C0E-DC58-4440-B833-8FB6AB7F8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250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biofuel clipart">
            <a:extLst>
              <a:ext uri="{FF2B5EF4-FFF2-40B4-BE49-F238E27FC236}">
                <a16:creationId xmlns:a16="http://schemas.microsoft.com/office/drawing/2014/main" id="{6E79E4CC-AD39-42F8-A3FE-FBE20089C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5268" y="980728"/>
            <a:ext cx="5421465" cy="181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54494D-5703-444B-8B53-75B4B4BC6B2E}"/>
              </a:ext>
            </a:extLst>
          </p:cNvPr>
          <p:cNvSpPr txBox="1"/>
          <p:nvPr/>
        </p:nvSpPr>
        <p:spPr>
          <a:xfrm>
            <a:off x="3274541" y="3068960"/>
            <a:ext cx="586665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</a:rPr>
              <a:t>PRESENTED BY</a:t>
            </a:r>
            <a:r>
              <a:rPr lang="en-US" sz="2800" u="sng" dirty="0"/>
              <a:t>: </a:t>
            </a:r>
          </a:p>
          <a:p>
            <a:r>
              <a:rPr lang="en-US" dirty="0"/>
              <a:t>                           </a:t>
            </a:r>
            <a:r>
              <a:rPr lang="en-US" sz="2400" dirty="0"/>
              <a:t>GROUP 1</a:t>
            </a:r>
          </a:p>
          <a:p>
            <a:pPr algn="ctr"/>
            <a:r>
              <a:rPr lang="en-US" sz="2400" dirty="0" err="1"/>
              <a:t>Ayush</a:t>
            </a:r>
            <a:r>
              <a:rPr lang="en-US" sz="2400" dirty="0"/>
              <a:t> </a:t>
            </a:r>
            <a:r>
              <a:rPr lang="en-US" sz="2400" dirty="0" err="1"/>
              <a:t>Bedi</a:t>
            </a:r>
            <a:r>
              <a:rPr lang="en-US" sz="2400" dirty="0"/>
              <a:t> 				19DM006</a:t>
            </a:r>
          </a:p>
          <a:p>
            <a:pPr algn="ctr"/>
            <a:r>
              <a:rPr lang="en-US" sz="2400" dirty="0"/>
              <a:t>Kamal </a:t>
            </a:r>
            <a:r>
              <a:rPr lang="en-US" sz="2400" dirty="0" err="1"/>
              <a:t>Taliyan</a:t>
            </a:r>
            <a:r>
              <a:rPr lang="en-US" sz="2400" dirty="0"/>
              <a:t>			19DM087</a:t>
            </a:r>
          </a:p>
          <a:p>
            <a:pPr algn="ctr"/>
            <a:r>
              <a:rPr lang="en-US" sz="2400" dirty="0"/>
              <a:t>Kasturi M </a:t>
            </a:r>
            <a:r>
              <a:rPr lang="en-US" sz="2400" dirty="0" err="1"/>
              <a:t>Ranga</a:t>
            </a:r>
            <a:r>
              <a:rPr lang="en-US" sz="2400" dirty="0"/>
              <a:t>		19DM093</a:t>
            </a:r>
          </a:p>
          <a:p>
            <a:pPr algn="ctr"/>
            <a:r>
              <a:rPr lang="en-US" sz="2400" dirty="0"/>
              <a:t>Kiran Kumar M 			19DM095</a:t>
            </a:r>
          </a:p>
          <a:p>
            <a:pPr algn="ctr"/>
            <a:r>
              <a:rPr lang="en-US" sz="2400" dirty="0"/>
              <a:t>Prashant Chauhan	19DM138</a:t>
            </a:r>
          </a:p>
          <a:p>
            <a:pPr algn="ctr"/>
            <a:r>
              <a:rPr lang="en-US" sz="2400" dirty="0"/>
              <a:t>Sai Kiran </a:t>
            </a:r>
            <a:r>
              <a:rPr lang="en-US" sz="2400" dirty="0" err="1"/>
              <a:t>Ambarapu</a:t>
            </a:r>
            <a:r>
              <a:rPr lang="en-US" sz="2400" dirty="0"/>
              <a:t>	19DM175</a:t>
            </a:r>
          </a:p>
        </p:txBody>
      </p:sp>
    </p:spTree>
    <p:extLst>
      <p:ext uri="{BB962C8B-B14F-4D97-AF65-F5344CB8AC3E}">
        <p14:creationId xmlns:p14="http://schemas.microsoft.com/office/powerpoint/2010/main" val="23402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83A1D8-4C11-409F-B09C-1609C07DD3CD}"/>
              </a:ext>
            </a:extLst>
          </p:cNvPr>
          <p:cNvSpPr/>
          <p:nvPr/>
        </p:nvSpPr>
        <p:spPr>
          <a:xfrm>
            <a:off x="1998452" y="312485"/>
            <a:ext cx="5716630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57F03-E831-404B-9078-B6A7EC4DA0B3}"/>
              </a:ext>
            </a:extLst>
          </p:cNvPr>
          <p:cNvSpPr txBox="1"/>
          <p:nvPr/>
        </p:nvSpPr>
        <p:spPr>
          <a:xfrm>
            <a:off x="1062681" y="2199503"/>
            <a:ext cx="1025610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model: Sales based on credit or cash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Pricing: Lesser than conventional diesel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Rs ~50 per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litre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lifetime can be estimated as a longer one once dependency is created.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and distribution: On a door-step delivery basis or availability at newly opened distribution centres.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Flow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B82F6D-3B4A-45A1-8EC0-82B80673B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182" y="5193613"/>
            <a:ext cx="7232046" cy="166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155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83A1D8-4C11-409F-B09C-1609C07DD3CD}"/>
              </a:ext>
            </a:extLst>
          </p:cNvPr>
          <p:cNvSpPr/>
          <p:nvPr/>
        </p:nvSpPr>
        <p:spPr>
          <a:xfrm>
            <a:off x="1998452" y="312485"/>
            <a:ext cx="2145587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57F03-E831-404B-9078-B6A7EC4DA0B3}"/>
              </a:ext>
            </a:extLst>
          </p:cNvPr>
          <p:cNvSpPr txBox="1"/>
          <p:nvPr/>
        </p:nvSpPr>
        <p:spPr>
          <a:xfrm>
            <a:off x="1998451" y="2199503"/>
            <a:ext cx="93203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Ayush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Founder/Production Head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Taliyan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Founder/Marketing Head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Kasturi 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Founder/Finance Head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Kiran Kumar M 		Founder/Admin Head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Prashant Chauhan		Founder/Operations Head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 Kiran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Ambarapu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Founder/Sales &amp; Distribution Head</a:t>
            </a:r>
            <a:endParaRPr lang="en-US" sz="2800" dirty="0"/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07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ble">
            <a:extLst>
              <a:ext uri="{FF2B5EF4-FFF2-40B4-BE49-F238E27FC236}">
                <a16:creationId xmlns:a16="http://schemas.microsoft.com/office/drawing/2014/main" id="{8E78BFD6-DF2E-41CC-90C7-4254B0DD8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198" y="725811"/>
            <a:ext cx="10262435" cy="6149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B83A1D8-4C11-409F-B09C-1609C07DD3CD}"/>
              </a:ext>
            </a:extLst>
          </p:cNvPr>
          <p:cNvSpPr/>
          <p:nvPr/>
        </p:nvSpPr>
        <p:spPr>
          <a:xfrm>
            <a:off x="1998452" y="312485"/>
            <a:ext cx="3841116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Financials</a:t>
            </a:r>
          </a:p>
        </p:txBody>
      </p:sp>
    </p:spTree>
    <p:extLst>
      <p:ext uri="{BB962C8B-B14F-4D97-AF65-F5344CB8AC3E}">
        <p14:creationId xmlns:p14="http://schemas.microsoft.com/office/powerpoint/2010/main" val="63944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83A1D8-4C11-409F-B09C-1609C07DD3CD}"/>
              </a:ext>
            </a:extLst>
          </p:cNvPr>
          <p:cNvSpPr/>
          <p:nvPr/>
        </p:nvSpPr>
        <p:spPr>
          <a:xfrm>
            <a:off x="1998452" y="312485"/>
            <a:ext cx="6482865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and Remedy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57F03-E831-404B-9078-B6A7EC4DA0B3}"/>
              </a:ext>
            </a:extLst>
          </p:cNvPr>
          <p:cNvSpPr txBox="1"/>
          <p:nvPr/>
        </p:nvSpPr>
        <p:spPr>
          <a:xfrm>
            <a:off x="1124465" y="2199503"/>
            <a:ext cx="47944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of Bio-diesel.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Usability in diesel generators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oil seeds for year-round productions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52F4DB-3B16-4334-A327-6C2B01560ABA}"/>
              </a:ext>
            </a:extLst>
          </p:cNvPr>
          <p:cNvSpPr txBox="1"/>
          <p:nvPr/>
        </p:nvSpPr>
        <p:spPr>
          <a:xfrm>
            <a:off x="6273117" y="2203621"/>
            <a:ext cx="59188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Remedy: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 based production facility – flexibility in production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 modifications and regular servicing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of oil seeds in silos and vast spread seed procurement methods</a:t>
            </a:r>
          </a:p>
        </p:txBody>
      </p:sp>
    </p:spTree>
    <p:extLst>
      <p:ext uri="{BB962C8B-B14F-4D97-AF65-F5344CB8AC3E}">
        <p14:creationId xmlns:p14="http://schemas.microsoft.com/office/powerpoint/2010/main" val="123977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830E1F6-6991-4C85-B5FB-4C19FF9128F2}"/>
              </a:ext>
            </a:extLst>
          </p:cNvPr>
          <p:cNvSpPr/>
          <p:nvPr/>
        </p:nvSpPr>
        <p:spPr>
          <a:xfrm>
            <a:off x="383059" y="939114"/>
            <a:ext cx="3330146" cy="2088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0" dirty="0">
                <a:solidFill>
                  <a:schemeClr val="tx1">
                    <a:lumMod val="65000"/>
                    <a:lumOff val="35000"/>
                  </a:schemeClr>
                </a:solidFill>
                <a:latin typeface="Broadway" panose="04040905080B02020502" pitchFamily="82" charset="0"/>
              </a:rPr>
              <a:t>1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E10DE53-5146-4432-B3D1-B786CC1D37B9}"/>
              </a:ext>
            </a:extLst>
          </p:cNvPr>
          <p:cNvSpPr/>
          <p:nvPr/>
        </p:nvSpPr>
        <p:spPr>
          <a:xfrm>
            <a:off x="8423188" y="3772929"/>
            <a:ext cx="3330146" cy="2088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0" dirty="0">
                <a:solidFill>
                  <a:schemeClr val="tx1">
                    <a:lumMod val="65000"/>
                    <a:lumOff val="35000"/>
                  </a:schemeClr>
                </a:solidFill>
                <a:latin typeface="Broadway" panose="04040905080B02020502" pitchFamily="82" charset="0"/>
              </a:rPr>
              <a:t>4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5FFD5B-EE13-4A95-BFA9-10BA4D12E450}"/>
              </a:ext>
            </a:extLst>
          </p:cNvPr>
          <p:cNvSpPr/>
          <p:nvPr/>
        </p:nvSpPr>
        <p:spPr>
          <a:xfrm>
            <a:off x="8546756" y="939114"/>
            <a:ext cx="3330146" cy="2088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0" dirty="0">
                <a:solidFill>
                  <a:schemeClr val="tx1">
                    <a:lumMod val="65000"/>
                    <a:lumOff val="35000"/>
                  </a:schemeClr>
                </a:solidFill>
                <a:latin typeface="Broadway" panose="04040905080B02020502" pitchFamily="82" charset="0"/>
              </a:rPr>
              <a:t>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B019FD6-7935-473D-8CFE-4E04AE4EF7B8}"/>
              </a:ext>
            </a:extLst>
          </p:cNvPr>
          <p:cNvSpPr/>
          <p:nvPr/>
        </p:nvSpPr>
        <p:spPr>
          <a:xfrm>
            <a:off x="4520513" y="3772930"/>
            <a:ext cx="3330146" cy="2088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0" dirty="0">
                <a:solidFill>
                  <a:schemeClr val="tx1">
                    <a:lumMod val="65000"/>
                    <a:lumOff val="35000"/>
                  </a:schemeClr>
                </a:solidFill>
                <a:latin typeface="Broadway" panose="04040905080B02020502" pitchFamily="82" charset="0"/>
              </a:rPr>
              <a:t>5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0ED5B0D-F037-4CCC-8EC2-B6D45A0EE68D}"/>
              </a:ext>
            </a:extLst>
          </p:cNvPr>
          <p:cNvSpPr/>
          <p:nvPr/>
        </p:nvSpPr>
        <p:spPr>
          <a:xfrm>
            <a:off x="383059" y="3772930"/>
            <a:ext cx="3330146" cy="2088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0" dirty="0">
                <a:solidFill>
                  <a:schemeClr val="tx1">
                    <a:lumMod val="65000"/>
                    <a:lumOff val="35000"/>
                  </a:schemeClr>
                </a:solidFill>
                <a:latin typeface="Broadway" panose="04040905080B02020502" pitchFamily="82" charset="0"/>
              </a:rPr>
              <a:t>6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0573849-A309-4EA6-8D5E-06533A2A14FA}"/>
              </a:ext>
            </a:extLst>
          </p:cNvPr>
          <p:cNvSpPr/>
          <p:nvPr/>
        </p:nvSpPr>
        <p:spPr>
          <a:xfrm>
            <a:off x="4520513" y="939114"/>
            <a:ext cx="3330146" cy="20882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0" dirty="0">
                <a:solidFill>
                  <a:schemeClr val="tx1">
                    <a:lumMod val="65000"/>
                    <a:lumOff val="35000"/>
                  </a:schemeClr>
                </a:solidFill>
                <a:latin typeface="Broadway" panose="04040905080B02020502" pitchFamily="82" charset="0"/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0A45A5-EDAD-4C07-B1F2-4018275219F1}"/>
              </a:ext>
            </a:extLst>
          </p:cNvPr>
          <p:cNvSpPr txBox="1"/>
          <p:nvPr/>
        </p:nvSpPr>
        <p:spPr>
          <a:xfrm>
            <a:off x="741405" y="1346886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Rockwell" panose="02060603020205020403" pitchFamily="18" charset="0"/>
              </a:rPr>
              <a:t>Procure raw material: Oil Seeds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0ADF03-8E8B-4A95-A0EF-565DA3909F08}"/>
              </a:ext>
            </a:extLst>
          </p:cNvPr>
          <p:cNvSpPr txBox="1"/>
          <p:nvPr/>
        </p:nvSpPr>
        <p:spPr>
          <a:xfrm>
            <a:off x="4823268" y="1449859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Rockwell" panose="02060603020205020403" pitchFamily="18" charset="0"/>
              </a:rPr>
              <a:t>Extract Bio-Diesel by filtration and distillation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1E7595-D6EF-42AE-BD41-D4D9428C67DD}"/>
              </a:ext>
            </a:extLst>
          </p:cNvPr>
          <p:cNvSpPr txBox="1"/>
          <p:nvPr/>
        </p:nvSpPr>
        <p:spPr>
          <a:xfrm>
            <a:off x="8888654" y="1499286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Rockwell" panose="02060603020205020403" pitchFamily="18" charset="0"/>
              </a:rPr>
              <a:t>Market and Advertisement of the product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153554-117D-4CAC-9970-431BA9FF4418}"/>
              </a:ext>
            </a:extLst>
          </p:cNvPr>
          <p:cNvSpPr txBox="1"/>
          <p:nvPr/>
        </p:nvSpPr>
        <p:spPr>
          <a:xfrm>
            <a:off x="8802151" y="4155995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Rockwell" panose="02060603020205020403" pitchFamily="18" charset="0"/>
              </a:rPr>
              <a:t>Sales and distribution management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4694A8-ED0B-470E-921A-2ED955C18866}"/>
              </a:ext>
            </a:extLst>
          </p:cNvPr>
          <p:cNvSpPr txBox="1"/>
          <p:nvPr/>
        </p:nvSpPr>
        <p:spPr>
          <a:xfrm>
            <a:off x="4810906" y="4267207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Rockwell" panose="02060603020205020403" pitchFamily="18" charset="0"/>
              </a:rPr>
              <a:t>Services and Benefits addressing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77DE73-8079-46A0-A0BE-ADC87B6A6DD4}"/>
              </a:ext>
            </a:extLst>
          </p:cNvPr>
          <p:cNvSpPr txBox="1"/>
          <p:nvPr/>
        </p:nvSpPr>
        <p:spPr>
          <a:xfrm>
            <a:off x="782594" y="4316632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Rockwell" panose="02060603020205020403" pitchFamily="18" charset="0"/>
              </a:rPr>
              <a:t>Service and Process improvement</a:t>
            </a:r>
          </a:p>
        </p:txBody>
      </p:sp>
    </p:spTree>
    <p:extLst>
      <p:ext uri="{BB962C8B-B14F-4D97-AF65-F5344CB8AC3E}">
        <p14:creationId xmlns:p14="http://schemas.microsoft.com/office/powerpoint/2010/main" val="376943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75F348-BBC8-4DBC-B859-90EE1A201942}"/>
              </a:ext>
            </a:extLst>
          </p:cNvPr>
          <p:cNvSpPr txBox="1"/>
          <p:nvPr/>
        </p:nvSpPr>
        <p:spPr>
          <a:xfrm>
            <a:off x="1779373" y="259492"/>
            <a:ext cx="906985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Purpose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1F0E0-1FAD-4E9D-A0B8-C6588A035A09}"/>
              </a:ext>
            </a:extLst>
          </p:cNvPr>
          <p:cNvSpPr txBox="1"/>
          <p:nvPr/>
        </p:nvSpPr>
        <p:spPr>
          <a:xfrm>
            <a:off x="2075935" y="2928551"/>
            <a:ext cx="80401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fuel the business with something renewable, economical and sustainable – Choose Bio-Diesel</a:t>
            </a:r>
          </a:p>
        </p:txBody>
      </p:sp>
    </p:spTree>
    <p:extLst>
      <p:ext uri="{BB962C8B-B14F-4D97-AF65-F5344CB8AC3E}">
        <p14:creationId xmlns:p14="http://schemas.microsoft.com/office/powerpoint/2010/main" val="262495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269A1D-CE56-4C65-9520-7F88A11FFECC}"/>
              </a:ext>
            </a:extLst>
          </p:cNvPr>
          <p:cNvSpPr txBox="1"/>
          <p:nvPr/>
        </p:nvSpPr>
        <p:spPr>
          <a:xfrm>
            <a:off x="1779373" y="259492"/>
            <a:ext cx="906985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5CD4A2F-5C84-4B97-A807-E8CA800DD10D}"/>
              </a:ext>
            </a:extLst>
          </p:cNvPr>
          <p:cNvSpPr/>
          <p:nvPr/>
        </p:nvSpPr>
        <p:spPr>
          <a:xfrm>
            <a:off x="2839256" y="2236286"/>
            <a:ext cx="819448" cy="87029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4" name="Rectangle 3" descr="Windmill">
            <a:extLst>
              <a:ext uri="{FF2B5EF4-FFF2-40B4-BE49-F238E27FC236}">
                <a16:creationId xmlns:a16="http://schemas.microsoft.com/office/drawing/2014/main" id="{5C9277E0-0891-4801-A3BE-9C6FA005F073}"/>
              </a:ext>
            </a:extLst>
          </p:cNvPr>
          <p:cNvSpPr/>
          <p:nvPr/>
        </p:nvSpPr>
        <p:spPr>
          <a:xfrm>
            <a:off x="3039308" y="2410603"/>
            <a:ext cx="470175" cy="499349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4D366E4-7FA0-47D2-B93B-CEC1765A33B8}"/>
              </a:ext>
            </a:extLst>
          </p:cNvPr>
          <p:cNvGrpSpPr/>
          <p:nvPr/>
        </p:nvGrpSpPr>
        <p:grpSpPr>
          <a:xfrm>
            <a:off x="2187146" y="3062786"/>
            <a:ext cx="2130565" cy="2089980"/>
            <a:chOff x="1821" y="1474571"/>
            <a:chExt cx="1820492" cy="168148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8E95CC9-234A-4D2E-AA8E-778AD1DEEA88}"/>
                </a:ext>
              </a:extLst>
            </p:cNvPr>
            <p:cNvSpPr/>
            <p:nvPr/>
          </p:nvSpPr>
          <p:spPr>
            <a:xfrm>
              <a:off x="1821" y="1474571"/>
              <a:ext cx="1820492" cy="161188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525148B-1BB3-4F43-B978-8C7DAC7EB761}"/>
                </a:ext>
              </a:extLst>
            </p:cNvPr>
            <p:cNvSpPr txBox="1"/>
            <p:nvPr/>
          </p:nvSpPr>
          <p:spPr>
            <a:xfrm>
              <a:off x="160200" y="1544162"/>
              <a:ext cx="1451089" cy="16118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b="0" i="0" kern="1200" dirty="0"/>
                <a:t>Reliance on conventional sources of energy in agricultural sector.</a:t>
              </a:r>
              <a:endParaRPr lang="en-US" sz="1400" kern="1200" dirty="0"/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A2ADA86B-4243-471C-973E-2F4FB5571820}"/>
              </a:ext>
            </a:extLst>
          </p:cNvPr>
          <p:cNvSpPr/>
          <p:nvPr/>
        </p:nvSpPr>
        <p:spPr>
          <a:xfrm>
            <a:off x="4511945" y="2183325"/>
            <a:ext cx="819448" cy="87029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7" name="Rectangle 6" descr="Lightbulb">
            <a:extLst>
              <a:ext uri="{FF2B5EF4-FFF2-40B4-BE49-F238E27FC236}">
                <a16:creationId xmlns:a16="http://schemas.microsoft.com/office/drawing/2014/main" id="{1CDC43A5-14E6-4793-8B4D-D4F1A0D0AE94}"/>
              </a:ext>
            </a:extLst>
          </p:cNvPr>
          <p:cNvSpPr/>
          <p:nvPr/>
        </p:nvSpPr>
        <p:spPr>
          <a:xfrm>
            <a:off x="4687283" y="2344902"/>
            <a:ext cx="470175" cy="499349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69336D3-5526-4E7D-8A4E-A0697C823D29}"/>
              </a:ext>
            </a:extLst>
          </p:cNvPr>
          <p:cNvGrpSpPr/>
          <p:nvPr/>
        </p:nvGrpSpPr>
        <p:grpSpPr>
          <a:xfrm>
            <a:off x="4323080" y="3101608"/>
            <a:ext cx="1145815" cy="1791669"/>
            <a:chOff x="2023187" y="1513392"/>
            <a:chExt cx="1160365" cy="99163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7983DB3-3917-4E86-B487-F9139CADF7E9}"/>
                </a:ext>
              </a:extLst>
            </p:cNvPr>
            <p:cNvSpPr/>
            <p:nvPr/>
          </p:nvSpPr>
          <p:spPr>
            <a:xfrm>
              <a:off x="2023187" y="1513392"/>
              <a:ext cx="1147851" cy="97795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9824DE6-A6C0-4C8C-A666-5A0FA4C54356}"/>
                </a:ext>
              </a:extLst>
            </p:cNvPr>
            <p:cNvSpPr txBox="1"/>
            <p:nvPr/>
          </p:nvSpPr>
          <p:spPr>
            <a:xfrm>
              <a:off x="2035701" y="1527070"/>
              <a:ext cx="1147851" cy="9779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b="0" i="0" kern="1200" dirty="0"/>
                <a:t>Need to shift towards environment friendly fuel sources.</a:t>
              </a:r>
              <a:endParaRPr lang="en-US" sz="1400" kern="1200" dirty="0"/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99A6B339-DAB4-421D-9A42-DEBE13AF5846}"/>
              </a:ext>
            </a:extLst>
          </p:cNvPr>
          <p:cNvSpPr/>
          <p:nvPr/>
        </p:nvSpPr>
        <p:spPr>
          <a:xfrm>
            <a:off x="5971884" y="2183325"/>
            <a:ext cx="819448" cy="87029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0" name="Rectangle 9" descr="Bitcoin">
            <a:extLst>
              <a:ext uri="{FF2B5EF4-FFF2-40B4-BE49-F238E27FC236}">
                <a16:creationId xmlns:a16="http://schemas.microsoft.com/office/drawing/2014/main" id="{A3156419-3CEC-44B9-A4F5-B117C042E74F}"/>
              </a:ext>
            </a:extLst>
          </p:cNvPr>
          <p:cNvSpPr/>
          <p:nvPr/>
        </p:nvSpPr>
        <p:spPr>
          <a:xfrm>
            <a:off x="6171935" y="2332545"/>
            <a:ext cx="470175" cy="499349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5AA55B-D0EF-48C5-BE8C-248F98A8F16A}"/>
              </a:ext>
            </a:extLst>
          </p:cNvPr>
          <p:cNvGrpSpPr/>
          <p:nvPr/>
        </p:nvGrpSpPr>
        <p:grpSpPr>
          <a:xfrm>
            <a:off x="5671805" y="3101607"/>
            <a:ext cx="1343357" cy="1215544"/>
            <a:chOff x="3371913" y="1513392"/>
            <a:chExt cx="1147851" cy="97795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766951-8E65-41BA-87D0-BF48271E13F8}"/>
                </a:ext>
              </a:extLst>
            </p:cNvPr>
            <p:cNvSpPr/>
            <p:nvPr/>
          </p:nvSpPr>
          <p:spPr>
            <a:xfrm>
              <a:off x="3371913" y="1513392"/>
              <a:ext cx="1147851" cy="97795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7F5013A-0430-40BA-A443-81C718B04F38}"/>
                </a:ext>
              </a:extLst>
            </p:cNvPr>
            <p:cNvSpPr txBox="1"/>
            <p:nvPr/>
          </p:nvSpPr>
          <p:spPr>
            <a:xfrm>
              <a:off x="3456380" y="1513392"/>
              <a:ext cx="956596" cy="9779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b="0" i="0" kern="1200" dirty="0"/>
                <a:t>Lack of resources to generate bio-fuels.</a:t>
              </a:r>
              <a:endParaRPr lang="en-US" sz="1400" kern="1200" dirty="0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4DCC40D6-BB2D-4CF0-86AC-BBCEDCBB81EC}"/>
              </a:ext>
            </a:extLst>
          </p:cNvPr>
          <p:cNvSpPr/>
          <p:nvPr/>
        </p:nvSpPr>
        <p:spPr>
          <a:xfrm>
            <a:off x="7320609" y="2183325"/>
            <a:ext cx="819448" cy="87029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3" name="Rectangle 12" descr="Farm scene">
            <a:extLst>
              <a:ext uri="{FF2B5EF4-FFF2-40B4-BE49-F238E27FC236}">
                <a16:creationId xmlns:a16="http://schemas.microsoft.com/office/drawing/2014/main" id="{B30BDABC-0FDE-42E6-BB54-AE00B409E53A}"/>
              </a:ext>
            </a:extLst>
          </p:cNvPr>
          <p:cNvSpPr/>
          <p:nvPr/>
        </p:nvSpPr>
        <p:spPr>
          <a:xfrm>
            <a:off x="7520661" y="2332545"/>
            <a:ext cx="470175" cy="499349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BF59FC7-8A12-49F8-B0C3-D028F87AFB26}"/>
              </a:ext>
            </a:extLst>
          </p:cNvPr>
          <p:cNvGrpSpPr/>
          <p:nvPr/>
        </p:nvGrpSpPr>
        <p:grpSpPr>
          <a:xfrm>
            <a:off x="7020530" y="3101607"/>
            <a:ext cx="1343357" cy="1215544"/>
            <a:chOff x="4720638" y="1513392"/>
            <a:chExt cx="1147851" cy="97795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AE7D89B-6CD5-4C09-8469-1E688E4B9DDA}"/>
                </a:ext>
              </a:extLst>
            </p:cNvPr>
            <p:cNvSpPr/>
            <p:nvPr/>
          </p:nvSpPr>
          <p:spPr>
            <a:xfrm>
              <a:off x="4720638" y="1513392"/>
              <a:ext cx="1147851" cy="97795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FC77206-8785-4920-B9C8-888C3C09F307}"/>
                </a:ext>
              </a:extLst>
            </p:cNvPr>
            <p:cNvSpPr txBox="1"/>
            <p:nvPr/>
          </p:nvSpPr>
          <p:spPr>
            <a:xfrm>
              <a:off x="4815664" y="1513392"/>
              <a:ext cx="956596" cy="9779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b="0" i="0" kern="1200" dirty="0"/>
                <a:t>Lack of awareness among farmers that production of biofuel can be a source of income.</a:t>
              </a:r>
              <a:endParaRPr lang="en-US" sz="1400" kern="1200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90788F18-FEA7-4297-8C99-ECC40D2800DC}"/>
              </a:ext>
            </a:extLst>
          </p:cNvPr>
          <p:cNvSpPr/>
          <p:nvPr/>
        </p:nvSpPr>
        <p:spPr>
          <a:xfrm>
            <a:off x="8669335" y="2183325"/>
            <a:ext cx="819448" cy="870294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6" name="Rectangle 15" descr="Cow">
            <a:extLst>
              <a:ext uri="{FF2B5EF4-FFF2-40B4-BE49-F238E27FC236}">
                <a16:creationId xmlns:a16="http://schemas.microsoft.com/office/drawing/2014/main" id="{8B905F43-679C-4856-A685-FB7442365A67}"/>
              </a:ext>
            </a:extLst>
          </p:cNvPr>
          <p:cNvSpPr/>
          <p:nvPr/>
        </p:nvSpPr>
        <p:spPr>
          <a:xfrm>
            <a:off x="8869387" y="2332545"/>
            <a:ext cx="470175" cy="499349"/>
          </a:xfrm>
          <a:prstGeom prst="rect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0660402-20FA-4368-9AC0-6317B03AF5D7}"/>
              </a:ext>
            </a:extLst>
          </p:cNvPr>
          <p:cNvGrpSpPr/>
          <p:nvPr/>
        </p:nvGrpSpPr>
        <p:grpSpPr>
          <a:xfrm>
            <a:off x="8393162" y="3101607"/>
            <a:ext cx="1301619" cy="1215544"/>
            <a:chOff x="6087196" y="1513392"/>
            <a:chExt cx="1112187" cy="97795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2E00E5B-AEFD-4205-9ADA-12F37018013E}"/>
                </a:ext>
              </a:extLst>
            </p:cNvPr>
            <p:cNvSpPr/>
            <p:nvPr/>
          </p:nvSpPr>
          <p:spPr>
            <a:xfrm>
              <a:off x="6087196" y="1513392"/>
              <a:ext cx="1112187" cy="97795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B7F168B-4895-49E2-A025-766758144B87}"/>
                </a:ext>
              </a:extLst>
            </p:cNvPr>
            <p:cNvSpPr txBox="1"/>
            <p:nvPr/>
          </p:nvSpPr>
          <p:spPr>
            <a:xfrm>
              <a:off x="6157207" y="1513392"/>
              <a:ext cx="1042176" cy="9779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b="0" i="0" kern="1200" dirty="0"/>
                <a:t>Non-utilization of farm lands.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973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9" t="13068" r="6572" b="9492"/>
          <a:stretch/>
        </p:blipFill>
        <p:spPr>
          <a:xfrm>
            <a:off x="6339456" y="0"/>
            <a:ext cx="5852544" cy="29542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152" y="346159"/>
            <a:ext cx="5330484" cy="1412305"/>
          </a:xfrm>
        </p:spPr>
        <p:txBody>
          <a:bodyPr>
            <a:noAutofit/>
          </a:bodyPr>
          <a:lstStyle/>
          <a:p>
            <a:r>
              <a:rPr lang="en-US" sz="6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973" y="3263705"/>
            <a:ext cx="10723482" cy="3069363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Create awareness among farmers to use their small pieces of unused agricultural lands to grow bio-fuel plants.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Introduce the concept of cooperative farming to ensure economies of scale.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Setup oil extraction plant to extract oil from seeds and filter to obtain bio-fuel.</a:t>
            </a:r>
          </a:p>
        </p:txBody>
      </p:sp>
    </p:spTree>
    <p:extLst>
      <p:ext uri="{BB962C8B-B14F-4D97-AF65-F5344CB8AC3E}">
        <p14:creationId xmlns:p14="http://schemas.microsoft.com/office/powerpoint/2010/main" val="82131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EC46-55E0-4134-89C4-3766ED3A38FB}"/>
              </a:ext>
            </a:extLst>
          </p:cNvPr>
          <p:cNvSpPr txBox="1">
            <a:spLocks/>
          </p:cNvSpPr>
          <p:nvPr/>
        </p:nvSpPr>
        <p:spPr>
          <a:xfrm>
            <a:off x="1670152" y="346159"/>
            <a:ext cx="5330484" cy="14123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6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Now 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5F1EAB-1E0F-4EAE-99F9-D308352E2F53}"/>
              </a:ext>
            </a:extLst>
          </p:cNvPr>
          <p:cNvSpPr txBox="1"/>
          <p:nvPr/>
        </p:nvSpPr>
        <p:spPr>
          <a:xfrm>
            <a:off x="1670152" y="1955409"/>
            <a:ext cx="92182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Growing need for conventional fuel and stress in diesel demand and prices.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Encouragement for renewable sources from Indian Government to reduce the carbon footprint.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Nearly 80% dependency of India on oil exports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99787-1392-411D-9EF7-497A6F3941DF}"/>
              </a:ext>
            </a:extLst>
          </p:cNvPr>
          <p:cNvSpPr/>
          <p:nvPr/>
        </p:nvSpPr>
        <p:spPr>
          <a:xfrm>
            <a:off x="1880092" y="361911"/>
            <a:ext cx="4512774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Size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F1AA5E-76CC-459F-B23D-742D6EEFC33D}"/>
              </a:ext>
            </a:extLst>
          </p:cNvPr>
          <p:cNvSpPr txBox="1"/>
          <p:nvPr/>
        </p:nvSpPr>
        <p:spPr>
          <a:xfrm>
            <a:off x="1521747" y="2075935"/>
            <a:ext cx="100441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size will be very small since the target customers would be mostly businesses and domestic and commercial residencies using generators for power back-up.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customers are in the range of 1000 to 1500</a:t>
            </a:r>
          </a:p>
        </p:txBody>
      </p:sp>
    </p:spTree>
    <p:extLst>
      <p:ext uri="{BB962C8B-B14F-4D97-AF65-F5344CB8AC3E}">
        <p14:creationId xmlns:p14="http://schemas.microsoft.com/office/powerpoint/2010/main" val="310542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83A1D8-4C11-409F-B09C-1609C07DD3CD}"/>
              </a:ext>
            </a:extLst>
          </p:cNvPr>
          <p:cNvSpPr/>
          <p:nvPr/>
        </p:nvSpPr>
        <p:spPr>
          <a:xfrm>
            <a:off x="1998452" y="312485"/>
            <a:ext cx="4628190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57F03-E831-404B-9078-B6A7EC4DA0B3}"/>
              </a:ext>
            </a:extLst>
          </p:cNvPr>
          <p:cNvSpPr txBox="1"/>
          <p:nvPr/>
        </p:nvSpPr>
        <p:spPr>
          <a:xfrm>
            <a:off x="1998451" y="2199503"/>
            <a:ext cx="93203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Competitors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 Biotech Pvt. Ltd.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Muenzer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Bharat Pvt. Ltd.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Over competitors: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superior quality product and services at competitive prices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Committed to total customer satisfaction.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adaptable to changes in the biodiesel market.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78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83A1D8-4C11-409F-B09C-1609C07DD3CD}"/>
              </a:ext>
            </a:extLst>
          </p:cNvPr>
          <p:cNvSpPr/>
          <p:nvPr/>
        </p:nvSpPr>
        <p:spPr>
          <a:xfrm>
            <a:off x="1998452" y="312485"/>
            <a:ext cx="3040576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C2BE41-9B44-40AD-9546-424B229E5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843" y="1945958"/>
            <a:ext cx="9519631" cy="41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1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</TotalTime>
  <Words>468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Broadway</vt:lpstr>
      <vt:lpstr>Cambria</vt:lpstr>
      <vt:lpstr>Century Gothic</vt:lpstr>
      <vt:lpstr>Rockwell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Solutions: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14</cp:revision>
  <dcterms:created xsi:type="dcterms:W3CDTF">2020-02-11T09:26:09Z</dcterms:created>
  <dcterms:modified xsi:type="dcterms:W3CDTF">2020-02-25T18:20:10Z</dcterms:modified>
</cp:coreProperties>
</file>