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77" r:id="rId3"/>
    <p:sldId id="262" r:id="rId4"/>
    <p:sldId id="263" r:id="rId5"/>
    <p:sldId id="264" r:id="rId6"/>
    <p:sldId id="266" r:id="rId7"/>
    <p:sldId id="267" r:id="rId8"/>
    <p:sldId id="265" r:id="rId9"/>
    <p:sldId id="268" r:id="rId10"/>
    <p:sldId id="270" r:id="rId11"/>
    <p:sldId id="271" r:id="rId12"/>
    <p:sldId id="278" r:id="rId13"/>
    <p:sldId id="272" r:id="rId14"/>
    <p:sldId id="273" r:id="rId15"/>
    <p:sldId id="274"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6699"/>
    <a:srgbClr val="D48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0F4D8-6BB7-468C-B74F-1206742109C9}" type="datetimeFigureOut">
              <a:rPr lang="en-US" smtClean="0"/>
              <a:t>2/19/2020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F8BDD-797C-4C98-854C-595F02D040D4}" type="slidenum">
              <a:rPr lang="en-US" smtClean="0"/>
              <a:t>‹#›</a:t>
            </a:fld>
            <a:endParaRPr lang="en-US"/>
          </a:p>
        </p:txBody>
      </p:sp>
    </p:spTree>
    <p:extLst>
      <p:ext uri="{BB962C8B-B14F-4D97-AF65-F5344CB8AC3E}">
        <p14:creationId xmlns:p14="http://schemas.microsoft.com/office/powerpoint/2010/main" val="111590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13047" y="4956051"/>
            <a:ext cx="10363200" cy="859205"/>
          </a:xfrm>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262587" y="5719576"/>
            <a:ext cx="8534400" cy="835455"/>
          </a:xfrm>
        </p:spPr>
        <p:txBody>
          <a:bodyPr>
            <a:normAutofit/>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D48902"/>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7473" y="274638"/>
            <a:ext cx="9354927" cy="1143000"/>
          </a:xfrm>
        </p:spPr>
        <p:txBody>
          <a:bodyPr>
            <a:normAutofit/>
          </a:bodyPr>
          <a:lstStyle>
            <a:lvl1pPr algn="l">
              <a:defRPr sz="3600">
                <a:solidFill>
                  <a:srgbClr val="D48902"/>
                </a:solidFill>
              </a:defRPr>
            </a:lvl1pPr>
          </a:lstStyle>
          <a:p>
            <a:r>
              <a:rPr lang="en-US" dirty="0"/>
              <a:t>Click to edit Master title style</a:t>
            </a:r>
          </a:p>
        </p:txBody>
      </p:sp>
      <p:sp>
        <p:nvSpPr>
          <p:cNvPr id="3" name="Content Placeholder 2"/>
          <p:cNvSpPr>
            <a:spLocks noGrp="1"/>
          </p:cNvSpPr>
          <p:nvPr>
            <p:ph idx="1"/>
          </p:nvPr>
        </p:nvSpPr>
        <p:spPr>
          <a:xfrm>
            <a:off x="2227473" y="1443836"/>
            <a:ext cx="9354927" cy="4275740"/>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D48902"/>
                </a:solidFill>
              </a:defRPr>
            </a:lvl1pPr>
          </a:lstStyle>
          <a:p>
            <a:r>
              <a:rPr lang="en-US" dirty="0"/>
              <a:t>Click to edit Master title style</a:t>
            </a:r>
          </a:p>
        </p:txBody>
      </p:sp>
      <p:sp>
        <p:nvSpPr>
          <p:cNvPr id="3" name="Text Placeholder 2"/>
          <p:cNvSpPr>
            <a:spLocks noGrp="1"/>
          </p:cNvSpPr>
          <p:nvPr>
            <p:ph type="body" idx="1"/>
          </p:nvPr>
        </p:nvSpPr>
        <p:spPr>
          <a:xfrm>
            <a:off x="609600" y="144383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073698"/>
            <a:ext cx="5386917" cy="3798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383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73698"/>
            <a:ext cx="5389033" cy="3798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2/19/2020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1B8708-C8D0-40D4-94E4-AA49D6B2F7C2}"/>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0B25FE0-99D0-4B81-AD8E-21F745890E86}"/>
              </a:ext>
            </a:extLst>
          </p:cNvPr>
          <p:cNvSpPr/>
          <p:nvPr/>
        </p:nvSpPr>
        <p:spPr>
          <a:xfrm>
            <a:off x="2736491" y="222195"/>
            <a:ext cx="6410325" cy="923330"/>
          </a:xfrm>
          <a:prstGeom prst="rect">
            <a:avLst/>
          </a:prstGeom>
          <a:noFill/>
        </p:spPr>
        <p:txBody>
          <a:bodyPr wrap="none" lIns="91440" tIns="45720" rIns="91440" bIns="45720" numCol="1">
            <a:prstTxWarp prst="textWave1">
              <a:avLst/>
            </a:prstTxWarp>
            <a:spAutoFit/>
            <a:scene3d>
              <a:camera prst="orthographicFront"/>
              <a:lightRig rig="threePt" dir="t"/>
            </a:scene3d>
            <a:sp3d extrusionH="57150">
              <a:bevelT w="57150" h="38100" prst="artDeco"/>
            </a:sp3d>
          </a:bodyPr>
          <a:lstStyle/>
          <a:p>
            <a:pPr algn="ctr"/>
            <a:r>
              <a:rPr lang="en-US" sz="5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CHEERY PAWS</a:t>
            </a:r>
          </a:p>
        </p:txBody>
      </p:sp>
      <p:sp>
        <p:nvSpPr>
          <p:cNvPr id="5" name="TextBox 4">
            <a:extLst>
              <a:ext uri="{FF2B5EF4-FFF2-40B4-BE49-F238E27FC236}">
                <a16:creationId xmlns:a16="http://schemas.microsoft.com/office/drawing/2014/main" id="{A7BC871C-57B4-4471-A5CC-4C43BFF42E81}"/>
              </a:ext>
            </a:extLst>
          </p:cNvPr>
          <p:cNvSpPr txBox="1"/>
          <p:nvPr/>
        </p:nvSpPr>
        <p:spPr>
          <a:xfrm>
            <a:off x="445914" y="6211669"/>
            <a:ext cx="11300171" cy="646331"/>
          </a:xfrm>
          <a:prstGeom prst="rect">
            <a:avLst/>
          </a:prstGeom>
          <a:noFill/>
        </p:spPr>
        <p:txBody>
          <a:bodyPr wrap="square" rtlCol="0">
            <a:spAutoFit/>
          </a:bodyPr>
          <a:lstStyle/>
          <a:p>
            <a:pPr algn="ctr"/>
            <a:r>
              <a:rPr lang="en-IN" dirty="0">
                <a:solidFill>
                  <a:schemeClr val="bg1"/>
                </a:solidFill>
                <a:latin typeface="Arial Black" panose="020B0A04020102020204" pitchFamily="34" charset="0"/>
              </a:rPr>
              <a:t>GROUP 1A- AARUSHI SETHI, AARUSHI NARANG, AKSHIT VARMA, ANJANI SHARMA, VANSHIKA CHAUHAN</a:t>
            </a:r>
          </a:p>
        </p:txBody>
      </p:sp>
      <p:sp>
        <p:nvSpPr>
          <p:cNvPr id="6" name="TextBox 3">
            <a:extLst>
              <a:ext uri="{FF2B5EF4-FFF2-40B4-BE49-F238E27FC236}">
                <a16:creationId xmlns:a16="http://schemas.microsoft.com/office/drawing/2014/main" id="{D54E7057-97E8-4B38-85B9-DC846F30D997}"/>
              </a:ext>
            </a:extLst>
          </p:cNvPr>
          <p:cNvSpPr txBox="1"/>
          <p:nvPr/>
        </p:nvSpPr>
        <p:spPr>
          <a:xfrm>
            <a:off x="3574725" y="5750004"/>
            <a:ext cx="4733855" cy="461665"/>
          </a:xfrm>
          <a:prstGeom prst="rect">
            <a:avLst/>
          </a:prstGeom>
          <a:solidFill>
            <a:schemeClr val="tx2">
              <a:lumMod val="5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400" b="1" dirty="0">
                <a:solidFill>
                  <a:schemeClr val="bg2">
                    <a:lumMod val="60000"/>
                    <a:lumOff val="40000"/>
                  </a:schemeClr>
                </a:solidFill>
              </a:rPr>
              <a:t>LOOKING OUTSIDE OF THE PET BOX</a:t>
            </a:r>
          </a:p>
        </p:txBody>
      </p:sp>
    </p:spTree>
    <p:extLst>
      <p:ext uri="{BB962C8B-B14F-4D97-AF65-F5344CB8AC3E}">
        <p14:creationId xmlns:p14="http://schemas.microsoft.com/office/powerpoint/2010/main" val="25178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AC4749-D46F-4AEB-87B8-76626141250C}"/>
              </a:ext>
            </a:extLst>
          </p:cNvPr>
          <p:cNvPicPr>
            <a:picLocks noChangeAspect="1"/>
          </p:cNvPicPr>
          <p:nvPr/>
        </p:nvPicPr>
        <p:blipFill>
          <a:blip r:embed="rId2"/>
          <a:stretch>
            <a:fillRect/>
          </a:stretch>
        </p:blipFill>
        <p:spPr>
          <a:xfrm>
            <a:off x="-1" y="0"/>
            <a:ext cx="12356905" cy="6858000"/>
          </a:xfrm>
          <a:prstGeom prst="rect">
            <a:avLst/>
          </a:prstGeom>
        </p:spPr>
      </p:pic>
    </p:spTree>
    <p:extLst>
      <p:ext uri="{BB962C8B-B14F-4D97-AF65-F5344CB8AC3E}">
        <p14:creationId xmlns:p14="http://schemas.microsoft.com/office/powerpoint/2010/main" val="301925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346D3-669E-47DE-9329-F405D255CB80}"/>
              </a:ext>
            </a:extLst>
          </p:cNvPr>
          <p:cNvSpPr>
            <a:spLocks noGrp="1"/>
          </p:cNvSpPr>
          <p:nvPr>
            <p:ph idx="1"/>
          </p:nvPr>
        </p:nvSpPr>
        <p:spPr>
          <a:xfrm>
            <a:off x="0" y="1005388"/>
            <a:ext cx="12192000" cy="4866892"/>
          </a:xfrm>
        </p:spPr>
        <p:txBody>
          <a:bodyPr>
            <a:noAutofit/>
          </a:bodyPr>
          <a:lstStyle/>
          <a:p>
            <a:r>
              <a:rPr lang="en-GB" dirty="0"/>
              <a:t>Establish legal entity (c-</a:t>
            </a:r>
            <a:r>
              <a:rPr lang="en-GB" dirty="0" err="1"/>
              <a:t>corp</a:t>
            </a:r>
            <a:r>
              <a:rPr lang="en-GB" dirty="0"/>
              <a:t>, s-</a:t>
            </a:r>
            <a:r>
              <a:rPr lang="en-GB" dirty="0" err="1"/>
              <a:t>corp</a:t>
            </a:r>
            <a:r>
              <a:rPr lang="en-GB" dirty="0"/>
              <a:t>, </a:t>
            </a:r>
            <a:r>
              <a:rPr lang="en-GB" dirty="0" err="1"/>
              <a:t>llc</a:t>
            </a:r>
            <a:r>
              <a:rPr lang="en-GB" dirty="0"/>
              <a:t>, etc.)</a:t>
            </a:r>
          </a:p>
          <a:p>
            <a:r>
              <a:rPr lang="en-GB" dirty="0"/>
              <a:t>Launch website</a:t>
            </a:r>
          </a:p>
          <a:p>
            <a:r>
              <a:rPr lang="en-GB" dirty="0"/>
              <a:t>Establish market validation aka sign up a few paying customers</a:t>
            </a:r>
          </a:p>
          <a:p>
            <a:r>
              <a:rPr lang="en-GB" dirty="0"/>
              <a:t>Commit to great customer service</a:t>
            </a:r>
          </a:p>
          <a:p>
            <a:r>
              <a:rPr lang="en-GB" dirty="0"/>
              <a:t>Focus on daily and monthly growth rates (get to 10K, 100K, 1M, 10M users)</a:t>
            </a:r>
          </a:p>
          <a:p>
            <a:r>
              <a:rPr lang="en-GB" dirty="0"/>
              <a:t>study start-up marketing strategy</a:t>
            </a:r>
            <a:endParaRPr lang="en-GB" u="sng" dirty="0"/>
          </a:p>
          <a:p>
            <a:r>
              <a:rPr lang="en-GB" dirty="0"/>
              <a:t>Grow email list with interested customers</a:t>
            </a:r>
          </a:p>
          <a:p>
            <a:r>
              <a:rPr lang="en-GB" dirty="0"/>
              <a:t>Earn mentions on high profile start-up blogs</a:t>
            </a:r>
          </a:p>
          <a:p>
            <a:r>
              <a:rPr lang="en-GB" dirty="0"/>
              <a:t>Develop brand partnerships</a:t>
            </a:r>
          </a:p>
          <a:p>
            <a:r>
              <a:rPr lang="en-GB" dirty="0"/>
              <a:t>Show growth trends</a:t>
            </a:r>
          </a:p>
          <a:p>
            <a:r>
              <a:rPr lang="en-GB" dirty="0"/>
              <a:t>Hire key people (e.g. awesome marketing person)</a:t>
            </a:r>
          </a:p>
        </p:txBody>
      </p:sp>
      <p:sp>
        <p:nvSpPr>
          <p:cNvPr id="4" name="Title 3">
            <a:extLst>
              <a:ext uri="{FF2B5EF4-FFF2-40B4-BE49-F238E27FC236}">
                <a16:creationId xmlns:a16="http://schemas.microsoft.com/office/drawing/2014/main" id="{6BE6A6FC-8D5A-4FD9-9ECE-FB470E603A3D}"/>
              </a:ext>
            </a:extLst>
          </p:cNvPr>
          <p:cNvSpPr>
            <a:spLocks noGrp="1"/>
          </p:cNvSpPr>
          <p:nvPr>
            <p:ph type="title"/>
          </p:nvPr>
        </p:nvSpPr>
        <p:spPr>
          <a:xfrm>
            <a:off x="1524000" y="13380"/>
            <a:ext cx="9144000" cy="972340"/>
          </a:xfrm>
        </p:spPr>
        <p:txBody>
          <a:bodyPr>
            <a:noAutofit/>
          </a:bodyPr>
          <a:lstStyle/>
          <a:p>
            <a:pPr algn="ctr"/>
            <a:r>
              <a:rPr lang="en-US" sz="5400" b="1" dirty="0">
                <a:ln w="22225">
                  <a:solidFill>
                    <a:schemeClr val="accent2"/>
                  </a:solidFill>
                  <a:prstDash val="solid"/>
                </a:ln>
                <a:solidFill>
                  <a:srgbClr val="FF0000"/>
                </a:solidFill>
              </a:rPr>
              <a:t>MILESTONES </a:t>
            </a:r>
          </a:p>
        </p:txBody>
      </p:sp>
    </p:spTree>
    <p:extLst>
      <p:ext uri="{BB962C8B-B14F-4D97-AF65-F5344CB8AC3E}">
        <p14:creationId xmlns:p14="http://schemas.microsoft.com/office/powerpoint/2010/main" val="379047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A8AC75-101D-466D-9142-7D7ED05CBEEE}"/>
              </a:ext>
            </a:extLst>
          </p:cNvPr>
          <p:cNvSpPr>
            <a:spLocks noGrp="1"/>
          </p:cNvSpPr>
          <p:nvPr>
            <p:ph type="title"/>
          </p:nvPr>
        </p:nvSpPr>
        <p:spPr>
          <a:xfrm>
            <a:off x="1524000" y="13380"/>
            <a:ext cx="9144000" cy="972340"/>
          </a:xfrm>
        </p:spPr>
        <p:txBody>
          <a:bodyPr>
            <a:noAutofit/>
          </a:bodyPr>
          <a:lstStyle/>
          <a:p>
            <a:pPr algn="ctr"/>
            <a:r>
              <a:rPr lang="en-US" sz="5400" b="1" dirty="0">
                <a:ln w="22225">
                  <a:solidFill>
                    <a:schemeClr val="accent2"/>
                  </a:solidFill>
                  <a:prstDash val="solid"/>
                </a:ln>
                <a:solidFill>
                  <a:srgbClr val="FF0000"/>
                </a:solidFill>
              </a:rPr>
              <a:t>METRICS</a:t>
            </a:r>
          </a:p>
        </p:txBody>
      </p:sp>
      <p:sp>
        <p:nvSpPr>
          <p:cNvPr id="6" name="Rectangle 5">
            <a:extLst>
              <a:ext uri="{FF2B5EF4-FFF2-40B4-BE49-F238E27FC236}">
                <a16:creationId xmlns:a16="http://schemas.microsoft.com/office/drawing/2014/main" id="{4AC6EB52-EA74-4307-AAB5-1FEF7A1E5349}"/>
              </a:ext>
            </a:extLst>
          </p:cNvPr>
          <p:cNvSpPr/>
          <p:nvPr/>
        </p:nvSpPr>
        <p:spPr>
          <a:xfrm>
            <a:off x="751325" y="1596540"/>
            <a:ext cx="10689350" cy="2369880"/>
          </a:xfrm>
          <a:prstGeom prst="rect">
            <a:avLst/>
          </a:prstGeom>
        </p:spPr>
        <p:txBody>
          <a:bodyPr wrap="square">
            <a:spAutoFit/>
          </a:bodyPr>
          <a:lstStyle/>
          <a:p>
            <a:r>
              <a:rPr lang="en-GB" sz="2800" dirty="0">
                <a:latin typeface="Arial Black" panose="020B0A04020102020204" pitchFamily="34" charset="0"/>
              </a:rPr>
              <a:t>Marketing</a:t>
            </a:r>
            <a:r>
              <a:rPr lang="en-GB" sz="3200" dirty="0">
                <a:latin typeface="Arial Black" panose="020B0A04020102020204" pitchFamily="34" charset="0"/>
              </a:rPr>
              <a:t>:</a:t>
            </a:r>
            <a:r>
              <a:rPr lang="en-GB" sz="2800" dirty="0"/>
              <a:t> CPC (Cost-per-Click) and CPA (Cost-per-Acquisition)</a:t>
            </a:r>
          </a:p>
          <a:p>
            <a:r>
              <a:rPr lang="en-GB" sz="2800" dirty="0">
                <a:latin typeface="Arial Black" panose="020B0A04020102020204" pitchFamily="34" charset="0"/>
              </a:rPr>
              <a:t>Human Resources</a:t>
            </a:r>
            <a:r>
              <a:rPr lang="en-GB" sz="3200" dirty="0">
                <a:latin typeface="Arial Black" panose="020B0A04020102020204" pitchFamily="34" charset="0"/>
              </a:rPr>
              <a:t>:</a:t>
            </a:r>
            <a:r>
              <a:rPr lang="en-GB" sz="2800" dirty="0"/>
              <a:t> Absenteeism Rate</a:t>
            </a:r>
          </a:p>
          <a:p>
            <a:r>
              <a:rPr lang="en-GB" sz="2800" dirty="0">
                <a:latin typeface="Arial Black" panose="020B0A04020102020204" pitchFamily="34" charset="0"/>
              </a:rPr>
              <a:t>Sales:</a:t>
            </a:r>
            <a:r>
              <a:rPr lang="en-GB" sz="2800" dirty="0"/>
              <a:t> Lead-to-Opportunity Ratio and Lead Conversion Ratio</a:t>
            </a:r>
          </a:p>
          <a:p>
            <a:r>
              <a:rPr lang="en-GB" sz="2800" dirty="0">
                <a:latin typeface="Arial Black" panose="020B0A04020102020204" pitchFamily="34" charset="0"/>
              </a:rPr>
              <a:t>Logistics: </a:t>
            </a:r>
            <a:r>
              <a:rPr lang="en-GB" sz="2800" dirty="0"/>
              <a:t>Transportation Costs and Delivery Time</a:t>
            </a:r>
          </a:p>
          <a:p>
            <a:endParaRPr lang="en-GB" sz="2800" dirty="0"/>
          </a:p>
        </p:txBody>
      </p:sp>
    </p:spTree>
    <p:extLst>
      <p:ext uri="{BB962C8B-B14F-4D97-AF65-F5344CB8AC3E}">
        <p14:creationId xmlns:p14="http://schemas.microsoft.com/office/powerpoint/2010/main" val="85464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4C962-868B-489B-82D7-BC95B48BC8BE}"/>
              </a:ext>
            </a:extLst>
          </p:cNvPr>
          <p:cNvSpPr>
            <a:spLocks noGrp="1"/>
          </p:cNvSpPr>
          <p:nvPr>
            <p:ph idx="1"/>
          </p:nvPr>
        </p:nvSpPr>
        <p:spPr>
          <a:xfrm>
            <a:off x="0" y="1443836"/>
            <a:ext cx="12192000" cy="4525963"/>
          </a:xfrm>
        </p:spPr>
        <p:txBody>
          <a:bodyPr>
            <a:noAutofit/>
          </a:bodyPr>
          <a:lstStyle/>
          <a:p>
            <a:pPr marL="0" indent="0" algn="just">
              <a:buNone/>
            </a:pPr>
            <a:r>
              <a:rPr lang="en-US" dirty="0">
                <a:solidFill>
                  <a:schemeClr val="tx2">
                    <a:lumMod val="50000"/>
                  </a:schemeClr>
                </a:solidFill>
                <a:latin typeface="Arial Black" panose="020B0A04020102020204" pitchFamily="34" charset="0"/>
              </a:rPr>
              <a:t>Technical Risks </a:t>
            </a:r>
          </a:p>
          <a:p>
            <a:pPr marL="0" indent="0" algn="just">
              <a:buNone/>
            </a:pPr>
            <a:r>
              <a:rPr lang="en-US" dirty="0"/>
              <a:t>   Battery life- Terrain unfavorable to GPS signals takes longer to establish a location leading to shorter battery life</a:t>
            </a:r>
          </a:p>
          <a:p>
            <a:pPr marL="0" indent="0" algn="just">
              <a:buNone/>
            </a:pPr>
            <a:r>
              <a:rPr lang="en-US" dirty="0"/>
              <a:t>       </a:t>
            </a:r>
            <a:r>
              <a:rPr lang="en-US" b="1" dirty="0">
                <a:latin typeface="Arial Black" panose="020B0A04020102020204" pitchFamily="34" charset="0"/>
              </a:rPr>
              <a:t>Solution-</a:t>
            </a:r>
            <a:r>
              <a:rPr lang="en-US" dirty="0"/>
              <a:t>Batteries with high life</a:t>
            </a:r>
          </a:p>
          <a:p>
            <a:pPr marL="0" indent="0" algn="just">
              <a:buNone/>
            </a:pPr>
            <a:r>
              <a:rPr lang="en-US" dirty="0">
                <a:solidFill>
                  <a:schemeClr val="tx2">
                    <a:lumMod val="50000"/>
                  </a:schemeClr>
                </a:solidFill>
                <a:latin typeface="Arial Black" panose="020B0A04020102020204" pitchFamily="34" charset="0"/>
              </a:rPr>
              <a:t>Market</a:t>
            </a:r>
            <a:r>
              <a:rPr lang="en-US" dirty="0">
                <a:solidFill>
                  <a:schemeClr val="tx2">
                    <a:lumMod val="50000"/>
                  </a:schemeClr>
                </a:solidFill>
              </a:rPr>
              <a:t> </a:t>
            </a:r>
            <a:r>
              <a:rPr lang="en-US" dirty="0">
                <a:solidFill>
                  <a:schemeClr val="tx2">
                    <a:lumMod val="50000"/>
                  </a:schemeClr>
                </a:solidFill>
                <a:latin typeface="Arial Black" panose="020B0A04020102020204" pitchFamily="34" charset="0"/>
              </a:rPr>
              <a:t>Risks-</a:t>
            </a:r>
            <a:r>
              <a:rPr lang="en-US" dirty="0">
                <a:solidFill>
                  <a:schemeClr val="tx2">
                    <a:lumMod val="50000"/>
                  </a:schemeClr>
                </a:solidFill>
              </a:rPr>
              <a:t> </a:t>
            </a:r>
            <a:r>
              <a:rPr lang="en-US" dirty="0"/>
              <a:t>Entry of new competitors</a:t>
            </a:r>
          </a:p>
          <a:p>
            <a:pPr marL="0" indent="0" algn="just">
              <a:buNone/>
            </a:pPr>
            <a:r>
              <a:rPr lang="en-US" dirty="0"/>
              <a:t>      </a:t>
            </a:r>
            <a:r>
              <a:rPr lang="en-US" dirty="0">
                <a:latin typeface="Arial Black" panose="020B0A04020102020204" pitchFamily="34" charset="0"/>
              </a:rPr>
              <a:t>Solution-</a:t>
            </a:r>
            <a:r>
              <a:rPr lang="en-US" dirty="0"/>
              <a:t> Better service with low prices</a:t>
            </a:r>
          </a:p>
          <a:p>
            <a:pPr marL="0" indent="0" algn="just">
              <a:buNone/>
            </a:pPr>
            <a:r>
              <a:rPr lang="en-US" dirty="0">
                <a:solidFill>
                  <a:schemeClr val="tx2">
                    <a:lumMod val="50000"/>
                  </a:schemeClr>
                </a:solidFill>
                <a:latin typeface="Arial Black" panose="020B0A04020102020204" pitchFamily="34" charset="0"/>
              </a:rPr>
              <a:t>Operational</a:t>
            </a:r>
            <a:r>
              <a:rPr lang="en-US" dirty="0"/>
              <a:t> </a:t>
            </a:r>
            <a:r>
              <a:rPr lang="en-US" dirty="0">
                <a:solidFill>
                  <a:schemeClr val="tx2">
                    <a:lumMod val="50000"/>
                  </a:schemeClr>
                </a:solidFill>
                <a:latin typeface="Arial Black" panose="020B0A04020102020204" pitchFamily="34" charset="0"/>
              </a:rPr>
              <a:t>Risks-</a:t>
            </a:r>
            <a:r>
              <a:rPr lang="en-US" dirty="0"/>
              <a:t> Pets might get infection or bite somebody</a:t>
            </a:r>
          </a:p>
          <a:p>
            <a:pPr marL="0" indent="0" algn="just">
              <a:buNone/>
            </a:pPr>
            <a:r>
              <a:rPr lang="en-US" dirty="0"/>
              <a:t>       </a:t>
            </a:r>
            <a:r>
              <a:rPr lang="en-US" dirty="0">
                <a:latin typeface="Arial Black" panose="020B0A04020102020204" pitchFamily="34" charset="0"/>
              </a:rPr>
              <a:t>Solution-</a:t>
            </a:r>
            <a:r>
              <a:rPr lang="en-US" dirty="0"/>
              <a:t> Proper monitoring of pets with hygienic environment</a:t>
            </a:r>
          </a:p>
        </p:txBody>
      </p:sp>
      <p:sp>
        <p:nvSpPr>
          <p:cNvPr id="4" name="Title 3">
            <a:extLst>
              <a:ext uri="{FF2B5EF4-FFF2-40B4-BE49-F238E27FC236}">
                <a16:creationId xmlns:a16="http://schemas.microsoft.com/office/drawing/2014/main" id="{AB1B586C-C5B7-4A00-BAA8-2E6E18C5E52F}"/>
              </a:ext>
            </a:extLst>
          </p:cNvPr>
          <p:cNvSpPr>
            <a:spLocks noGrp="1"/>
          </p:cNvSpPr>
          <p:nvPr>
            <p:ph type="title"/>
          </p:nvPr>
        </p:nvSpPr>
        <p:spPr>
          <a:xfrm>
            <a:off x="1524000" y="194078"/>
            <a:ext cx="9144000" cy="1277750"/>
          </a:xfrm>
        </p:spPr>
        <p:txBody>
          <a:bodyPr>
            <a:noAutofit/>
          </a:bodyPr>
          <a:lstStyle/>
          <a:p>
            <a:pPr algn="ctr"/>
            <a:r>
              <a:rPr lang="en-US" sz="5400" b="1" dirty="0">
                <a:ln w="22225">
                  <a:solidFill>
                    <a:schemeClr val="accent2"/>
                  </a:solidFill>
                  <a:prstDash val="solid"/>
                </a:ln>
                <a:solidFill>
                  <a:srgbClr val="FF0000"/>
                </a:solidFill>
              </a:rPr>
              <a:t>RISK EVALUATION AND COPING STRATEGIES</a:t>
            </a:r>
          </a:p>
        </p:txBody>
      </p:sp>
    </p:spTree>
    <p:extLst>
      <p:ext uri="{BB962C8B-B14F-4D97-AF65-F5344CB8AC3E}">
        <p14:creationId xmlns:p14="http://schemas.microsoft.com/office/powerpoint/2010/main" val="98565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A64D9-79B9-43F3-B797-239A6FA06758}"/>
              </a:ext>
            </a:extLst>
          </p:cNvPr>
          <p:cNvSpPr>
            <a:spLocks noGrp="1"/>
          </p:cNvSpPr>
          <p:nvPr>
            <p:ph idx="1"/>
          </p:nvPr>
        </p:nvSpPr>
        <p:spPr>
          <a:xfrm>
            <a:off x="1" y="1166018"/>
            <a:ext cx="12192000" cy="5011672"/>
          </a:xfrm>
        </p:spPr>
        <p:txBody>
          <a:bodyPr>
            <a:normAutofit fontScale="92500" lnSpcReduction="20000"/>
          </a:bodyPr>
          <a:lstStyle/>
          <a:p>
            <a:pPr marL="0" indent="0">
              <a:buNone/>
            </a:pPr>
            <a:r>
              <a:rPr lang="en-IN" sz="3000" dirty="0">
                <a:latin typeface="Arial Black" panose="020B0A04020102020204" pitchFamily="34" charset="0"/>
              </a:rPr>
              <a:t>Company Structure: </a:t>
            </a:r>
            <a:r>
              <a:rPr lang="en-US" sz="2600" dirty="0">
                <a:latin typeface="Times New Roman" panose="02020603050405020304" pitchFamily="18" charset="0"/>
                <a:cs typeface="Times New Roman" panose="02020603050405020304" pitchFamily="18" charset="0"/>
              </a:rPr>
              <a:t>It is a known fact that the success of any business is to a larger extent dependent on the business structure of the organization and the people who occupy the available role. The fact that we want to become one of the leading dog boarding services business brand in the industry, we have decided to hire qualified and competent hands to occupy the following positions: </a:t>
            </a:r>
          </a:p>
          <a:p>
            <a:r>
              <a:rPr lang="en-US" sz="2600" dirty="0">
                <a:latin typeface="Times New Roman" panose="02020603050405020304" pitchFamily="18" charset="0"/>
                <a:cs typeface="Times New Roman" panose="02020603050405020304" pitchFamily="18" charset="0"/>
              </a:rPr>
              <a:t>Principal Partner / Chief Executive Officer</a:t>
            </a:r>
          </a:p>
          <a:p>
            <a:r>
              <a:rPr lang="en-US" sz="2600" dirty="0">
                <a:latin typeface="Times New Roman" panose="02020603050405020304" pitchFamily="18" charset="0"/>
                <a:cs typeface="Times New Roman" panose="02020603050405020304" pitchFamily="18" charset="0"/>
              </a:rPr>
              <a:t>Vet Doctor</a:t>
            </a:r>
          </a:p>
          <a:p>
            <a:r>
              <a:rPr lang="en-US" sz="2600" dirty="0">
                <a:latin typeface="Times New Roman" panose="02020603050405020304" pitchFamily="18" charset="0"/>
                <a:cs typeface="Times New Roman" panose="02020603050405020304" pitchFamily="18" charset="0"/>
              </a:rPr>
              <a:t>Dog Handlers / Pet Trainers for Various Skill Sets</a:t>
            </a:r>
          </a:p>
          <a:p>
            <a:r>
              <a:rPr lang="en-US" sz="2600" dirty="0">
                <a:latin typeface="Times New Roman" panose="02020603050405020304" pitchFamily="18" charset="0"/>
                <a:cs typeface="Times New Roman" panose="02020603050405020304" pitchFamily="18" charset="0"/>
              </a:rPr>
              <a:t>Accountant </a:t>
            </a:r>
          </a:p>
          <a:p>
            <a:r>
              <a:rPr lang="en-US" sz="2600" dirty="0">
                <a:latin typeface="Times New Roman" panose="02020603050405020304" pitchFamily="18" charset="0"/>
                <a:cs typeface="Times New Roman" panose="02020603050405020304" pitchFamily="18" charset="0"/>
              </a:rPr>
              <a:t>Marketing and Sales Executive</a:t>
            </a:r>
          </a:p>
          <a:p>
            <a:r>
              <a:rPr lang="en-US" sz="2600" dirty="0">
                <a:latin typeface="Times New Roman" panose="02020603050405020304" pitchFamily="18" charset="0"/>
                <a:cs typeface="Times New Roman" panose="02020603050405020304" pitchFamily="18" charset="0"/>
              </a:rPr>
              <a:t>Client Service Executive</a:t>
            </a:r>
          </a:p>
          <a:p>
            <a:pPr marL="0" indent="0">
              <a:buNone/>
            </a:pPr>
            <a:r>
              <a:rPr lang="en-US" sz="3300" dirty="0">
                <a:latin typeface="Arial Black" panose="020B0A04020102020204" pitchFamily="34" charset="0"/>
                <a:cs typeface="Times New Roman" panose="02020603050405020304" pitchFamily="18" charset="0"/>
              </a:rPr>
              <a:t>Pet Licensing In India- </a:t>
            </a:r>
            <a:r>
              <a:rPr lang="en-US" sz="2600" dirty="0">
                <a:latin typeface="Times New Roman" panose="02020603050405020304" pitchFamily="18" charset="0"/>
                <a:cs typeface="Times New Roman" panose="02020603050405020304" pitchFamily="18" charset="0"/>
              </a:rPr>
              <a:t>It is issued by Municipal Corporation authority under section 14, rule number 22(a) sub-claws 386 under Maharashtra Municipal Provincial Act. Average fees for getting license is Rs. 35000.</a:t>
            </a:r>
          </a:p>
        </p:txBody>
      </p:sp>
      <p:sp>
        <p:nvSpPr>
          <p:cNvPr id="4" name="Title 3">
            <a:extLst>
              <a:ext uri="{FF2B5EF4-FFF2-40B4-BE49-F238E27FC236}">
                <a16:creationId xmlns:a16="http://schemas.microsoft.com/office/drawing/2014/main" id="{967C69A4-C417-4FC5-9B07-7F30CCCA7B5D}"/>
              </a:ext>
            </a:extLst>
          </p:cNvPr>
          <p:cNvSpPr>
            <a:spLocks noGrp="1"/>
          </p:cNvSpPr>
          <p:nvPr>
            <p:ph type="title"/>
          </p:nvPr>
        </p:nvSpPr>
        <p:spPr>
          <a:xfrm>
            <a:off x="1524000" y="13380"/>
            <a:ext cx="9144000" cy="972340"/>
          </a:xfrm>
        </p:spPr>
        <p:txBody>
          <a:bodyPr>
            <a:noAutofit/>
          </a:bodyPr>
          <a:lstStyle/>
          <a:p>
            <a:pPr algn="ctr"/>
            <a:r>
              <a:rPr lang="en-US" sz="5400" b="1" dirty="0">
                <a:ln w="22225">
                  <a:solidFill>
                    <a:schemeClr val="accent2"/>
                  </a:solidFill>
                  <a:prstDash val="solid"/>
                </a:ln>
                <a:solidFill>
                  <a:srgbClr val="FF0000"/>
                </a:solidFill>
              </a:rPr>
              <a:t>LEGAL ENVIRONMENT</a:t>
            </a:r>
          </a:p>
        </p:txBody>
      </p:sp>
    </p:spTree>
    <p:extLst>
      <p:ext uri="{BB962C8B-B14F-4D97-AF65-F5344CB8AC3E}">
        <p14:creationId xmlns:p14="http://schemas.microsoft.com/office/powerpoint/2010/main" val="57629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53EABF-9C99-4C48-833B-BC12AC9B4B24}"/>
              </a:ext>
            </a:extLst>
          </p:cNvPr>
          <p:cNvSpPr>
            <a:spLocks noGrp="1"/>
          </p:cNvSpPr>
          <p:nvPr>
            <p:ph type="title"/>
          </p:nvPr>
        </p:nvSpPr>
        <p:spPr>
          <a:xfrm>
            <a:off x="1524000" y="222195"/>
            <a:ext cx="9144000" cy="972340"/>
          </a:xfrm>
        </p:spPr>
        <p:txBody>
          <a:bodyPr>
            <a:noAutofit/>
          </a:bodyPr>
          <a:lstStyle/>
          <a:p>
            <a:pPr algn="ctr"/>
            <a:r>
              <a:rPr lang="en-US" sz="5400" b="1" dirty="0">
                <a:ln w="22225">
                  <a:solidFill>
                    <a:schemeClr val="accent2"/>
                  </a:solidFill>
                  <a:prstDash val="solid"/>
                </a:ln>
                <a:solidFill>
                  <a:srgbClr val="FF0000"/>
                </a:solidFill>
              </a:rPr>
              <a:t>VISION</a:t>
            </a:r>
          </a:p>
        </p:txBody>
      </p:sp>
      <p:sp>
        <p:nvSpPr>
          <p:cNvPr id="5" name="Rectangle 4">
            <a:extLst>
              <a:ext uri="{FF2B5EF4-FFF2-40B4-BE49-F238E27FC236}">
                <a16:creationId xmlns:a16="http://schemas.microsoft.com/office/drawing/2014/main" id="{030FFA98-60A0-4F3D-BB1C-538217F02D06}"/>
              </a:ext>
            </a:extLst>
          </p:cNvPr>
          <p:cNvSpPr/>
          <p:nvPr/>
        </p:nvSpPr>
        <p:spPr>
          <a:xfrm>
            <a:off x="751325" y="1749245"/>
            <a:ext cx="10689350" cy="3539430"/>
          </a:xfrm>
          <a:prstGeom prst="rect">
            <a:avLst/>
          </a:prstGeom>
        </p:spPr>
        <p:txBody>
          <a:bodyPr wrap="square">
            <a:spAutoFit/>
          </a:bodyPr>
          <a:lstStyle/>
          <a:p>
            <a:pPr algn="just"/>
            <a:r>
              <a:rPr lang="en-US" sz="2800" dirty="0">
                <a:latin typeface="Arial Black" panose="020B0A04020102020204" pitchFamily="34" charset="0"/>
              </a:rPr>
              <a:t>We believe that all pets deserve to be happy, healthy and loved. While pets are the cornerstone of our business, our two-legged customers are paramount to our success. We certainly sell all the necessities and frivolities for your pets but we are also Berkeley’s original community resource and gathering space for pet lovers. Simply put, we offer extraordinary service, valuable knowledge and are invitingly priced.</a:t>
            </a:r>
          </a:p>
        </p:txBody>
      </p:sp>
    </p:spTree>
    <p:extLst>
      <p:ext uri="{BB962C8B-B14F-4D97-AF65-F5344CB8AC3E}">
        <p14:creationId xmlns:p14="http://schemas.microsoft.com/office/powerpoint/2010/main" val="1162589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8148E-AFE0-47FF-BF57-B7058E9FA7E2}"/>
              </a:ext>
            </a:extLst>
          </p:cNvPr>
          <p:cNvPicPr>
            <a:picLocks noChangeAspect="1"/>
          </p:cNvPicPr>
          <p:nvPr/>
        </p:nvPicPr>
        <p:blipFill>
          <a:blip r:embed="rId2"/>
          <a:stretch>
            <a:fillRect/>
          </a:stretch>
        </p:blipFill>
        <p:spPr>
          <a:xfrm>
            <a:off x="1" y="-20337"/>
            <a:ext cx="12192000" cy="6878337"/>
          </a:xfrm>
          <a:prstGeom prst="rect">
            <a:avLst/>
          </a:prstGeom>
        </p:spPr>
      </p:pic>
    </p:spTree>
    <p:extLst>
      <p:ext uri="{BB962C8B-B14F-4D97-AF65-F5344CB8AC3E}">
        <p14:creationId xmlns:p14="http://schemas.microsoft.com/office/powerpoint/2010/main" val="102237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E205476-D6B7-40C2-B8AB-933C64FBA7BB}"/>
              </a:ext>
            </a:extLst>
          </p:cNvPr>
          <p:cNvSpPr txBox="1">
            <a:spLocks/>
          </p:cNvSpPr>
          <p:nvPr/>
        </p:nvSpPr>
        <p:spPr>
          <a:xfrm>
            <a:off x="3041900" y="458117"/>
            <a:ext cx="641361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a:ln w="22225">
                  <a:solidFill>
                    <a:schemeClr val="accent2"/>
                  </a:solidFill>
                  <a:prstDash val="solid"/>
                </a:ln>
                <a:solidFill>
                  <a:srgbClr val="FF0000"/>
                </a:solidFill>
              </a:rPr>
              <a:t>COMPANY PURPOSE</a:t>
            </a:r>
          </a:p>
        </p:txBody>
      </p:sp>
      <p:sp>
        <p:nvSpPr>
          <p:cNvPr id="4" name="Content Placeholder 4">
            <a:extLst>
              <a:ext uri="{FF2B5EF4-FFF2-40B4-BE49-F238E27FC236}">
                <a16:creationId xmlns:a16="http://schemas.microsoft.com/office/drawing/2014/main" id="{8FE0C56F-DEF1-4B87-80E3-4D8DBFF59436}"/>
              </a:ext>
            </a:extLst>
          </p:cNvPr>
          <p:cNvSpPr txBox="1">
            <a:spLocks/>
          </p:cNvSpPr>
          <p:nvPr/>
        </p:nvSpPr>
        <p:spPr>
          <a:xfrm>
            <a:off x="2282950" y="2244392"/>
            <a:ext cx="7931510" cy="198516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dirty="0">
                <a:latin typeface="Arial Black" panose="020B0A04020102020204" pitchFamily="34" charset="0"/>
              </a:rPr>
              <a:t>To provide pet services at the convenience of the customers.</a:t>
            </a:r>
          </a:p>
        </p:txBody>
      </p:sp>
      <p:pic>
        <p:nvPicPr>
          <p:cNvPr id="5" name="Picture 4">
            <a:extLst>
              <a:ext uri="{FF2B5EF4-FFF2-40B4-BE49-F238E27FC236}">
                <a16:creationId xmlns:a16="http://schemas.microsoft.com/office/drawing/2014/main" id="{F6A47426-E70A-4DBF-ADDF-F0B63563DF1E}"/>
              </a:ext>
            </a:extLst>
          </p:cNvPr>
          <p:cNvPicPr>
            <a:picLocks noChangeAspect="1"/>
          </p:cNvPicPr>
          <p:nvPr/>
        </p:nvPicPr>
        <p:blipFill>
          <a:blip r:embed="rId2"/>
          <a:stretch>
            <a:fillRect/>
          </a:stretch>
        </p:blipFill>
        <p:spPr>
          <a:xfrm>
            <a:off x="0" y="4650640"/>
            <a:ext cx="12192000" cy="2207360"/>
          </a:xfrm>
          <a:prstGeom prst="rect">
            <a:avLst/>
          </a:prstGeom>
        </p:spPr>
      </p:pic>
    </p:spTree>
    <p:extLst>
      <p:ext uri="{BB962C8B-B14F-4D97-AF65-F5344CB8AC3E}">
        <p14:creationId xmlns:p14="http://schemas.microsoft.com/office/powerpoint/2010/main" val="232040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D98D7-54E3-4DAF-99D0-BB2D8EB26923}"/>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22349A7-5B1A-4DF3-A599-7EBB2C98C213}"/>
              </a:ext>
            </a:extLst>
          </p:cNvPr>
          <p:cNvPicPr>
            <a:picLocks noChangeAspect="1"/>
          </p:cNvPicPr>
          <p:nvPr/>
        </p:nvPicPr>
        <p:blipFill>
          <a:blip r:embed="rId3"/>
          <a:stretch>
            <a:fillRect/>
          </a:stretch>
        </p:blipFill>
        <p:spPr>
          <a:xfrm>
            <a:off x="899320" y="89433"/>
            <a:ext cx="8246070" cy="1785878"/>
          </a:xfrm>
          <a:prstGeom prst="rect">
            <a:avLst/>
          </a:prstGeom>
        </p:spPr>
      </p:pic>
      <p:pic>
        <p:nvPicPr>
          <p:cNvPr id="4" name="Picture 3">
            <a:extLst>
              <a:ext uri="{FF2B5EF4-FFF2-40B4-BE49-F238E27FC236}">
                <a16:creationId xmlns:a16="http://schemas.microsoft.com/office/drawing/2014/main" id="{37AC2E35-B9A3-4158-BE3C-2FE32554B11A}"/>
              </a:ext>
            </a:extLst>
          </p:cNvPr>
          <p:cNvPicPr>
            <a:picLocks noChangeAspect="1"/>
          </p:cNvPicPr>
          <p:nvPr/>
        </p:nvPicPr>
        <p:blipFill>
          <a:blip r:embed="rId4"/>
          <a:stretch>
            <a:fillRect/>
          </a:stretch>
        </p:blipFill>
        <p:spPr>
          <a:xfrm>
            <a:off x="1667555" y="222196"/>
            <a:ext cx="1527050" cy="1520353"/>
          </a:xfrm>
          <a:prstGeom prst="rect">
            <a:avLst/>
          </a:prstGeom>
        </p:spPr>
      </p:pic>
      <p:pic>
        <p:nvPicPr>
          <p:cNvPr id="5" name="Picture 4">
            <a:extLst>
              <a:ext uri="{FF2B5EF4-FFF2-40B4-BE49-F238E27FC236}">
                <a16:creationId xmlns:a16="http://schemas.microsoft.com/office/drawing/2014/main" id="{011CC6E1-A01A-4562-9759-08B7C8199C15}"/>
              </a:ext>
            </a:extLst>
          </p:cNvPr>
          <p:cNvPicPr>
            <a:picLocks noChangeAspect="1"/>
          </p:cNvPicPr>
          <p:nvPr/>
        </p:nvPicPr>
        <p:blipFill>
          <a:blip r:embed="rId5"/>
          <a:stretch>
            <a:fillRect/>
          </a:stretch>
        </p:blipFill>
        <p:spPr>
          <a:xfrm>
            <a:off x="9446089" y="42358"/>
            <a:ext cx="2767532" cy="4428445"/>
          </a:xfrm>
          <a:prstGeom prst="rect">
            <a:avLst/>
          </a:prstGeom>
        </p:spPr>
      </p:pic>
      <p:pic>
        <p:nvPicPr>
          <p:cNvPr id="6" name="Picture 5">
            <a:extLst>
              <a:ext uri="{FF2B5EF4-FFF2-40B4-BE49-F238E27FC236}">
                <a16:creationId xmlns:a16="http://schemas.microsoft.com/office/drawing/2014/main" id="{5F15C00C-D9F2-441C-9886-02E33CBC5EC1}"/>
              </a:ext>
            </a:extLst>
          </p:cNvPr>
          <p:cNvPicPr>
            <a:picLocks noChangeAspect="1"/>
          </p:cNvPicPr>
          <p:nvPr/>
        </p:nvPicPr>
        <p:blipFill>
          <a:blip r:embed="rId6"/>
          <a:stretch>
            <a:fillRect/>
          </a:stretch>
        </p:blipFill>
        <p:spPr>
          <a:xfrm>
            <a:off x="598620" y="2221087"/>
            <a:ext cx="9144000" cy="4228051"/>
          </a:xfrm>
          <a:prstGeom prst="rect">
            <a:avLst/>
          </a:prstGeom>
        </p:spPr>
      </p:pic>
    </p:spTree>
    <p:extLst>
      <p:ext uri="{BB962C8B-B14F-4D97-AF65-F5344CB8AC3E}">
        <p14:creationId xmlns:p14="http://schemas.microsoft.com/office/powerpoint/2010/main" val="39847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D7B8D-1A48-4A47-A095-891933E577BE}"/>
              </a:ext>
            </a:extLst>
          </p:cNvPr>
          <p:cNvPicPr>
            <a:picLocks noChangeAspect="1"/>
          </p:cNvPicPr>
          <p:nvPr/>
        </p:nvPicPr>
        <p:blipFill>
          <a:blip r:embed="rId2"/>
          <a:stretch>
            <a:fillRect/>
          </a:stretch>
        </p:blipFill>
        <p:spPr>
          <a:xfrm>
            <a:off x="0" y="0"/>
            <a:ext cx="12192000" cy="6927490"/>
          </a:xfrm>
          <a:prstGeom prst="rect">
            <a:avLst/>
          </a:prstGeom>
        </p:spPr>
      </p:pic>
    </p:spTree>
    <p:extLst>
      <p:ext uri="{BB962C8B-B14F-4D97-AF65-F5344CB8AC3E}">
        <p14:creationId xmlns:p14="http://schemas.microsoft.com/office/powerpoint/2010/main" val="122693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7C3A9-E246-4D4E-BB9F-4D67B77AA69F}"/>
              </a:ext>
            </a:extLst>
          </p:cNvPr>
          <p:cNvSpPr>
            <a:spLocks noGrp="1"/>
          </p:cNvSpPr>
          <p:nvPr>
            <p:ph idx="1"/>
          </p:nvPr>
        </p:nvSpPr>
        <p:spPr>
          <a:xfrm>
            <a:off x="751325" y="1596540"/>
            <a:ext cx="10689350" cy="3359510"/>
          </a:xfrm>
        </p:spPr>
        <p:txBody>
          <a:bodyPr/>
          <a:lstStyle/>
          <a:p>
            <a:pPr marL="0" indent="0" algn="ctr">
              <a:buNone/>
            </a:pPr>
            <a:r>
              <a:rPr lang="en-US" dirty="0">
                <a:latin typeface="Arial Black" panose="020B0A04020102020204" pitchFamily="34" charset="0"/>
              </a:rPr>
              <a:t>Owning a pet is a huge responsibility. You have to make sure it is regularly trained, fed, hydrated, and cleaned up after. You also have to make sure your four-legged friend is in good health. Proper pet care, which includes vaccinations, flea treatment, and grooming, is crucial to keeping your animal healthy and happy.</a:t>
            </a:r>
            <a:endParaRPr lang="en-IN" dirty="0">
              <a:latin typeface="Arial Black" panose="020B0A04020102020204" pitchFamily="34" charset="0"/>
            </a:endParaRPr>
          </a:p>
        </p:txBody>
      </p:sp>
      <p:sp>
        <p:nvSpPr>
          <p:cNvPr id="5" name="Title 3">
            <a:extLst>
              <a:ext uri="{FF2B5EF4-FFF2-40B4-BE49-F238E27FC236}">
                <a16:creationId xmlns:a16="http://schemas.microsoft.com/office/drawing/2014/main" id="{F419D9B4-27DA-47A2-ADA1-78257BC78C6F}"/>
              </a:ext>
            </a:extLst>
          </p:cNvPr>
          <p:cNvSpPr>
            <a:spLocks noGrp="1"/>
          </p:cNvSpPr>
          <p:nvPr>
            <p:ph type="title"/>
          </p:nvPr>
        </p:nvSpPr>
        <p:spPr>
          <a:xfrm>
            <a:off x="3041900" y="0"/>
            <a:ext cx="6413610" cy="1143000"/>
          </a:xfrm>
        </p:spPr>
        <p:txBody>
          <a:bodyPr>
            <a:noAutofit/>
          </a:bodyPr>
          <a:lstStyle/>
          <a:p>
            <a:pPr algn="ctr"/>
            <a:r>
              <a:rPr lang="en-US" sz="5400" b="1" dirty="0">
                <a:ln w="22225">
                  <a:solidFill>
                    <a:schemeClr val="accent2"/>
                  </a:solidFill>
                  <a:prstDash val="solid"/>
                </a:ln>
                <a:solidFill>
                  <a:srgbClr val="FF0000"/>
                </a:solidFill>
              </a:rPr>
              <a:t>WHY NOW?</a:t>
            </a:r>
          </a:p>
        </p:txBody>
      </p:sp>
      <p:pic>
        <p:nvPicPr>
          <p:cNvPr id="2" name="Picture 1">
            <a:extLst>
              <a:ext uri="{FF2B5EF4-FFF2-40B4-BE49-F238E27FC236}">
                <a16:creationId xmlns:a16="http://schemas.microsoft.com/office/drawing/2014/main" id="{E91A6CF0-781A-41F9-A5BE-299404BD69A9}"/>
              </a:ext>
            </a:extLst>
          </p:cNvPr>
          <p:cNvPicPr>
            <a:picLocks noChangeAspect="1"/>
          </p:cNvPicPr>
          <p:nvPr/>
        </p:nvPicPr>
        <p:blipFill>
          <a:blip r:embed="rId2"/>
          <a:stretch>
            <a:fillRect/>
          </a:stretch>
        </p:blipFill>
        <p:spPr>
          <a:xfrm>
            <a:off x="7012230" y="4497935"/>
            <a:ext cx="3664920" cy="20523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6723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F2A929-2289-42AF-A053-9FB9A585258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0601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D06D2B-CF12-478A-9E60-015F8B90946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287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2EE0C-D453-4354-BFF7-5E122E251294}"/>
              </a:ext>
            </a:extLst>
          </p:cNvPr>
          <p:cNvSpPr>
            <a:spLocks noGrp="1"/>
          </p:cNvSpPr>
          <p:nvPr>
            <p:ph idx="1"/>
          </p:nvPr>
        </p:nvSpPr>
        <p:spPr>
          <a:xfrm>
            <a:off x="52387" y="1166018"/>
            <a:ext cx="12117902" cy="4525963"/>
          </a:xfrm>
        </p:spPr>
        <p:txBody>
          <a:bodyPr>
            <a:normAutofit fontScale="92500" lnSpcReduction="10000"/>
          </a:bodyPr>
          <a:lstStyle/>
          <a:p>
            <a:pPr algn="just" fontAlgn="base"/>
            <a:r>
              <a:rPr lang="en-US" dirty="0"/>
              <a:t>Owners of breeds that require regular grooming. Many owners will have neither the necessary skills nor the time to groom their pets regularly and so prefer to have a professional do it for them</a:t>
            </a:r>
          </a:p>
          <a:p>
            <a:pPr algn="just" fontAlgn="base"/>
            <a:r>
              <a:rPr lang="en-US" dirty="0"/>
              <a:t>Professionals and enthusiasts who breed and show animals - particularly dogs and cats</a:t>
            </a:r>
          </a:p>
          <a:p>
            <a:pPr algn="just" fontAlgn="base"/>
            <a:r>
              <a:rPr lang="en-US" dirty="0"/>
              <a:t>Owners who are not physically able to groom their own pets - perhaps because they are elderly or because they have a disability</a:t>
            </a:r>
          </a:p>
          <a:p>
            <a:pPr algn="just" fontAlgn="base"/>
            <a:r>
              <a:rPr lang="en-US" dirty="0"/>
              <a:t>Owners of animals that need flea or other parasite treatments, or which need an identity microchip implanted (if we offer this service)</a:t>
            </a:r>
          </a:p>
          <a:p>
            <a:pPr algn="just" fontAlgn="base"/>
            <a:r>
              <a:rPr lang="en-US" dirty="0"/>
              <a:t>Proprietors of animal boarding kennels and pet shops that offer a grooming service to their customers but are not able to do the grooming themselves</a:t>
            </a:r>
          </a:p>
          <a:p>
            <a:pPr algn="just" fontAlgn="base"/>
            <a:r>
              <a:rPr lang="en-US" dirty="0"/>
              <a:t>Owners of animals that have been referred to you for grooming by a vet</a:t>
            </a:r>
          </a:p>
        </p:txBody>
      </p:sp>
      <p:sp>
        <p:nvSpPr>
          <p:cNvPr id="4" name="Title 3">
            <a:extLst>
              <a:ext uri="{FF2B5EF4-FFF2-40B4-BE49-F238E27FC236}">
                <a16:creationId xmlns:a16="http://schemas.microsoft.com/office/drawing/2014/main" id="{A4339685-9FCC-4323-82D5-13C3A7CADB13}"/>
              </a:ext>
            </a:extLst>
          </p:cNvPr>
          <p:cNvSpPr>
            <a:spLocks noGrp="1"/>
          </p:cNvSpPr>
          <p:nvPr>
            <p:ph type="title"/>
          </p:nvPr>
        </p:nvSpPr>
        <p:spPr>
          <a:xfrm>
            <a:off x="3041900" y="13380"/>
            <a:ext cx="6413610" cy="1143000"/>
          </a:xfrm>
        </p:spPr>
        <p:txBody>
          <a:bodyPr>
            <a:noAutofit/>
          </a:bodyPr>
          <a:lstStyle/>
          <a:p>
            <a:pPr algn="ctr"/>
            <a:r>
              <a:rPr lang="en-US" sz="5400" b="1" dirty="0">
                <a:ln w="22225">
                  <a:solidFill>
                    <a:schemeClr val="accent2"/>
                  </a:solidFill>
                  <a:prstDash val="solid"/>
                </a:ln>
                <a:solidFill>
                  <a:srgbClr val="FF0000"/>
                </a:solidFill>
              </a:rPr>
              <a:t>PRODUCT</a:t>
            </a:r>
          </a:p>
        </p:txBody>
      </p:sp>
    </p:spTree>
    <p:extLst>
      <p:ext uri="{BB962C8B-B14F-4D97-AF65-F5344CB8AC3E}">
        <p14:creationId xmlns:p14="http://schemas.microsoft.com/office/powerpoint/2010/main" val="77901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F9EA47-8995-4697-BD3B-63E88F853008}"/>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613270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5093</TotalTime>
  <Words>440</Words>
  <Application>Microsoft Office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Times New Roman</vt:lpstr>
      <vt:lpstr>Office Theme</vt:lpstr>
      <vt:lpstr>PowerPoint Presentation</vt:lpstr>
      <vt:lpstr>PowerPoint Presentation</vt:lpstr>
      <vt:lpstr>PowerPoint Presentation</vt:lpstr>
      <vt:lpstr>PowerPoint Presentation</vt:lpstr>
      <vt:lpstr>WHY NOW?</vt:lpstr>
      <vt:lpstr>PowerPoint Presentation</vt:lpstr>
      <vt:lpstr>PowerPoint Presentation</vt:lpstr>
      <vt:lpstr>PRODUCT</vt:lpstr>
      <vt:lpstr>PowerPoint Presentation</vt:lpstr>
      <vt:lpstr>PowerPoint Presentation</vt:lpstr>
      <vt:lpstr>MILESTONES </vt:lpstr>
      <vt:lpstr>METRICS</vt:lpstr>
      <vt:lpstr>RISK EVALUATION AND COPING STRATEGIES</vt:lpstr>
      <vt:lpstr>LEGAL ENVIRONMENT</vt:lpstr>
      <vt:lpstr>VISION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Aarushi Sethi</cp:lastModifiedBy>
  <cp:revision>37</cp:revision>
  <dcterms:created xsi:type="dcterms:W3CDTF">2013-08-21T19:17:07Z</dcterms:created>
  <dcterms:modified xsi:type="dcterms:W3CDTF">2020-02-19T06:22:00Z</dcterms:modified>
</cp:coreProperties>
</file>